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1" r:id="rId4"/>
    <p:sldId id="259" r:id="rId5"/>
    <p:sldId id="303" r:id="rId6"/>
    <p:sldId id="265" r:id="rId7"/>
    <p:sldId id="263" r:id="rId8"/>
  </p:sldIdLst>
  <p:sldSz cx="9144000" cy="5143500" type="screen16x9"/>
  <p:notesSz cx="6858000" cy="9144000"/>
  <p:embeddedFontLst>
    <p:embeddedFont>
      <p:font typeface="Quicksan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woior5GjRcAgleQuSTDjahpg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BCA"/>
    <a:srgbClr val="1F817E"/>
    <a:srgbClr val="BA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C787A-E4F0-408B-B59F-C5F02B2DB3A3}">
  <a:tblStyle styleId="{D4AC787A-E4F0-408B-B59F-C5F02B2DB3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9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 idx="4294967295"/>
          </p:nvPr>
        </p:nvSpPr>
        <p:spPr>
          <a:xfrm>
            <a:off x="1236299" y="3197495"/>
            <a:ext cx="28791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Week </a:t>
            </a:r>
            <a:r>
              <a:rPr lang="en-GB" sz="2000" b="1">
                <a:solidFill>
                  <a:schemeClr val="dk1"/>
                </a:solidFill>
              </a:rPr>
              <a:t>3</a:t>
            </a: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700" b="1"/>
              <a:t>Exploring Optimal Machine Learning Models for Predicting Crop Yield at Township Level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33" name="Google Shape;33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Mayukha Bheemavarapu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Mehul Bhargava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Navdeep Singh Saini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Val Veeramani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Project Introduction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935948"/>
            <a:ext cx="4222911" cy="793398"/>
            <a:chOff x="1954245" y="29441"/>
            <a:chExt cx="4222911" cy="793398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54245" y="341810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What are the factors most responsible for predicting the crop yield at the township level? 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How does crop yield vary over time?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kern="1200" dirty="0"/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894649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Research Questions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58" y="1914675"/>
            <a:ext cx="4222913" cy="831411"/>
            <a:chOff x="1954243" y="27674"/>
            <a:chExt cx="4222913" cy="831411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3" y="27674"/>
              <a:ext cx="4185097" cy="831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Crop yield prediction models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Tabular data containing the predicted crop yield for the test year. 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 performance indicators generated using testing datasets.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1872995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Expected Deliverables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02139D-150B-FA33-9B3B-E5CE7651A831}"/>
              </a:ext>
            </a:extLst>
          </p:cNvPr>
          <p:cNvGrpSpPr/>
          <p:nvPr/>
        </p:nvGrpSpPr>
        <p:grpSpPr>
          <a:xfrm>
            <a:off x="2730452" y="3873486"/>
            <a:ext cx="4222911" cy="774627"/>
            <a:chOff x="1954245" y="19781"/>
            <a:chExt cx="4222911" cy="774627"/>
          </a:xfrm>
        </p:grpSpPr>
        <p:sp>
          <p:nvSpPr>
            <p:cNvPr id="19" name="Round Same-side Corner of Rectangle 18">
              <a:extLst>
                <a:ext uri="{FF2B5EF4-FFF2-40B4-BE49-F238E27FC236}">
                  <a16:creationId xmlns:a16="http://schemas.microsoft.com/office/drawing/2014/main" id="{D3AC9066-0197-182E-DFF4-862D16607796}"/>
                </a:ext>
              </a:extLst>
            </p:cNvPr>
            <p:cNvSpPr/>
            <p:nvPr/>
          </p:nvSpPr>
          <p:spPr>
            <a:xfrm rot="5400000">
              <a:off x="3678387" y="-170436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-side Corner of Rectangle 4">
              <a:extLst>
                <a:ext uri="{FF2B5EF4-FFF2-40B4-BE49-F238E27FC236}">
                  <a16:creationId xmlns:a16="http://schemas.microsoft.com/office/drawing/2014/main" id="{F28B88F6-F88B-A781-1B1B-B67339062844}"/>
                </a:ext>
              </a:extLst>
            </p:cNvPr>
            <p:cNvSpPr txBox="1"/>
            <p:nvPr/>
          </p:nvSpPr>
          <p:spPr>
            <a:xfrm>
              <a:off x="1992059" y="17623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Wrangling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Feature Selection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Resampling and Model Selection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DE1E47-9445-BB3E-4632-487E7705762F}"/>
              </a:ext>
            </a:extLst>
          </p:cNvPr>
          <p:cNvGrpSpPr/>
          <p:nvPr/>
        </p:nvGrpSpPr>
        <p:grpSpPr>
          <a:xfrm>
            <a:off x="1165475" y="3831806"/>
            <a:ext cx="1526702" cy="853821"/>
            <a:chOff x="988" y="1800"/>
            <a:chExt cx="1953257" cy="8299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DC24C4-0377-DF81-66D3-3CB97EDDE594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E3AAA76-A8DC-6E7D-3B90-0C6356DD1D9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Workflow</a:t>
              </a:r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168850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2851341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Datasets </a:t>
              </a:r>
            </a:p>
          </p:txBody>
        </p:sp>
      </p:grpSp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8865291C-6209-9150-58EE-DF0685F8D8C7}"/>
              </a:ext>
            </a:extLst>
          </p:cNvPr>
          <p:cNvSpPr/>
          <p:nvPr/>
        </p:nvSpPr>
        <p:spPr>
          <a:xfrm rot="5400000">
            <a:off x="4454594" y="1163948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5" name="Round Same-side Corner of Rectangle 4">
            <a:extLst>
              <a:ext uri="{FF2B5EF4-FFF2-40B4-BE49-F238E27FC236}">
                <a16:creationId xmlns:a16="http://schemas.microsoft.com/office/drawing/2014/main" id="{90D339D5-24A5-C18A-AB01-850BA5570074}"/>
              </a:ext>
            </a:extLst>
          </p:cNvPr>
          <p:cNvSpPr txBox="1"/>
          <p:nvPr/>
        </p:nvSpPr>
        <p:spPr>
          <a:xfrm>
            <a:off x="2749360" y="2873751"/>
            <a:ext cx="4185097" cy="831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Crop Yield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Climate dataset 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Soil Moisture (Remote Sensing)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NDVI dataset</a:t>
            </a:r>
          </a:p>
        </p:txBody>
      </p:sp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 dirty="0">
                <a:solidFill>
                  <a:srgbClr val="39C0BA"/>
                </a:solidFill>
              </a:rPr>
              <a:t>Tasks Accomplished and Roadblocks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29831-3956-7F2F-DCE5-7256216AE0D8}"/>
              </a:ext>
            </a:extLst>
          </p:cNvPr>
          <p:cNvGrpSpPr/>
          <p:nvPr/>
        </p:nvGrpSpPr>
        <p:grpSpPr>
          <a:xfrm>
            <a:off x="1165475" y="915801"/>
            <a:ext cx="3373820" cy="3739767"/>
            <a:chOff x="1521372" y="1079937"/>
            <a:chExt cx="5746531" cy="20904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DADB44-E6F8-E0C2-364A-6C967A2CE529}"/>
                </a:ext>
              </a:extLst>
            </p:cNvPr>
            <p:cNvSpPr/>
            <p:nvPr/>
          </p:nvSpPr>
          <p:spPr>
            <a:xfrm>
              <a:off x="1521372" y="1247337"/>
              <a:ext cx="5746531" cy="1923044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Merged all the data sets at on ‘Year’ and ‘TWP_ID’ 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Observed the records getting dropped after each join and identified the reason behind it 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Collated the outstanding questions related to data in a word document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Based on inputs from the clients, made further changes to our workflow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Came up with a logic to impute the Null values and executed the same (Pending client approval on this logic used**)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CE1B2B-5D68-45BD-12C0-D8D4C349F059}"/>
                </a:ext>
              </a:extLst>
            </p:cNvPr>
            <p:cNvSpPr/>
            <p:nvPr/>
          </p:nvSpPr>
          <p:spPr>
            <a:xfrm>
              <a:off x="1521372" y="1079937"/>
              <a:ext cx="5746531" cy="16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6F87D4-9AFE-1C05-CB6C-E23179A43388}"/>
              </a:ext>
            </a:extLst>
          </p:cNvPr>
          <p:cNvGrpSpPr/>
          <p:nvPr/>
        </p:nvGrpSpPr>
        <p:grpSpPr>
          <a:xfrm>
            <a:off x="5087008" y="909686"/>
            <a:ext cx="3373820" cy="1606571"/>
            <a:chOff x="1521372" y="1079938"/>
            <a:chExt cx="5746531" cy="23232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B1ED51-6A7B-EB16-F19D-9A146B079C8D}"/>
                </a:ext>
              </a:extLst>
            </p:cNvPr>
            <p:cNvSpPr/>
            <p:nvPr/>
          </p:nvSpPr>
          <p:spPr>
            <a:xfrm>
              <a:off x="1521372" y="1503475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Presented our progress to the clients and got our questions answered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Got confirmation to drop the missing TWP_IDs in non-yield datasets as they do not belong to Canola growing region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2FE999-EDCE-ECB5-B7F4-C9524305BD7D}"/>
                </a:ext>
              </a:extLst>
            </p:cNvPr>
            <p:cNvSpPr/>
            <p:nvPr/>
          </p:nvSpPr>
          <p:spPr>
            <a:xfrm>
              <a:off x="1521372" y="1079938"/>
              <a:ext cx="5746531" cy="423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Meetings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D2CC4-E224-03BE-08DB-B497CF03BD99}"/>
              </a:ext>
            </a:extLst>
          </p:cNvPr>
          <p:cNvGrpSpPr/>
          <p:nvPr/>
        </p:nvGrpSpPr>
        <p:grpSpPr>
          <a:xfrm>
            <a:off x="5087008" y="3127094"/>
            <a:ext cx="3373820" cy="1509928"/>
            <a:chOff x="1521372" y="1079937"/>
            <a:chExt cx="5746531" cy="21835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AB4543-E985-AD33-09EA-87D4E662D79E}"/>
                </a:ext>
              </a:extLst>
            </p:cNvPr>
            <p:cNvSpPr/>
            <p:nvPr/>
          </p:nvSpPr>
          <p:spPr>
            <a:xfrm>
              <a:off x="1521372" y="1363717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Started exploring the following algorithms to identify important features: Random Forest, PCA, LASSO, Gradient Boost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5BAC5E-4883-D31B-F507-66BEE5D257E3}"/>
                </a:ext>
              </a:extLst>
            </p:cNvPr>
            <p:cNvSpPr/>
            <p:nvPr/>
          </p:nvSpPr>
          <p:spPr>
            <a:xfrm>
              <a:off x="1521372" y="1079937"/>
              <a:ext cx="5746531" cy="423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EAABD19-0128-480B-44F5-13AD106E5E9C}"/>
              </a:ext>
            </a:extLst>
          </p:cNvPr>
          <p:cNvSpPr/>
          <p:nvPr/>
        </p:nvSpPr>
        <p:spPr>
          <a:xfrm>
            <a:off x="4572366" y="1724540"/>
            <a:ext cx="482301" cy="260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A59E757-6BD9-9F92-F3D5-8753C2F1777A}"/>
              </a:ext>
            </a:extLst>
          </p:cNvPr>
          <p:cNvSpPr/>
          <p:nvPr/>
        </p:nvSpPr>
        <p:spPr>
          <a:xfrm>
            <a:off x="6619162" y="2579501"/>
            <a:ext cx="309511" cy="49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4E96B-0DA2-2E69-1D7D-CE07C13B6152}"/>
              </a:ext>
            </a:extLst>
          </p:cNvPr>
          <p:cNvSpPr txBox="1"/>
          <p:nvPr/>
        </p:nvSpPr>
        <p:spPr>
          <a:xfrm>
            <a:off x="1165475" y="4790432"/>
            <a:ext cx="429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** Roadblock- </a:t>
            </a:r>
            <a:r>
              <a:rPr lang="en-US" sz="1100" i="1" dirty="0">
                <a:solidFill>
                  <a:schemeClr val="bg1"/>
                </a:solidFill>
              </a:rPr>
              <a:t>Need client approval to finalize the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Team Log for the week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/>
        </p:nvGraphicFramePr>
        <p:xfrm>
          <a:off x="1148534" y="1125878"/>
          <a:ext cx="6945406" cy="33145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255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Data Wrangling and Merging datasets via Python on the final version of the Datasets provided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Performed Exploratory Data Analysis and finding correlation among the variables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Client Call discussing all the queries regarding the data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Data Wrangling for the Soil Moisture dataset to calculate 3 weeks running mean, came up with a logic to impute missing values and implemented it in Python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Explored Feature Selection methods – Random Forest, Principal Component Analysis,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LASSO</a:t>
                      </a:r>
                      <a:endParaRPr lang="en-IN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</a:pPr>
            <a:r>
              <a:rPr lang="en-GB" sz="2800" b="1" dirty="0">
                <a:solidFill>
                  <a:srgbClr val="39C0BA"/>
                </a:solidFill>
              </a:rPr>
              <a:t>Timeline and Next steps</a:t>
            </a:r>
            <a:endParaRPr sz="2800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6A621676-403B-0ABB-A6CD-63C19F2E2868}"/>
              </a:ext>
            </a:extLst>
          </p:cNvPr>
          <p:cNvPicPr/>
          <p:nvPr/>
        </p:nvPicPr>
        <p:blipFill>
          <a:blip r:embed="rId3"/>
          <a:srcRect b="5673"/>
          <a:stretch>
            <a:fillRect/>
          </a:stretch>
        </p:blipFill>
        <p:spPr>
          <a:xfrm>
            <a:off x="1174856" y="1111500"/>
            <a:ext cx="6086475" cy="1228090"/>
          </a:xfrm>
          <a:prstGeom prst="rect">
            <a:avLst/>
          </a:prstGeom>
          <a:ln>
            <a:solidFill>
              <a:srgbClr val="1DCBCA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77E731-D88F-48B4-84BC-95238D5195FC}"/>
              </a:ext>
            </a:extLst>
          </p:cNvPr>
          <p:cNvGrpSpPr/>
          <p:nvPr/>
        </p:nvGrpSpPr>
        <p:grpSpPr>
          <a:xfrm>
            <a:off x="4444592" y="1786636"/>
            <a:ext cx="3104523" cy="1082258"/>
            <a:chOff x="4327634" y="1797269"/>
            <a:chExt cx="3104523" cy="1082258"/>
          </a:xfrm>
        </p:grpSpPr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5E7B9565-FC4A-4462-A6CD-48B6A8BCECB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327634" y="1797269"/>
              <a:ext cx="1617386" cy="928370"/>
            </a:xfrm>
            <a:prstGeom prst="curvedConnector3">
              <a:avLst/>
            </a:prstGeom>
            <a:ln w="19050">
              <a:solidFill>
                <a:srgbClr val="1DCBC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92AFB-7141-74E8-1E9F-CC2B64156F80}"/>
                </a:ext>
              </a:extLst>
            </p:cNvPr>
            <p:cNvSpPr txBox="1"/>
            <p:nvPr/>
          </p:nvSpPr>
          <p:spPr>
            <a:xfrm>
              <a:off x="5945020" y="2571750"/>
              <a:ext cx="148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** We are here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221E47-CCD5-4127-22A8-0E4E3786ECD5}"/>
              </a:ext>
            </a:extLst>
          </p:cNvPr>
          <p:cNvGrpSpPr/>
          <p:nvPr/>
        </p:nvGrpSpPr>
        <p:grpSpPr>
          <a:xfrm>
            <a:off x="1174856" y="3083924"/>
            <a:ext cx="6086474" cy="1509928"/>
            <a:chOff x="1521372" y="1079937"/>
            <a:chExt cx="5746531" cy="2183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5132B6-A29E-0B5B-557E-6F8A327039EE}"/>
                </a:ext>
              </a:extLst>
            </p:cNvPr>
            <p:cNvSpPr/>
            <p:nvPr/>
          </p:nvSpPr>
          <p:spPr>
            <a:xfrm>
              <a:off x="1521372" y="1363717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Perform quality checks on the finalized 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Explore and implement various Feature selection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Start looking into different time-series modelling algorithms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3238ED-F291-920B-872E-306FB8F4AE9B}"/>
                </a:ext>
              </a:extLst>
            </p:cNvPr>
            <p:cNvSpPr/>
            <p:nvPr/>
          </p:nvSpPr>
          <p:spPr>
            <a:xfrm>
              <a:off x="1521372" y="1079937"/>
              <a:ext cx="5746531" cy="423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lang="en-US" b="1" dirty="0"/>
                <a:t>Action items for the week of 22</a:t>
              </a:r>
              <a:r>
                <a:rPr lang="en-US" b="1" baseline="30000" dirty="0"/>
                <a:t>nd</a:t>
              </a:r>
              <a:r>
                <a:rPr lang="en-US" b="1" dirty="0"/>
                <a:t> May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0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Thank You! </a:t>
            </a:r>
            <a:r>
              <a:rPr lang="en-GB" dirty="0">
                <a:sym typeface="Wingdings" pitchFamily="2" charset="2"/>
              </a:rPr>
              <a:t> 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393</Words>
  <Application>Microsoft Macintosh PowerPoint</Application>
  <PresentationFormat>On-screen Show (16:9)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Quicksand</vt:lpstr>
      <vt:lpstr>Arial</vt:lpstr>
      <vt:lpstr>Eleanor template</vt:lpstr>
      <vt:lpstr>Week 3 Report</vt:lpstr>
      <vt:lpstr>TEAM MEMBERS: </vt:lpstr>
      <vt:lpstr>Project Introduction</vt:lpstr>
      <vt:lpstr>Tasks Accomplished and Roadblocks</vt:lpstr>
      <vt:lpstr>Team Log for the week</vt:lpstr>
      <vt:lpstr>Timeline and Next steps</vt:lpstr>
      <vt:lpstr>Thank You!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Report</dc:title>
  <cp:lastModifiedBy>mayukhab@student.ubc.ca</cp:lastModifiedBy>
  <cp:revision>3</cp:revision>
  <dcterms:modified xsi:type="dcterms:W3CDTF">2022-05-24T05:54:13Z</dcterms:modified>
</cp:coreProperties>
</file>