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17" r:id="rId4"/>
    <p:sldId id="318" r:id="rId5"/>
    <p:sldId id="315" r:id="rId6"/>
    <p:sldId id="316" r:id="rId7"/>
    <p:sldId id="301" r:id="rId8"/>
    <p:sldId id="319" r:id="rId9"/>
    <p:sldId id="304" r:id="rId10"/>
    <p:sldId id="308" r:id="rId11"/>
    <p:sldId id="306" r:id="rId12"/>
    <p:sldId id="309" r:id="rId13"/>
    <p:sldId id="320" r:id="rId14"/>
    <p:sldId id="321" r:id="rId15"/>
    <p:sldId id="311" r:id="rId16"/>
    <p:sldId id="302" r:id="rId17"/>
    <p:sldId id="323" r:id="rId18"/>
    <p:sldId id="324" r:id="rId19"/>
    <p:sldId id="263" r:id="rId20"/>
  </p:sldIdLst>
  <p:sldSz cx="9144000" cy="5143500" type="screen16x9"/>
  <p:notesSz cx="6858000" cy="9144000"/>
  <p:embeddedFontLst>
    <p:embeddedFont>
      <p:font typeface="Quicksand" pitchFamily="2" charset="77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woior5GjRcAgleQuSTDjahpgy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CBCA"/>
    <a:srgbClr val="1F817E"/>
    <a:srgbClr val="BA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AC787A-E4F0-408B-B59F-C5F02B2DB3A3}">
  <a:tblStyle styleId="{D4AC787A-E4F0-408B-B59F-C5F02B2DB3A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96"/>
  </p:normalViewPr>
  <p:slideViewPr>
    <p:cSldViewPr snapToGrid="0" snapToObjects="1">
      <p:cViewPr varScale="1">
        <p:scale>
          <a:sx n="141" d="100"/>
          <a:sy n="141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13C719-DA2E-1E46-8B46-5A257AA75773}" type="doc">
      <dgm:prSet loTypeId="urn:microsoft.com/office/officeart/2005/8/layout/arrow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60271FE-D344-694C-AEB0-61D2FF75F720}">
      <dgm:prSet phldrT="[Text]" custT="1"/>
      <dgm:spPr/>
      <dgm:t>
        <a:bodyPr/>
        <a:lstStyle/>
        <a:p>
          <a:pPr algn="l"/>
          <a:r>
            <a:rPr lang="en-GB" sz="1200" b="1" dirty="0"/>
            <a:t>Mission</a:t>
          </a:r>
        </a:p>
        <a:p>
          <a:pPr algn="l"/>
          <a:r>
            <a:rPr lang="en-IN" sz="1050" b="0" i="0" dirty="0"/>
            <a:t>Driving innovation and ingenuity to build a world leading agricultural and food economy for the benefit of all Canadians</a:t>
          </a:r>
          <a:endParaRPr lang="en-GB" sz="1200" b="1" dirty="0"/>
        </a:p>
      </dgm:t>
    </dgm:pt>
    <dgm:pt modelId="{4F26B980-2BF9-DE4E-B8E4-7DF313046131}" type="parTrans" cxnId="{95EA6A0F-0219-2F48-8A00-6936FCBF5E38}">
      <dgm:prSet/>
      <dgm:spPr/>
      <dgm:t>
        <a:bodyPr/>
        <a:lstStyle/>
        <a:p>
          <a:endParaRPr lang="en-GB"/>
        </a:p>
      </dgm:t>
    </dgm:pt>
    <dgm:pt modelId="{BF3D99DF-00EF-8748-BBA3-0249BDE03EA7}" type="sibTrans" cxnId="{95EA6A0F-0219-2F48-8A00-6936FCBF5E38}">
      <dgm:prSet/>
      <dgm:spPr/>
      <dgm:t>
        <a:bodyPr/>
        <a:lstStyle/>
        <a:p>
          <a:endParaRPr lang="en-GB"/>
        </a:p>
      </dgm:t>
    </dgm:pt>
    <dgm:pt modelId="{E9408569-691E-CF4B-8D11-839D7B823DDF}">
      <dgm:prSet phldrT="[Text]" custT="1"/>
      <dgm:spPr/>
      <dgm:t>
        <a:bodyPr/>
        <a:lstStyle/>
        <a:p>
          <a:pPr algn="l"/>
          <a:r>
            <a:rPr lang="en-GB" sz="1200" b="1" dirty="0"/>
            <a:t>Vision</a:t>
          </a:r>
        </a:p>
        <a:p>
          <a:pPr algn="l"/>
          <a:r>
            <a:rPr lang="en-IN" sz="1050" b="0" i="0" dirty="0"/>
            <a:t>Provides leadership in the growth and development of a competitive, innovative and sustainable Canadian agriculture and agri-food sector</a:t>
          </a:r>
          <a:endParaRPr lang="en-GB" sz="1200" b="1" dirty="0"/>
        </a:p>
      </dgm:t>
    </dgm:pt>
    <dgm:pt modelId="{1D8E5D9E-3AEC-2F42-8E69-A4963F1F6490}" type="parTrans" cxnId="{F93E57EE-310B-DA4F-BBA3-044B391763B5}">
      <dgm:prSet/>
      <dgm:spPr/>
      <dgm:t>
        <a:bodyPr/>
        <a:lstStyle/>
        <a:p>
          <a:endParaRPr lang="en-GB"/>
        </a:p>
      </dgm:t>
    </dgm:pt>
    <dgm:pt modelId="{7FD33DE4-834D-A343-A271-C0FC96D3BC1C}" type="sibTrans" cxnId="{F93E57EE-310B-DA4F-BBA3-044B391763B5}">
      <dgm:prSet/>
      <dgm:spPr/>
      <dgm:t>
        <a:bodyPr/>
        <a:lstStyle/>
        <a:p>
          <a:endParaRPr lang="en-GB"/>
        </a:p>
      </dgm:t>
    </dgm:pt>
    <dgm:pt modelId="{992A2A04-1396-F44E-8D7A-7E532BF235E4}" type="pres">
      <dgm:prSet presAssocID="{6913C719-DA2E-1E46-8B46-5A257AA75773}" presName="compositeShape" presStyleCnt="0">
        <dgm:presLayoutVars>
          <dgm:chMax val="2"/>
          <dgm:dir/>
          <dgm:resizeHandles val="exact"/>
        </dgm:presLayoutVars>
      </dgm:prSet>
      <dgm:spPr/>
    </dgm:pt>
    <dgm:pt modelId="{63ED8085-B602-0044-A62C-43F9D4959BB4}" type="pres">
      <dgm:prSet presAssocID="{6913C719-DA2E-1E46-8B46-5A257AA75773}" presName="ribbon" presStyleLbl="node1" presStyleIdx="0" presStyleCnt="1"/>
      <dgm:spPr/>
    </dgm:pt>
    <dgm:pt modelId="{1F8A7BBF-D869-CE4F-8A55-3B9B933C67BD}" type="pres">
      <dgm:prSet presAssocID="{6913C719-DA2E-1E46-8B46-5A257AA75773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9D8ECD2A-795A-2741-856E-5CC85BD8F750}" type="pres">
      <dgm:prSet presAssocID="{6913C719-DA2E-1E46-8B46-5A257AA75773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5EA6A0F-0219-2F48-8A00-6936FCBF5E38}" srcId="{6913C719-DA2E-1E46-8B46-5A257AA75773}" destId="{260271FE-D344-694C-AEB0-61D2FF75F720}" srcOrd="0" destOrd="0" parTransId="{4F26B980-2BF9-DE4E-B8E4-7DF313046131}" sibTransId="{BF3D99DF-00EF-8748-BBA3-0249BDE03EA7}"/>
    <dgm:cxn modelId="{CB9A2BA4-F40D-F34D-AE0C-C98B00DBCD31}" type="presOf" srcId="{6913C719-DA2E-1E46-8B46-5A257AA75773}" destId="{992A2A04-1396-F44E-8D7A-7E532BF235E4}" srcOrd="0" destOrd="0" presId="urn:microsoft.com/office/officeart/2005/8/layout/arrow6"/>
    <dgm:cxn modelId="{0A35CDBF-AB71-5742-8B7A-6E2A18294178}" type="presOf" srcId="{260271FE-D344-694C-AEB0-61D2FF75F720}" destId="{1F8A7BBF-D869-CE4F-8A55-3B9B933C67BD}" srcOrd="0" destOrd="0" presId="urn:microsoft.com/office/officeart/2005/8/layout/arrow6"/>
    <dgm:cxn modelId="{28D263E5-500E-7049-9382-28F720D36C05}" type="presOf" srcId="{E9408569-691E-CF4B-8D11-839D7B823DDF}" destId="{9D8ECD2A-795A-2741-856E-5CC85BD8F750}" srcOrd="0" destOrd="0" presId="urn:microsoft.com/office/officeart/2005/8/layout/arrow6"/>
    <dgm:cxn modelId="{F93E57EE-310B-DA4F-BBA3-044B391763B5}" srcId="{6913C719-DA2E-1E46-8B46-5A257AA75773}" destId="{E9408569-691E-CF4B-8D11-839D7B823DDF}" srcOrd="1" destOrd="0" parTransId="{1D8E5D9E-3AEC-2F42-8E69-A4963F1F6490}" sibTransId="{7FD33DE4-834D-A343-A271-C0FC96D3BC1C}"/>
    <dgm:cxn modelId="{A7E75472-1A15-B546-BA49-D2BDDD54E811}" type="presParOf" srcId="{992A2A04-1396-F44E-8D7A-7E532BF235E4}" destId="{63ED8085-B602-0044-A62C-43F9D4959BB4}" srcOrd="0" destOrd="0" presId="urn:microsoft.com/office/officeart/2005/8/layout/arrow6"/>
    <dgm:cxn modelId="{CA08A4D4-BD09-1D44-8809-15F99B5884D4}" type="presParOf" srcId="{992A2A04-1396-F44E-8D7A-7E532BF235E4}" destId="{1F8A7BBF-D869-CE4F-8A55-3B9B933C67BD}" srcOrd="1" destOrd="0" presId="urn:microsoft.com/office/officeart/2005/8/layout/arrow6"/>
    <dgm:cxn modelId="{064E4D1A-C98F-4D4A-97BC-2A14C9234390}" type="presParOf" srcId="{992A2A04-1396-F44E-8D7A-7E532BF235E4}" destId="{9D8ECD2A-795A-2741-856E-5CC85BD8F750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4F69A0-4F96-7949-AE56-F2AA99420A3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82B68EF6-580E-864E-AEE4-6EE344A144C8}">
      <dgm:prSet phldrT="[Text]"/>
      <dgm:spPr/>
      <dgm:t>
        <a:bodyPr/>
        <a:lstStyle/>
        <a:p>
          <a:r>
            <a:rPr lang="en-GB" dirty="0"/>
            <a:t>Data Wrangling</a:t>
          </a:r>
        </a:p>
      </dgm:t>
    </dgm:pt>
    <dgm:pt modelId="{E54B1CA9-CB40-3749-90BB-9E620D135D14}" type="parTrans" cxnId="{6AB758D7-DDFD-DD41-B4C0-75C1FA794346}">
      <dgm:prSet/>
      <dgm:spPr/>
      <dgm:t>
        <a:bodyPr/>
        <a:lstStyle/>
        <a:p>
          <a:endParaRPr lang="en-GB"/>
        </a:p>
      </dgm:t>
    </dgm:pt>
    <dgm:pt modelId="{2DB2C68F-3AB0-F742-B937-205FE869CC13}" type="sibTrans" cxnId="{6AB758D7-DDFD-DD41-B4C0-75C1FA794346}">
      <dgm:prSet/>
      <dgm:spPr/>
      <dgm:t>
        <a:bodyPr/>
        <a:lstStyle/>
        <a:p>
          <a:endParaRPr lang="en-GB"/>
        </a:p>
      </dgm:t>
    </dgm:pt>
    <dgm:pt modelId="{9B8702CC-4ACB-694D-B3FE-35B0EBDBEDC5}">
      <dgm:prSet phldrT="[Text]"/>
      <dgm:spPr/>
      <dgm:t>
        <a:bodyPr/>
        <a:lstStyle/>
        <a:p>
          <a:r>
            <a:rPr lang="en-GB" dirty="0"/>
            <a:t>Exploratory Data Analysis</a:t>
          </a:r>
        </a:p>
      </dgm:t>
    </dgm:pt>
    <dgm:pt modelId="{32C808A7-0DC2-3F46-8AF7-58855D11878B}" type="parTrans" cxnId="{BCDA6AAC-384F-BB47-B5D2-11F710B1ECBF}">
      <dgm:prSet/>
      <dgm:spPr/>
      <dgm:t>
        <a:bodyPr/>
        <a:lstStyle/>
        <a:p>
          <a:endParaRPr lang="en-GB"/>
        </a:p>
      </dgm:t>
    </dgm:pt>
    <dgm:pt modelId="{806586D8-69CB-F446-998A-C3DBD94D6DEE}" type="sibTrans" cxnId="{BCDA6AAC-384F-BB47-B5D2-11F710B1ECBF}">
      <dgm:prSet/>
      <dgm:spPr/>
      <dgm:t>
        <a:bodyPr/>
        <a:lstStyle/>
        <a:p>
          <a:endParaRPr lang="en-GB"/>
        </a:p>
      </dgm:t>
    </dgm:pt>
    <dgm:pt modelId="{7C20AD20-992F-9A43-8BFE-223377B8C687}">
      <dgm:prSet phldrT="[Text]"/>
      <dgm:spPr/>
      <dgm:t>
        <a:bodyPr/>
        <a:lstStyle/>
        <a:p>
          <a:r>
            <a:rPr lang="en-GB" dirty="0"/>
            <a:t>Resampling and Model Selection</a:t>
          </a:r>
        </a:p>
      </dgm:t>
    </dgm:pt>
    <dgm:pt modelId="{BCAF35AA-70FD-2241-A4EA-A9E37DB6744D}" type="parTrans" cxnId="{0A843DE5-C4B0-3445-B603-8424CC8A49F4}">
      <dgm:prSet/>
      <dgm:spPr/>
      <dgm:t>
        <a:bodyPr/>
        <a:lstStyle/>
        <a:p>
          <a:endParaRPr lang="en-GB"/>
        </a:p>
      </dgm:t>
    </dgm:pt>
    <dgm:pt modelId="{04DA39A1-239F-504D-A47F-D5E184E8B20D}" type="sibTrans" cxnId="{0A843DE5-C4B0-3445-B603-8424CC8A49F4}">
      <dgm:prSet/>
      <dgm:spPr/>
      <dgm:t>
        <a:bodyPr/>
        <a:lstStyle/>
        <a:p>
          <a:endParaRPr lang="en-GB"/>
        </a:p>
      </dgm:t>
    </dgm:pt>
    <dgm:pt modelId="{F6EA577E-719F-914B-A3E8-2695D17FF60D}">
      <dgm:prSet phldrT="[Text]"/>
      <dgm:spPr/>
      <dgm:t>
        <a:bodyPr/>
        <a:lstStyle/>
        <a:p>
          <a:r>
            <a:rPr lang="en-GB" dirty="0"/>
            <a:t>Feature Selection</a:t>
          </a:r>
        </a:p>
      </dgm:t>
    </dgm:pt>
    <dgm:pt modelId="{AD4DF4E6-F6F7-4549-B6C6-1021046E28D3}" type="parTrans" cxnId="{BC6AA422-D45D-7D4A-A61A-8A2D1EDA0D8D}">
      <dgm:prSet/>
      <dgm:spPr/>
      <dgm:t>
        <a:bodyPr/>
        <a:lstStyle/>
        <a:p>
          <a:endParaRPr lang="en-GB"/>
        </a:p>
      </dgm:t>
    </dgm:pt>
    <dgm:pt modelId="{03604CD6-56C1-6544-A298-85F32687FDC6}" type="sibTrans" cxnId="{BC6AA422-D45D-7D4A-A61A-8A2D1EDA0D8D}">
      <dgm:prSet/>
      <dgm:spPr/>
      <dgm:t>
        <a:bodyPr/>
        <a:lstStyle/>
        <a:p>
          <a:endParaRPr lang="en-GB"/>
        </a:p>
      </dgm:t>
    </dgm:pt>
    <dgm:pt modelId="{C9D7D1D5-09C7-9A46-A2B7-7CE6086F6C55}" type="pres">
      <dgm:prSet presAssocID="{1A4F69A0-4F96-7949-AE56-F2AA99420A3A}" presName="Name0" presStyleCnt="0">
        <dgm:presLayoutVars>
          <dgm:dir/>
          <dgm:animLvl val="lvl"/>
          <dgm:resizeHandles val="exact"/>
        </dgm:presLayoutVars>
      </dgm:prSet>
      <dgm:spPr/>
    </dgm:pt>
    <dgm:pt modelId="{A19DAD4A-F2FA-F841-8F17-F702B8D18CF9}" type="pres">
      <dgm:prSet presAssocID="{82B68EF6-580E-864E-AEE4-6EE344A144C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EB5C4E2-B65F-8B4E-91C6-80E095098DA7}" type="pres">
      <dgm:prSet presAssocID="{2DB2C68F-3AB0-F742-B937-205FE869CC13}" presName="parTxOnlySpace" presStyleCnt="0"/>
      <dgm:spPr/>
    </dgm:pt>
    <dgm:pt modelId="{27AE0FF3-8CEC-2C42-A47D-CC3E61AB05A3}" type="pres">
      <dgm:prSet presAssocID="{9B8702CC-4ACB-694D-B3FE-35B0EBDBEDC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E0ED9F5-BBAE-DA4B-A88D-AE8919535D20}" type="pres">
      <dgm:prSet presAssocID="{806586D8-69CB-F446-998A-C3DBD94D6DEE}" presName="parTxOnlySpace" presStyleCnt="0"/>
      <dgm:spPr/>
    </dgm:pt>
    <dgm:pt modelId="{4DE48895-4AA0-404D-A9D8-56E709371E03}" type="pres">
      <dgm:prSet presAssocID="{F6EA577E-719F-914B-A3E8-2695D17FF60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C2CABFA-4117-B046-9228-0F5F0274B008}" type="pres">
      <dgm:prSet presAssocID="{03604CD6-56C1-6544-A298-85F32687FDC6}" presName="parTxOnlySpace" presStyleCnt="0"/>
      <dgm:spPr/>
    </dgm:pt>
    <dgm:pt modelId="{B033F34C-A7AF-B84D-8B22-72CB39AAC738}" type="pres">
      <dgm:prSet presAssocID="{7C20AD20-992F-9A43-8BFE-223377B8C68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C6AA422-D45D-7D4A-A61A-8A2D1EDA0D8D}" srcId="{1A4F69A0-4F96-7949-AE56-F2AA99420A3A}" destId="{F6EA577E-719F-914B-A3E8-2695D17FF60D}" srcOrd="2" destOrd="0" parTransId="{AD4DF4E6-F6F7-4549-B6C6-1021046E28D3}" sibTransId="{03604CD6-56C1-6544-A298-85F32687FDC6}"/>
    <dgm:cxn modelId="{2680EA2C-51B5-444E-9D70-C6FE4DB701A0}" type="presOf" srcId="{82B68EF6-580E-864E-AEE4-6EE344A144C8}" destId="{A19DAD4A-F2FA-F841-8F17-F702B8D18CF9}" srcOrd="0" destOrd="0" presId="urn:microsoft.com/office/officeart/2005/8/layout/chevron1"/>
    <dgm:cxn modelId="{BCDA6AAC-384F-BB47-B5D2-11F710B1ECBF}" srcId="{1A4F69A0-4F96-7949-AE56-F2AA99420A3A}" destId="{9B8702CC-4ACB-694D-B3FE-35B0EBDBEDC5}" srcOrd="1" destOrd="0" parTransId="{32C808A7-0DC2-3F46-8AF7-58855D11878B}" sibTransId="{806586D8-69CB-F446-998A-C3DBD94D6DEE}"/>
    <dgm:cxn modelId="{CFE7CBBD-707F-084C-8761-6C8085C8CE05}" type="presOf" srcId="{F6EA577E-719F-914B-A3E8-2695D17FF60D}" destId="{4DE48895-4AA0-404D-A9D8-56E709371E03}" srcOrd="0" destOrd="0" presId="urn:microsoft.com/office/officeart/2005/8/layout/chevron1"/>
    <dgm:cxn modelId="{238985C0-9E35-FC4C-B33B-A5DCCA5812C5}" type="presOf" srcId="{9B8702CC-4ACB-694D-B3FE-35B0EBDBEDC5}" destId="{27AE0FF3-8CEC-2C42-A47D-CC3E61AB05A3}" srcOrd="0" destOrd="0" presId="urn:microsoft.com/office/officeart/2005/8/layout/chevron1"/>
    <dgm:cxn modelId="{EBAAA0CA-D473-0143-A33C-1BA8616DA32C}" type="presOf" srcId="{1A4F69A0-4F96-7949-AE56-F2AA99420A3A}" destId="{C9D7D1D5-09C7-9A46-A2B7-7CE6086F6C55}" srcOrd="0" destOrd="0" presId="urn:microsoft.com/office/officeart/2005/8/layout/chevron1"/>
    <dgm:cxn modelId="{6AB758D7-DDFD-DD41-B4C0-75C1FA794346}" srcId="{1A4F69A0-4F96-7949-AE56-F2AA99420A3A}" destId="{82B68EF6-580E-864E-AEE4-6EE344A144C8}" srcOrd="0" destOrd="0" parTransId="{E54B1CA9-CB40-3749-90BB-9E620D135D14}" sibTransId="{2DB2C68F-3AB0-F742-B937-205FE869CC13}"/>
    <dgm:cxn modelId="{0A843DE5-C4B0-3445-B603-8424CC8A49F4}" srcId="{1A4F69A0-4F96-7949-AE56-F2AA99420A3A}" destId="{7C20AD20-992F-9A43-8BFE-223377B8C687}" srcOrd="3" destOrd="0" parTransId="{BCAF35AA-70FD-2241-A4EA-A9E37DB6744D}" sibTransId="{04DA39A1-239F-504D-A47F-D5E184E8B20D}"/>
    <dgm:cxn modelId="{4DF2E4E6-B149-C649-B9E2-15BB37EAC166}" type="presOf" srcId="{7C20AD20-992F-9A43-8BFE-223377B8C687}" destId="{B033F34C-A7AF-B84D-8B22-72CB39AAC738}" srcOrd="0" destOrd="0" presId="urn:microsoft.com/office/officeart/2005/8/layout/chevron1"/>
    <dgm:cxn modelId="{9C9C0A3E-808D-0D4A-8813-CC5058D592DD}" type="presParOf" srcId="{C9D7D1D5-09C7-9A46-A2B7-7CE6086F6C55}" destId="{A19DAD4A-F2FA-F841-8F17-F702B8D18CF9}" srcOrd="0" destOrd="0" presId="urn:microsoft.com/office/officeart/2005/8/layout/chevron1"/>
    <dgm:cxn modelId="{071BDE8B-B567-9C4B-9CA5-A474DEF07D0E}" type="presParOf" srcId="{C9D7D1D5-09C7-9A46-A2B7-7CE6086F6C55}" destId="{1EB5C4E2-B65F-8B4E-91C6-80E095098DA7}" srcOrd="1" destOrd="0" presId="urn:microsoft.com/office/officeart/2005/8/layout/chevron1"/>
    <dgm:cxn modelId="{AA2C9A8D-13C1-5046-828E-F603505660CE}" type="presParOf" srcId="{C9D7D1D5-09C7-9A46-A2B7-7CE6086F6C55}" destId="{27AE0FF3-8CEC-2C42-A47D-CC3E61AB05A3}" srcOrd="2" destOrd="0" presId="urn:microsoft.com/office/officeart/2005/8/layout/chevron1"/>
    <dgm:cxn modelId="{9D6A49A3-9491-7A4B-B439-3A0B3D346E19}" type="presParOf" srcId="{C9D7D1D5-09C7-9A46-A2B7-7CE6086F6C55}" destId="{DE0ED9F5-BBAE-DA4B-A88D-AE8919535D20}" srcOrd="3" destOrd="0" presId="urn:microsoft.com/office/officeart/2005/8/layout/chevron1"/>
    <dgm:cxn modelId="{C32A933F-203B-A84C-8722-39D189E50F48}" type="presParOf" srcId="{C9D7D1D5-09C7-9A46-A2B7-7CE6086F6C55}" destId="{4DE48895-4AA0-404D-A9D8-56E709371E03}" srcOrd="4" destOrd="0" presId="urn:microsoft.com/office/officeart/2005/8/layout/chevron1"/>
    <dgm:cxn modelId="{F345965B-A614-3549-B2D7-ADBB63747D23}" type="presParOf" srcId="{C9D7D1D5-09C7-9A46-A2B7-7CE6086F6C55}" destId="{1C2CABFA-4117-B046-9228-0F5F0274B008}" srcOrd="5" destOrd="0" presId="urn:microsoft.com/office/officeart/2005/8/layout/chevron1"/>
    <dgm:cxn modelId="{EDCBC721-631F-9941-B151-EAD81734D34A}" type="presParOf" srcId="{C9D7D1D5-09C7-9A46-A2B7-7CE6086F6C55}" destId="{B033F34C-A7AF-B84D-8B22-72CB39AAC73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005DFB-3803-B648-91AD-056652A6790E}" type="doc">
      <dgm:prSet loTypeId="urn:microsoft.com/office/officeart/2008/layout/Radial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8B2E548-91C0-E143-97ED-29B882654A87}">
      <dgm:prSet phldrT="[Text]" custT="1"/>
      <dgm:spPr/>
      <dgm:t>
        <a:bodyPr/>
        <a:lstStyle/>
        <a:p>
          <a:pPr algn="ctr"/>
          <a:r>
            <a:rPr lang="en-GB" sz="1300" b="1" i="0" dirty="0"/>
            <a:t>Crop Yield</a:t>
          </a:r>
        </a:p>
        <a:p>
          <a:pPr algn="ctr"/>
          <a:r>
            <a:rPr lang="en-GB" sz="1000" i="0" dirty="0"/>
            <a:t>(</a:t>
          </a:r>
          <a:r>
            <a:rPr lang="en-GB" sz="1000" i="0" dirty="0" err="1"/>
            <a:t>YieldKgAcre</a:t>
          </a:r>
          <a:r>
            <a:rPr lang="en-GB" sz="1000" i="0" dirty="0"/>
            <a:t>)</a:t>
          </a:r>
        </a:p>
      </dgm:t>
    </dgm:pt>
    <dgm:pt modelId="{CF356C8F-6191-7140-8FA8-1EBBDAFFF6E3}" type="parTrans" cxnId="{F91D3784-3950-B143-8C18-1941D8614733}">
      <dgm:prSet/>
      <dgm:spPr/>
      <dgm:t>
        <a:bodyPr/>
        <a:lstStyle/>
        <a:p>
          <a:endParaRPr lang="en-GB" i="1"/>
        </a:p>
      </dgm:t>
    </dgm:pt>
    <dgm:pt modelId="{C5727BEB-94B8-D849-9D72-C98F9AC1D3CA}" type="sibTrans" cxnId="{F91D3784-3950-B143-8C18-1941D8614733}">
      <dgm:prSet/>
      <dgm:spPr/>
      <dgm:t>
        <a:bodyPr/>
        <a:lstStyle/>
        <a:p>
          <a:endParaRPr lang="en-GB" i="1"/>
        </a:p>
      </dgm:t>
    </dgm:pt>
    <dgm:pt modelId="{5E1FC154-C5AE-3F42-9E6D-5678DEDD95A5}">
      <dgm:prSet phldrT="[Text]" custT="1"/>
      <dgm:spPr/>
      <dgm:t>
        <a:bodyPr/>
        <a:lstStyle/>
        <a:p>
          <a:r>
            <a:rPr lang="en-CA" sz="1300" b="1" i="0" dirty="0"/>
            <a:t>NDVI_MODIS</a:t>
          </a:r>
        </a:p>
        <a:p>
          <a:r>
            <a:rPr lang="en-CA" sz="1000" b="0" i="0" dirty="0"/>
            <a:t>(NDVI) </a:t>
          </a:r>
          <a:endParaRPr lang="en-GB" sz="1000" b="0" i="0" dirty="0"/>
        </a:p>
      </dgm:t>
    </dgm:pt>
    <dgm:pt modelId="{D45DA0AC-9DC5-014E-BFB6-F82661F46802}" type="parTrans" cxnId="{161165B6-F3F9-5547-83F1-57375A5ABA08}">
      <dgm:prSet/>
      <dgm:spPr/>
      <dgm:t>
        <a:bodyPr/>
        <a:lstStyle/>
        <a:p>
          <a:endParaRPr lang="en-GB" i="1"/>
        </a:p>
      </dgm:t>
    </dgm:pt>
    <dgm:pt modelId="{BE946EB9-858A-014E-88C6-19943AAADE5D}" type="sibTrans" cxnId="{161165B6-F3F9-5547-83F1-57375A5ABA08}">
      <dgm:prSet/>
      <dgm:spPr/>
      <dgm:t>
        <a:bodyPr/>
        <a:lstStyle/>
        <a:p>
          <a:endParaRPr lang="en-GB" i="1"/>
        </a:p>
      </dgm:t>
    </dgm:pt>
    <dgm:pt modelId="{FA63541A-ADDA-C344-BC98-08ADFF58A4DC}">
      <dgm:prSet phldrT="[Text]" custT="1"/>
      <dgm:spPr/>
      <dgm:t>
        <a:bodyPr/>
        <a:lstStyle/>
        <a:p>
          <a:r>
            <a:rPr lang="en-CA" sz="1300" b="1" i="0" dirty="0"/>
            <a:t>ECV_SMOS</a:t>
          </a:r>
        </a:p>
        <a:p>
          <a:r>
            <a:rPr lang="en-CA" sz="1000" b="0" i="0" dirty="0"/>
            <a:t>(mean soil moisture values) </a:t>
          </a:r>
          <a:r>
            <a:rPr lang="en-GB" sz="1000" b="0" i="0" dirty="0"/>
            <a:t> </a:t>
          </a:r>
        </a:p>
      </dgm:t>
    </dgm:pt>
    <dgm:pt modelId="{0D61867A-D17B-474F-9EAE-3160E03CFEE9}" type="parTrans" cxnId="{9ABC1253-B1C8-3B48-BDDC-796AF980F74D}">
      <dgm:prSet/>
      <dgm:spPr/>
      <dgm:t>
        <a:bodyPr/>
        <a:lstStyle/>
        <a:p>
          <a:endParaRPr lang="en-GB" i="1"/>
        </a:p>
      </dgm:t>
    </dgm:pt>
    <dgm:pt modelId="{06073B40-C4D2-1249-8149-2893B5AB013A}" type="sibTrans" cxnId="{9ABC1253-B1C8-3B48-BDDC-796AF980F74D}">
      <dgm:prSet/>
      <dgm:spPr/>
      <dgm:t>
        <a:bodyPr/>
        <a:lstStyle/>
        <a:p>
          <a:endParaRPr lang="en-GB" i="1"/>
        </a:p>
      </dgm:t>
    </dgm:pt>
    <dgm:pt modelId="{E5C62B0B-AFE5-D440-959A-DEB522E56A4F}">
      <dgm:prSet phldrT="[Text]" custT="1"/>
      <dgm:spPr/>
      <dgm:t>
        <a:bodyPr/>
        <a:lstStyle/>
        <a:p>
          <a:pPr algn="ctr">
            <a:buNone/>
          </a:pPr>
          <a:r>
            <a:rPr lang="en-GB" sz="1300" b="1" i="0" dirty="0"/>
            <a:t>Climate</a:t>
          </a:r>
        </a:p>
        <a:p>
          <a:pPr algn="l">
            <a:buFont typeface="+mj-lt"/>
            <a:buAutoNum type="arabicPeriod"/>
          </a:pPr>
          <a:r>
            <a:rPr lang="en-GB" sz="1000" i="0" dirty="0"/>
            <a:t>1. Precipitation</a:t>
          </a:r>
        </a:p>
        <a:p>
          <a:pPr algn="l">
            <a:buFont typeface="Arial" panose="020B0604020202020204" pitchFamily="34" charset="0"/>
            <a:buChar char="•"/>
          </a:pPr>
          <a:r>
            <a:rPr lang="en-GB" sz="1000" i="0" dirty="0"/>
            <a:t>2. EGDD</a:t>
          </a:r>
        </a:p>
        <a:p>
          <a:pPr algn="l">
            <a:buFont typeface="Arial" panose="020B0604020202020204" pitchFamily="34" charset="0"/>
            <a:buChar char="•"/>
          </a:pPr>
          <a:r>
            <a:rPr lang="en-GB" sz="1000" i="0" dirty="0"/>
            <a:t>3. </a:t>
          </a:r>
          <a:r>
            <a:rPr lang="en-GB" sz="1000" i="0" dirty="0" err="1"/>
            <a:t>HeatD</a:t>
          </a:r>
          <a:endParaRPr lang="en-GB" sz="1000" i="0" dirty="0"/>
        </a:p>
        <a:p>
          <a:pPr algn="l">
            <a:buFont typeface="Arial" panose="020B0604020202020204" pitchFamily="34" charset="0"/>
            <a:buChar char="•"/>
          </a:pPr>
          <a:r>
            <a:rPr lang="en-GB" sz="1000" i="0" dirty="0"/>
            <a:t>4. </a:t>
          </a:r>
          <a:r>
            <a:rPr lang="en-GB" sz="1000" i="0" dirty="0" err="1"/>
            <a:t>FrostD</a:t>
          </a:r>
          <a:endParaRPr lang="en-GB" sz="1000" i="0" dirty="0"/>
        </a:p>
        <a:p>
          <a:pPr algn="l">
            <a:buFont typeface="Arial" panose="020B0604020202020204" pitchFamily="34" charset="0"/>
            <a:buChar char="•"/>
          </a:pPr>
          <a:r>
            <a:rPr lang="en-GB" sz="1000" i="0" dirty="0"/>
            <a:t>5. </a:t>
          </a:r>
          <a:r>
            <a:rPr lang="en-GB" sz="1000" i="0" dirty="0" err="1"/>
            <a:t>AvgSI</a:t>
          </a:r>
          <a:endParaRPr lang="en-GB" sz="1000" i="0" dirty="0"/>
        </a:p>
      </dgm:t>
    </dgm:pt>
    <dgm:pt modelId="{760AF578-7505-8242-865B-FC4E66578DA0}" type="sibTrans" cxnId="{E8A5143C-A0CF-BF4B-8EF7-212CD2DF8EE2}">
      <dgm:prSet/>
      <dgm:spPr/>
      <dgm:t>
        <a:bodyPr/>
        <a:lstStyle/>
        <a:p>
          <a:endParaRPr lang="en-GB" i="1"/>
        </a:p>
      </dgm:t>
    </dgm:pt>
    <dgm:pt modelId="{B46126F7-740F-FE43-B4D3-B951B19895F3}" type="parTrans" cxnId="{E8A5143C-A0CF-BF4B-8EF7-212CD2DF8EE2}">
      <dgm:prSet/>
      <dgm:spPr/>
      <dgm:t>
        <a:bodyPr/>
        <a:lstStyle/>
        <a:p>
          <a:endParaRPr lang="en-GB" i="1"/>
        </a:p>
      </dgm:t>
    </dgm:pt>
    <dgm:pt modelId="{4B85FD5C-F63F-FA4E-A2B8-B5C0447B9267}" type="pres">
      <dgm:prSet presAssocID="{81005DFB-3803-B648-91AD-056652A6790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3A38C77-299F-5D4E-8943-29AA98E5D6DF}" type="pres">
      <dgm:prSet presAssocID="{78B2E548-91C0-E143-97ED-29B882654A87}" presName="singleCycle" presStyleCnt="0"/>
      <dgm:spPr/>
    </dgm:pt>
    <dgm:pt modelId="{85BEA3A4-5297-E148-B0AD-BBD0D8541CF0}" type="pres">
      <dgm:prSet presAssocID="{78B2E548-91C0-E143-97ED-29B882654A87}" presName="singleCenter" presStyleLbl="node1" presStyleIdx="0" presStyleCnt="4">
        <dgm:presLayoutVars>
          <dgm:chMax val="7"/>
          <dgm:chPref val="7"/>
        </dgm:presLayoutVars>
      </dgm:prSet>
      <dgm:spPr/>
    </dgm:pt>
    <dgm:pt modelId="{0751D494-BB73-9543-AAB7-B63D190BDEDE}" type="pres">
      <dgm:prSet presAssocID="{B46126F7-740F-FE43-B4D3-B951B19895F3}" presName="Name56" presStyleLbl="parChTrans1D2" presStyleIdx="0" presStyleCnt="3"/>
      <dgm:spPr/>
    </dgm:pt>
    <dgm:pt modelId="{9CB4C37D-2A26-4D48-B566-8075B371C565}" type="pres">
      <dgm:prSet presAssocID="{E5C62B0B-AFE5-D440-959A-DEB522E56A4F}" presName="text0" presStyleLbl="node1" presStyleIdx="1" presStyleCnt="4" custScaleX="159255" custScaleY="165024">
        <dgm:presLayoutVars>
          <dgm:bulletEnabled val="1"/>
        </dgm:presLayoutVars>
      </dgm:prSet>
      <dgm:spPr/>
    </dgm:pt>
    <dgm:pt modelId="{F3BD99DF-250B-C94B-81CA-82738763327E}" type="pres">
      <dgm:prSet presAssocID="{D45DA0AC-9DC5-014E-BFB6-F82661F46802}" presName="Name56" presStyleLbl="parChTrans1D2" presStyleIdx="1" presStyleCnt="3"/>
      <dgm:spPr/>
    </dgm:pt>
    <dgm:pt modelId="{866E7475-638D-5C44-8A2A-863A6DFB5584}" type="pres">
      <dgm:prSet presAssocID="{5E1FC154-C5AE-3F42-9E6D-5678DEDD95A5}" presName="text0" presStyleLbl="node1" presStyleIdx="2" presStyleCnt="4" custScaleX="168944">
        <dgm:presLayoutVars>
          <dgm:bulletEnabled val="1"/>
        </dgm:presLayoutVars>
      </dgm:prSet>
      <dgm:spPr/>
    </dgm:pt>
    <dgm:pt modelId="{E89D63DB-67E3-8F49-8225-71ADF709DDC9}" type="pres">
      <dgm:prSet presAssocID="{0D61867A-D17B-474F-9EAE-3160E03CFEE9}" presName="Name56" presStyleLbl="parChTrans1D2" presStyleIdx="2" presStyleCnt="3"/>
      <dgm:spPr/>
    </dgm:pt>
    <dgm:pt modelId="{671881D9-4EBC-D24E-A7CC-C2DA8D08283E}" type="pres">
      <dgm:prSet presAssocID="{FA63541A-ADDA-C344-BC98-08ADFF58A4DC}" presName="text0" presStyleLbl="node1" presStyleIdx="3" presStyleCnt="4" custScaleX="169233">
        <dgm:presLayoutVars>
          <dgm:bulletEnabled val="1"/>
        </dgm:presLayoutVars>
      </dgm:prSet>
      <dgm:spPr/>
    </dgm:pt>
  </dgm:ptLst>
  <dgm:cxnLst>
    <dgm:cxn modelId="{7C227721-6AAD-6641-BBEF-8DD98DF0B353}" type="presOf" srcId="{D45DA0AC-9DC5-014E-BFB6-F82661F46802}" destId="{F3BD99DF-250B-C94B-81CA-82738763327E}" srcOrd="0" destOrd="0" presId="urn:microsoft.com/office/officeart/2008/layout/RadialCluster"/>
    <dgm:cxn modelId="{46645B24-2F30-474E-9F7F-4E425B915D9A}" type="presOf" srcId="{78B2E548-91C0-E143-97ED-29B882654A87}" destId="{85BEA3A4-5297-E148-B0AD-BBD0D8541CF0}" srcOrd="0" destOrd="0" presId="urn:microsoft.com/office/officeart/2008/layout/RadialCluster"/>
    <dgm:cxn modelId="{E8A5143C-A0CF-BF4B-8EF7-212CD2DF8EE2}" srcId="{78B2E548-91C0-E143-97ED-29B882654A87}" destId="{E5C62B0B-AFE5-D440-959A-DEB522E56A4F}" srcOrd="0" destOrd="0" parTransId="{B46126F7-740F-FE43-B4D3-B951B19895F3}" sibTransId="{760AF578-7505-8242-865B-FC4E66578DA0}"/>
    <dgm:cxn modelId="{62DCE14E-A2E3-A342-AF03-285A310759AD}" type="presOf" srcId="{E5C62B0B-AFE5-D440-959A-DEB522E56A4F}" destId="{9CB4C37D-2A26-4D48-B566-8075B371C565}" srcOrd="0" destOrd="0" presId="urn:microsoft.com/office/officeart/2008/layout/RadialCluster"/>
    <dgm:cxn modelId="{9ABC1253-B1C8-3B48-BDDC-796AF980F74D}" srcId="{78B2E548-91C0-E143-97ED-29B882654A87}" destId="{FA63541A-ADDA-C344-BC98-08ADFF58A4DC}" srcOrd="2" destOrd="0" parTransId="{0D61867A-D17B-474F-9EAE-3160E03CFEE9}" sibTransId="{06073B40-C4D2-1249-8149-2893B5AB013A}"/>
    <dgm:cxn modelId="{05AA566F-F742-9C45-9959-B338AE8A2621}" type="presOf" srcId="{FA63541A-ADDA-C344-BC98-08ADFF58A4DC}" destId="{671881D9-4EBC-D24E-A7CC-C2DA8D08283E}" srcOrd="0" destOrd="0" presId="urn:microsoft.com/office/officeart/2008/layout/RadialCluster"/>
    <dgm:cxn modelId="{2C2E4674-7106-AA42-A46D-B3D51FFC92A9}" type="presOf" srcId="{81005DFB-3803-B648-91AD-056652A6790E}" destId="{4B85FD5C-F63F-FA4E-A2B8-B5C0447B9267}" srcOrd="0" destOrd="0" presId="urn:microsoft.com/office/officeart/2008/layout/RadialCluster"/>
    <dgm:cxn modelId="{F91D3784-3950-B143-8C18-1941D8614733}" srcId="{81005DFB-3803-B648-91AD-056652A6790E}" destId="{78B2E548-91C0-E143-97ED-29B882654A87}" srcOrd="0" destOrd="0" parTransId="{CF356C8F-6191-7140-8FA8-1EBBDAFFF6E3}" sibTransId="{C5727BEB-94B8-D849-9D72-C98F9AC1D3CA}"/>
    <dgm:cxn modelId="{2D170D9E-C0A0-1C48-8FAE-718BB9DE3A3E}" type="presOf" srcId="{0D61867A-D17B-474F-9EAE-3160E03CFEE9}" destId="{E89D63DB-67E3-8F49-8225-71ADF709DDC9}" srcOrd="0" destOrd="0" presId="urn:microsoft.com/office/officeart/2008/layout/RadialCluster"/>
    <dgm:cxn modelId="{BD8D41AA-B90F-6D4F-B5D2-1D221CDF7894}" type="presOf" srcId="{B46126F7-740F-FE43-B4D3-B951B19895F3}" destId="{0751D494-BB73-9543-AAB7-B63D190BDEDE}" srcOrd="0" destOrd="0" presId="urn:microsoft.com/office/officeart/2008/layout/RadialCluster"/>
    <dgm:cxn modelId="{161165B6-F3F9-5547-83F1-57375A5ABA08}" srcId="{78B2E548-91C0-E143-97ED-29B882654A87}" destId="{5E1FC154-C5AE-3F42-9E6D-5678DEDD95A5}" srcOrd="1" destOrd="0" parTransId="{D45DA0AC-9DC5-014E-BFB6-F82661F46802}" sibTransId="{BE946EB9-858A-014E-88C6-19943AAADE5D}"/>
    <dgm:cxn modelId="{29F000D6-AC0E-184C-8D36-9BF2416BCBDC}" type="presOf" srcId="{5E1FC154-C5AE-3F42-9E6D-5678DEDD95A5}" destId="{866E7475-638D-5C44-8A2A-863A6DFB5584}" srcOrd="0" destOrd="0" presId="urn:microsoft.com/office/officeart/2008/layout/RadialCluster"/>
    <dgm:cxn modelId="{7CD8095A-2A56-9E41-B891-67F52089608B}" type="presParOf" srcId="{4B85FD5C-F63F-FA4E-A2B8-B5C0447B9267}" destId="{B3A38C77-299F-5D4E-8943-29AA98E5D6DF}" srcOrd="0" destOrd="0" presId="urn:microsoft.com/office/officeart/2008/layout/RadialCluster"/>
    <dgm:cxn modelId="{7151E651-2D0A-3B43-9C92-6550C391CBFA}" type="presParOf" srcId="{B3A38C77-299F-5D4E-8943-29AA98E5D6DF}" destId="{85BEA3A4-5297-E148-B0AD-BBD0D8541CF0}" srcOrd="0" destOrd="0" presId="urn:microsoft.com/office/officeart/2008/layout/RadialCluster"/>
    <dgm:cxn modelId="{FEF19152-76A9-F64A-B7C9-47F2C6F0686F}" type="presParOf" srcId="{B3A38C77-299F-5D4E-8943-29AA98E5D6DF}" destId="{0751D494-BB73-9543-AAB7-B63D190BDEDE}" srcOrd="1" destOrd="0" presId="urn:microsoft.com/office/officeart/2008/layout/RadialCluster"/>
    <dgm:cxn modelId="{2785E138-5908-1041-8197-884BA59796BA}" type="presParOf" srcId="{B3A38C77-299F-5D4E-8943-29AA98E5D6DF}" destId="{9CB4C37D-2A26-4D48-B566-8075B371C565}" srcOrd="2" destOrd="0" presId="urn:microsoft.com/office/officeart/2008/layout/RadialCluster"/>
    <dgm:cxn modelId="{EFEED609-263B-204D-94C4-9B7F76881AE3}" type="presParOf" srcId="{B3A38C77-299F-5D4E-8943-29AA98E5D6DF}" destId="{F3BD99DF-250B-C94B-81CA-82738763327E}" srcOrd="3" destOrd="0" presId="urn:microsoft.com/office/officeart/2008/layout/RadialCluster"/>
    <dgm:cxn modelId="{57526669-2F14-5545-9A15-0B42196A896F}" type="presParOf" srcId="{B3A38C77-299F-5D4E-8943-29AA98E5D6DF}" destId="{866E7475-638D-5C44-8A2A-863A6DFB5584}" srcOrd="4" destOrd="0" presId="urn:microsoft.com/office/officeart/2008/layout/RadialCluster"/>
    <dgm:cxn modelId="{B94AB72C-D87F-0A4E-9573-017444C6D68D}" type="presParOf" srcId="{B3A38C77-299F-5D4E-8943-29AA98E5D6DF}" destId="{E89D63DB-67E3-8F49-8225-71ADF709DDC9}" srcOrd="5" destOrd="0" presId="urn:microsoft.com/office/officeart/2008/layout/RadialCluster"/>
    <dgm:cxn modelId="{2568CDF0-74D7-9A4D-BAA4-A8EF934BC2F7}" type="presParOf" srcId="{B3A38C77-299F-5D4E-8943-29AA98E5D6DF}" destId="{671881D9-4EBC-D24E-A7CC-C2DA8D08283E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015E97-C7A6-0944-BBB3-1933D7A3840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81380D56-F92F-814E-B69F-86560AC1BC74}">
      <dgm:prSet phldrT="[Text]" custT="1"/>
      <dgm:spPr/>
      <dgm:t>
        <a:bodyPr/>
        <a:lstStyle/>
        <a:p>
          <a:pPr>
            <a:buNone/>
          </a:pPr>
          <a:r>
            <a:rPr lang="en-GB" sz="1100" dirty="0"/>
            <a:t>Working on any possible optimal strategy/code to fit 144 models</a:t>
          </a:r>
        </a:p>
      </dgm:t>
    </dgm:pt>
    <dgm:pt modelId="{940060C3-A84E-DF4D-9756-DE9B4EFE529F}" type="parTrans" cxnId="{EB5D8011-F0DB-AC42-B8E2-7A9EBA0E4FD4}">
      <dgm:prSet/>
      <dgm:spPr/>
      <dgm:t>
        <a:bodyPr/>
        <a:lstStyle/>
        <a:p>
          <a:endParaRPr lang="en-GB"/>
        </a:p>
      </dgm:t>
    </dgm:pt>
    <dgm:pt modelId="{81EBC9CB-434B-4A42-9306-9DBD4634C574}" type="sibTrans" cxnId="{EB5D8011-F0DB-AC42-B8E2-7A9EBA0E4FD4}">
      <dgm:prSet/>
      <dgm:spPr/>
      <dgm:t>
        <a:bodyPr/>
        <a:lstStyle/>
        <a:p>
          <a:endParaRPr lang="en-GB"/>
        </a:p>
      </dgm:t>
    </dgm:pt>
    <dgm:pt modelId="{90A287D4-74E5-B141-BA8B-2733EB7AAF35}">
      <dgm:prSet custT="1"/>
      <dgm:spPr/>
      <dgm:t>
        <a:bodyPr/>
        <a:lstStyle/>
        <a:p>
          <a:r>
            <a:rPr lang="en-GB" sz="1100" dirty="0"/>
            <a:t>Exploring Optimal Machine Learning Models/Algorithms</a:t>
          </a:r>
        </a:p>
      </dgm:t>
    </dgm:pt>
    <dgm:pt modelId="{6B000AE5-40BB-EA41-AB34-FFE9AC74E1F3}" type="parTrans" cxnId="{8E1C9482-BF01-B24B-8CA7-0B4DA4794900}">
      <dgm:prSet/>
      <dgm:spPr/>
      <dgm:t>
        <a:bodyPr/>
        <a:lstStyle/>
        <a:p>
          <a:endParaRPr lang="en-GB"/>
        </a:p>
      </dgm:t>
    </dgm:pt>
    <dgm:pt modelId="{128416D3-30A8-1340-ACEA-81693385DB7C}" type="sibTrans" cxnId="{8E1C9482-BF01-B24B-8CA7-0B4DA4794900}">
      <dgm:prSet/>
      <dgm:spPr/>
      <dgm:t>
        <a:bodyPr/>
        <a:lstStyle/>
        <a:p>
          <a:endParaRPr lang="en-GB"/>
        </a:p>
      </dgm:t>
    </dgm:pt>
    <dgm:pt modelId="{3A806E44-E085-5148-B07F-C878A11C8F54}">
      <dgm:prSet custT="1"/>
      <dgm:spPr/>
      <dgm:t>
        <a:bodyPr/>
        <a:lstStyle/>
        <a:p>
          <a:r>
            <a:rPr lang="en-GB" sz="1100" dirty="0"/>
            <a:t>Performing different Resampling Methods for Model Accuracy</a:t>
          </a:r>
        </a:p>
      </dgm:t>
    </dgm:pt>
    <dgm:pt modelId="{CB5854BC-A55A-254D-8B80-E7C5D3AD9BB9}" type="parTrans" cxnId="{7446FA5E-1866-D149-809D-769262701ED4}">
      <dgm:prSet/>
      <dgm:spPr/>
      <dgm:t>
        <a:bodyPr/>
        <a:lstStyle/>
        <a:p>
          <a:endParaRPr lang="en-GB"/>
        </a:p>
      </dgm:t>
    </dgm:pt>
    <dgm:pt modelId="{47E9E375-68BC-6648-B708-A039C90ECC3E}" type="sibTrans" cxnId="{7446FA5E-1866-D149-809D-769262701ED4}">
      <dgm:prSet/>
      <dgm:spPr/>
      <dgm:t>
        <a:bodyPr/>
        <a:lstStyle/>
        <a:p>
          <a:endParaRPr lang="en-GB"/>
        </a:p>
      </dgm:t>
    </dgm:pt>
    <dgm:pt modelId="{3A686DCF-FDA9-D04B-93E9-B6DC91377E97}" type="pres">
      <dgm:prSet presAssocID="{54015E97-C7A6-0944-BBB3-1933D7A3840F}" presName="Name0" presStyleCnt="0">
        <dgm:presLayoutVars>
          <dgm:dir/>
          <dgm:resizeHandles val="exact"/>
        </dgm:presLayoutVars>
      </dgm:prSet>
      <dgm:spPr/>
    </dgm:pt>
    <dgm:pt modelId="{C3A4791B-599E-9C40-A698-9B46DDBC22DB}" type="pres">
      <dgm:prSet presAssocID="{90A287D4-74E5-B141-BA8B-2733EB7AAF35}" presName="node" presStyleLbl="node1" presStyleIdx="0" presStyleCnt="3">
        <dgm:presLayoutVars>
          <dgm:bulletEnabled val="1"/>
        </dgm:presLayoutVars>
      </dgm:prSet>
      <dgm:spPr/>
    </dgm:pt>
    <dgm:pt modelId="{859B93CD-D751-AC41-B4A1-DF65EDD61B32}" type="pres">
      <dgm:prSet presAssocID="{128416D3-30A8-1340-ACEA-81693385DB7C}" presName="sibTrans" presStyleLbl="sibTrans2D1" presStyleIdx="0" presStyleCnt="2"/>
      <dgm:spPr/>
    </dgm:pt>
    <dgm:pt modelId="{E5240893-D12D-E14F-AB5E-20CBA2DDA1F4}" type="pres">
      <dgm:prSet presAssocID="{128416D3-30A8-1340-ACEA-81693385DB7C}" presName="connectorText" presStyleLbl="sibTrans2D1" presStyleIdx="0" presStyleCnt="2"/>
      <dgm:spPr/>
    </dgm:pt>
    <dgm:pt modelId="{3241FDF2-30CB-8043-97F8-E8EDB93C171A}" type="pres">
      <dgm:prSet presAssocID="{81380D56-F92F-814E-B69F-86560AC1BC74}" presName="node" presStyleLbl="node1" presStyleIdx="1" presStyleCnt="3">
        <dgm:presLayoutVars>
          <dgm:bulletEnabled val="1"/>
        </dgm:presLayoutVars>
      </dgm:prSet>
      <dgm:spPr/>
    </dgm:pt>
    <dgm:pt modelId="{A64024ED-7850-7D41-A0DE-EBF1298B919B}" type="pres">
      <dgm:prSet presAssocID="{81EBC9CB-434B-4A42-9306-9DBD4634C574}" presName="sibTrans" presStyleLbl="sibTrans2D1" presStyleIdx="1" presStyleCnt="2"/>
      <dgm:spPr/>
    </dgm:pt>
    <dgm:pt modelId="{936FE392-8711-9C41-B691-DD0E04D62E67}" type="pres">
      <dgm:prSet presAssocID="{81EBC9CB-434B-4A42-9306-9DBD4634C574}" presName="connectorText" presStyleLbl="sibTrans2D1" presStyleIdx="1" presStyleCnt="2"/>
      <dgm:spPr/>
    </dgm:pt>
    <dgm:pt modelId="{39E1D797-B7AE-0D45-B25E-BBDA492DDA81}" type="pres">
      <dgm:prSet presAssocID="{3A806E44-E085-5148-B07F-C878A11C8F54}" presName="node" presStyleLbl="node1" presStyleIdx="2" presStyleCnt="3">
        <dgm:presLayoutVars>
          <dgm:bulletEnabled val="1"/>
        </dgm:presLayoutVars>
      </dgm:prSet>
      <dgm:spPr/>
    </dgm:pt>
  </dgm:ptLst>
  <dgm:cxnLst>
    <dgm:cxn modelId="{B163C901-1001-D242-9116-4D0F9045EF4B}" type="presOf" srcId="{81380D56-F92F-814E-B69F-86560AC1BC74}" destId="{3241FDF2-30CB-8043-97F8-E8EDB93C171A}" srcOrd="0" destOrd="0" presId="urn:microsoft.com/office/officeart/2005/8/layout/process1"/>
    <dgm:cxn modelId="{0341C10E-9301-3E44-8A46-B8DD44E447E1}" type="presOf" srcId="{128416D3-30A8-1340-ACEA-81693385DB7C}" destId="{E5240893-D12D-E14F-AB5E-20CBA2DDA1F4}" srcOrd="1" destOrd="0" presId="urn:microsoft.com/office/officeart/2005/8/layout/process1"/>
    <dgm:cxn modelId="{EB5D8011-F0DB-AC42-B8E2-7A9EBA0E4FD4}" srcId="{54015E97-C7A6-0944-BBB3-1933D7A3840F}" destId="{81380D56-F92F-814E-B69F-86560AC1BC74}" srcOrd="1" destOrd="0" parTransId="{940060C3-A84E-DF4D-9756-DE9B4EFE529F}" sibTransId="{81EBC9CB-434B-4A42-9306-9DBD4634C574}"/>
    <dgm:cxn modelId="{96E5DA14-5A17-BF43-AE89-939E12E73DA0}" type="presOf" srcId="{81EBC9CB-434B-4A42-9306-9DBD4634C574}" destId="{936FE392-8711-9C41-B691-DD0E04D62E67}" srcOrd="1" destOrd="0" presId="urn:microsoft.com/office/officeart/2005/8/layout/process1"/>
    <dgm:cxn modelId="{20F7011F-EAC9-4E4B-9DB4-706E9F84B410}" type="presOf" srcId="{128416D3-30A8-1340-ACEA-81693385DB7C}" destId="{859B93CD-D751-AC41-B4A1-DF65EDD61B32}" srcOrd="0" destOrd="0" presId="urn:microsoft.com/office/officeart/2005/8/layout/process1"/>
    <dgm:cxn modelId="{83EA1656-AE9D-E743-A609-8ADD24519528}" type="presOf" srcId="{81EBC9CB-434B-4A42-9306-9DBD4634C574}" destId="{A64024ED-7850-7D41-A0DE-EBF1298B919B}" srcOrd="0" destOrd="0" presId="urn:microsoft.com/office/officeart/2005/8/layout/process1"/>
    <dgm:cxn modelId="{7446FA5E-1866-D149-809D-769262701ED4}" srcId="{54015E97-C7A6-0944-BBB3-1933D7A3840F}" destId="{3A806E44-E085-5148-B07F-C878A11C8F54}" srcOrd="2" destOrd="0" parTransId="{CB5854BC-A55A-254D-8B80-E7C5D3AD9BB9}" sibTransId="{47E9E375-68BC-6648-B708-A039C90ECC3E}"/>
    <dgm:cxn modelId="{8E1C9482-BF01-B24B-8CA7-0B4DA4794900}" srcId="{54015E97-C7A6-0944-BBB3-1933D7A3840F}" destId="{90A287D4-74E5-B141-BA8B-2733EB7AAF35}" srcOrd="0" destOrd="0" parTransId="{6B000AE5-40BB-EA41-AB34-FFE9AC74E1F3}" sibTransId="{128416D3-30A8-1340-ACEA-81693385DB7C}"/>
    <dgm:cxn modelId="{3D3E5CCA-BD61-5E4A-9940-ACD6DFC73129}" type="presOf" srcId="{54015E97-C7A6-0944-BBB3-1933D7A3840F}" destId="{3A686DCF-FDA9-D04B-93E9-B6DC91377E97}" srcOrd="0" destOrd="0" presId="urn:microsoft.com/office/officeart/2005/8/layout/process1"/>
    <dgm:cxn modelId="{969986D5-EBDD-E74E-B1E3-0413C265EEEF}" type="presOf" srcId="{3A806E44-E085-5148-B07F-C878A11C8F54}" destId="{39E1D797-B7AE-0D45-B25E-BBDA492DDA81}" srcOrd="0" destOrd="0" presId="urn:microsoft.com/office/officeart/2005/8/layout/process1"/>
    <dgm:cxn modelId="{914B21F7-DD9E-E342-981B-1DB0F23279EA}" type="presOf" srcId="{90A287D4-74E5-B141-BA8B-2733EB7AAF35}" destId="{C3A4791B-599E-9C40-A698-9B46DDBC22DB}" srcOrd="0" destOrd="0" presId="urn:microsoft.com/office/officeart/2005/8/layout/process1"/>
    <dgm:cxn modelId="{EEE8D227-4649-E84F-9585-371981466479}" type="presParOf" srcId="{3A686DCF-FDA9-D04B-93E9-B6DC91377E97}" destId="{C3A4791B-599E-9C40-A698-9B46DDBC22DB}" srcOrd="0" destOrd="0" presId="urn:microsoft.com/office/officeart/2005/8/layout/process1"/>
    <dgm:cxn modelId="{B3DF1331-1936-9844-B731-EA392882B585}" type="presParOf" srcId="{3A686DCF-FDA9-D04B-93E9-B6DC91377E97}" destId="{859B93CD-D751-AC41-B4A1-DF65EDD61B32}" srcOrd="1" destOrd="0" presId="urn:microsoft.com/office/officeart/2005/8/layout/process1"/>
    <dgm:cxn modelId="{B3F5EA86-D9E2-364C-AD3A-23752E1B2E5A}" type="presParOf" srcId="{859B93CD-D751-AC41-B4A1-DF65EDD61B32}" destId="{E5240893-D12D-E14F-AB5E-20CBA2DDA1F4}" srcOrd="0" destOrd="0" presId="urn:microsoft.com/office/officeart/2005/8/layout/process1"/>
    <dgm:cxn modelId="{00087A41-5B78-F044-9DC4-069DDEF53C26}" type="presParOf" srcId="{3A686DCF-FDA9-D04B-93E9-B6DC91377E97}" destId="{3241FDF2-30CB-8043-97F8-E8EDB93C171A}" srcOrd="2" destOrd="0" presId="urn:microsoft.com/office/officeart/2005/8/layout/process1"/>
    <dgm:cxn modelId="{B8FBA8A3-8111-A544-949B-46D2BA2883A0}" type="presParOf" srcId="{3A686DCF-FDA9-D04B-93E9-B6DC91377E97}" destId="{A64024ED-7850-7D41-A0DE-EBF1298B919B}" srcOrd="3" destOrd="0" presId="urn:microsoft.com/office/officeart/2005/8/layout/process1"/>
    <dgm:cxn modelId="{6AC58068-03C1-DA45-8631-0FB7C94307CE}" type="presParOf" srcId="{A64024ED-7850-7D41-A0DE-EBF1298B919B}" destId="{936FE392-8711-9C41-B691-DD0E04D62E67}" srcOrd="0" destOrd="0" presId="urn:microsoft.com/office/officeart/2005/8/layout/process1"/>
    <dgm:cxn modelId="{6BE9D1B9-7124-7C47-91B0-8F1F40CFE72D}" type="presParOf" srcId="{3A686DCF-FDA9-D04B-93E9-B6DC91377E97}" destId="{39E1D797-B7AE-0D45-B25E-BBDA492DDA8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D8085-B602-0044-A62C-43F9D4959BB4}">
      <dsp:nvSpPr>
        <dsp:cNvPr id="0" name=""/>
        <dsp:cNvSpPr/>
      </dsp:nvSpPr>
      <dsp:spPr>
        <a:xfrm>
          <a:off x="0" y="501483"/>
          <a:ext cx="5793711" cy="2317484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A7BBF-D869-CE4F-8A55-3B9B933C67BD}">
      <dsp:nvSpPr>
        <dsp:cNvPr id="0" name=""/>
        <dsp:cNvSpPr/>
      </dsp:nvSpPr>
      <dsp:spPr>
        <a:xfrm>
          <a:off x="695245" y="907043"/>
          <a:ext cx="1911924" cy="113556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2672" rIns="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Mission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b="0" i="0" kern="1200" dirty="0"/>
            <a:t>Driving innovation and ingenuity to build a world leading agricultural and food economy for the benefit of all Canadians</a:t>
          </a:r>
          <a:endParaRPr lang="en-GB" sz="1200" b="1" kern="1200" dirty="0"/>
        </a:p>
      </dsp:txBody>
      <dsp:txXfrm>
        <a:off x="695245" y="907043"/>
        <a:ext cx="1911924" cy="1135567"/>
      </dsp:txXfrm>
    </dsp:sp>
    <dsp:sp modelId="{9D8ECD2A-795A-2741-856E-5CC85BD8F750}">
      <dsp:nvSpPr>
        <dsp:cNvPr id="0" name=""/>
        <dsp:cNvSpPr/>
      </dsp:nvSpPr>
      <dsp:spPr>
        <a:xfrm>
          <a:off x="2896855" y="1277840"/>
          <a:ext cx="2259547" cy="113556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2672" rIns="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Vision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b="0" i="0" kern="1200" dirty="0"/>
            <a:t>Provides leadership in the growth and development of a competitive, innovative and sustainable Canadian agriculture and agri-food sector</a:t>
          </a:r>
          <a:endParaRPr lang="en-GB" sz="1200" b="1" kern="1200" dirty="0"/>
        </a:p>
      </dsp:txBody>
      <dsp:txXfrm>
        <a:off x="2896855" y="1277840"/>
        <a:ext cx="2259547" cy="11355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DAD4A-F2FA-F841-8F17-F702B8D18CF9}">
      <dsp:nvSpPr>
        <dsp:cNvPr id="0" name=""/>
        <dsp:cNvSpPr/>
      </dsp:nvSpPr>
      <dsp:spPr>
        <a:xfrm>
          <a:off x="2827" y="1702792"/>
          <a:ext cx="1646039" cy="658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Data Wrangling</a:t>
          </a:r>
        </a:p>
      </dsp:txBody>
      <dsp:txXfrm>
        <a:off x="332035" y="1702792"/>
        <a:ext cx="987624" cy="658415"/>
      </dsp:txXfrm>
    </dsp:sp>
    <dsp:sp modelId="{27AE0FF3-8CEC-2C42-A47D-CC3E61AB05A3}">
      <dsp:nvSpPr>
        <dsp:cNvPr id="0" name=""/>
        <dsp:cNvSpPr/>
      </dsp:nvSpPr>
      <dsp:spPr>
        <a:xfrm>
          <a:off x="1484262" y="1702792"/>
          <a:ext cx="1646039" cy="658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Exploratory Data Analysis</a:t>
          </a:r>
        </a:p>
      </dsp:txBody>
      <dsp:txXfrm>
        <a:off x="1813470" y="1702792"/>
        <a:ext cx="987624" cy="658415"/>
      </dsp:txXfrm>
    </dsp:sp>
    <dsp:sp modelId="{4DE48895-4AA0-404D-A9D8-56E709371E03}">
      <dsp:nvSpPr>
        <dsp:cNvPr id="0" name=""/>
        <dsp:cNvSpPr/>
      </dsp:nvSpPr>
      <dsp:spPr>
        <a:xfrm>
          <a:off x="2965698" y="1702792"/>
          <a:ext cx="1646039" cy="658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Feature Selection</a:t>
          </a:r>
        </a:p>
      </dsp:txBody>
      <dsp:txXfrm>
        <a:off x="3294906" y="1702792"/>
        <a:ext cx="987624" cy="658415"/>
      </dsp:txXfrm>
    </dsp:sp>
    <dsp:sp modelId="{B033F34C-A7AF-B84D-8B22-72CB39AAC738}">
      <dsp:nvSpPr>
        <dsp:cNvPr id="0" name=""/>
        <dsp:cNvSpPr/>
      </dsp:nvSpPr>
      <dsp:spPr>
        <a:xfrm>
          <a:off x="4447133" y="1702792"/>
          <a:ext cx="1646039" cy="658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Resampling and Model Selection</a:t>
          </a:r>
        </a:p>
      </dsp:txBody>
      <dsp:txXfrm>
        <a:off x="4776341" y="1702792"/>
        <a:ext cx="987624" cy="6584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EA3A4-5297-E148-B0AD-BBD0D8541CF0}">
      <dsp:nvSpPr>
        <dsp:cNvPr id="0" name=""/>
        <dsp:cNvSpPr/>
      </dsp:nvSpPr>
      <dsp:spPr>
        <a:xfrm>
          <a:off x="2438990" y="2023501"/>
          <a:ext cx="1219200" cy="121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kern="1200" dirty="0"/>
            <a:t>Crop Yield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i="0" kern="1200" dirty="0"/>
            <a:t>(</a:t>
          </a:r>
          <a:r>
            <a:rPr lang="en-GB" sz="1000" i="0" kern="1200" dirty="0" err="1"/>
            <a:t>YieldKgAcre</a:t>
          </a:r>
          <a:r>
            <a:rPr lang="en-GB" sz="1000" i="0" kern="1200" dirty="0"/>
            <a:t>)</a:t>
          </a:r>
        </a:p>
      </dsp:txBody>
      <dsp:txXfrm>
        <a:off x="2498506" y="2083017"/>
        <a:ext cx="1100168" cy="1100168"/>
      </dsp:txXfrm>
    </dsp:sp>
    <dsp:sp modelId="{0751D494-BB73-9543-AAB7-B63D190BDEDE}">
      <dsp:nvSpPr>
        <dsp:cNvPr id="0" name=""/>
        <dsp:cNvSpPr/>
      </dsp:nvSpPr>
      <dsp:spPr>
        <a:xfrm rot="16200000">
          <a:off x="2753770" y="1728682"/>
          <a:ext cx="58963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963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B4C37D-2A26-4D48-B566-8075B371C565}">
      <dsp:nvSpPr>
        <dsp:cNvPr id="0" name=""/>
        <dsp:cNvSpPr/>
      </dsp:nvSpPr>
      <dsp:spPr>
        <a:xfrm>
          <a:off x="2398141" y="85841"/>
          <a:ext cx="1300896" cy="1348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kern="1200" dirty="0"/>
            <a:t>Climate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000" i="0" kern="1200" dirty="0"/>
            <a:t>1. Precipitation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000" i="0" kern="1200" dirty="0"/>
            <a:t>2. EGDD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000" i="0" kern="1200" dirty="0"/>
            <a:t>3. </a:t>
          </a:r>
          <a:r>
            <a:rPr lang="en-GB" sz="1000" i="0" kern="1200" dirty="0" err="1"/>
            <a:t>HeatD</a:t>
          </a:r>
          <a:endParaRPr lang="en-GB" sz="1000" i="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000" i="0" kern="1200" dirty="0"/>
            <a:t>4. </a:t>
          </a:r>
          <a:r>
            <a:rPr lang="en-GB" sz="1000" i="0" kern="1200" dirty="0" err="1"/>
            <a:t>FrostD</a:t>
          </a:r>
          <a:endParaRPr lang="en-GB" sz="1000" i="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000" i="0" kern="1200" dirty="0"/>
            <a:t>5. </a:t>
          </a:r>
          <a:r>
            <a:rPr lang="en-GB" sz="1000" i="0" kern="1200" dirty="0" err="1"/>
            <a:t>AvgSI</a:t>
          </a:r>
          <a:endParaRPr lang="en-GB" sz="1000" i="0" kern="1200" dirty="0"/>
        </a:p>
      </dsp:txBody>
      <dsp:txXfrm>
        <a:off x="2461646" y="149346"/>
        <a:ext cx="1173886" cy="1221011"/>
      </dsp:txXfrm>
    </dsp:sp>
    <dsp:sp modelId="{F3BD99DF-250B-C94B-81CA-82738763327E}">
      <dsp:nvSpPr>
        <dsp:cNvPr id="0" name=""/>
        <dsp:cNvSpPr/>
      </dsp:nvSpPr>
      <dsp:spPr>
        <a:xfrm rot="1800000">
          <a:off x="3633232" y="3078198"/>
          <a:ext cx="372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257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E7475-638D-5C44-8A2A-863A6DFB5584}">
      <dsp:nvSpPr>
        <dsp:cNvPr id="0" name=""/>
        <dsp:cNvSpPr/>
      </dsp:nvSpPr>
      <dsp:spPr>
        <a:xfrm>
          <a:off x="3980850" y="3161294"/>
          <a:ext cx="1380042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i="0" kern="1200" dirty="0"/>
            <a:t>NDVI_MODIS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0" i="0" kern="1200" dirty="0"/>
            <a:t>(NDVI) </a:t>
          </a:r>
          <a:endParaRPr lang="en-GB" sz="1000" b="0" i="0" kern="1200" dirty="0"/>
        </a:p>
      </dsp:txBody>
      <dsp:txXfrm>
        <a:off x="4020726" y="3201170"/>
        <a:ext cx="1300290" cy="737112"/>
      </dsp:txXfrm>
    </dsp:sp>
    <dsp:sp modelId="{E89D63DB-67E3-8F49-8225-71ADF709DDC9}">
      <dsp:nvSpPr>
        <dsp:cNvPr id="0" name=""/>
        <dsp:cNvSpPr/>
      </dsp:nvSpPr>
      <dsp:spPr>
        <a:xfrm rot="9000000">
          <a:off x="2092643" y="3077858"/>
          <a:ext cx="3712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121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1881D9-4EBC-D24E-A7CC-C2DA8D08283E}">
      <dsp:nvSpPr>
        <dsp:cNvPr id="0" name=""/>
        <dsp:cNvSpPr/>
      </dsp:nvSpPr>
      <dsp:spPr>
        <a:xfrm>
          <a:off x="735106" y="3161294"/>
          <a:ext cx="1382403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i="0" kern="1200" dirty="0"/>
            <a:t>ECV_SMOS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0" i="0" kern="1200" dirty="0"/>
            <a:t>(mean soil moisture values) </a:t>
          </a:r>
          <a:r>
            <a:rPr lang="en-GB" sz="1000" b="0" i="0" kern="1200" dirty="0"/>
            <a:t> </a:t>
          </a:r>
        </a:p>
      </dsp:txBody>
      <dsp:txXfrm>
        <a:off x="774982" y="3201170"/>
        <a:ext cx="1302651" cy="7371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4791B-599E-9C40-A698-9B46DDBC22DB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Exploring Optimal Machine Learning Models/Algorithms</a:t>
          </a:r>
        </a:p>
      </dsp:txBody>
      <dsp:txXfrm>
        <a:off x="33499" y="1579724"/>
        <a:ext cx="1545106" cy="904550"/>
      </dsp:txXfrm>
    </dsp:sp>
    <dsp:sp modelId="{859B93CD-D751-AC41-B4A1-DF65EDD61B32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1766887" y="1912856"/>
        <a:ext cx="237646" cy="238286"/>
      </dsp:txXfrm>
    </dsp:sp>
    <dsp:sp modelId="{3241FDF2-30CB-8043-97F8-E8EDB93C171A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Working on any possible optimal strategy/code to fit 144 models</a:t>
          </a:r>
        </a:p>
      </dsp:txBody>
      <dsp:txXfrm>
        <a:off x="2275446" y="1579724"/>
        <a:ext cx="1545106" cy="904550"/>
      </dsp:txXfrm>
    </dsp:sp>
    <dsp:sp modelId="{A64024ED-7850-7D41-A0DE-EBF1298B919B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4008834" y="1912856"/>
        <a:ext cx="237646" cy="238286"/>
      </dsp:txXfrm>
    </dsp:sp>
    <dsp:sp modelId="{39E1D797-B7AE-0D45-B25E-BBDA492DDA81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Performing different Resampling Methods for Model Accuracy</a:t>
          </a:r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608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609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751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764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181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083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013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17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713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350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650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87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353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25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7" name="Google Shape;17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11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1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4" name="Google Shape;24;p12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12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>
            <a:spLocks noGrp="1"/>
          </p:cNvSpPr>
          <p:nvPr>
            <p:ph type="ctrTitle" idx="4294967295"/>
          </p:nvPr>
        </p:nvSpPr>
        <p:spPr>
          <a:xfrm>
            <a:off x="1236298" y="3197495"/>
            <a:ext cx="39672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</a:pPr>
            <a:r>
              <a:rPr lang="en-GB" sz="2000" b="1" i="0" u="none" strike="noStrike" cap="none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Midterm Status Presentation</a:t>
            </a:r>
            <a:endParaRPr sz="2000" b="1" i="0" u="none" strike="noStrike" cap="none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4294967295"/>
          </p:nvPr>
        </p:nvSpPr>
        <p:spPr>
          <a:xfrm>
            <a:off x="1236299" y="2007643"/>
            <a:ext cx="7752956" cy="152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700" b="1" dirty="0"/>
              <a:t>Exploring Optimal Machine Learning Models for Predicting Crop Yield at Township Level</a:t>
            </a:r>
            <a:endParaRPr sz="2700" dirty="0">
              <a:solidFill>
                <a:schemeClr val="lt2"/>
              </a:solidFill>
            </a:endParaRPr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  <p:pic>
        <p:nvPicPr>
          <p:cNvPr id="33" name="Google Shape;33;p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9220" y="260319"/>
            <a:ext cx="1150035" cy="1052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39C0BA"/>
                </a:solidFill>
              </a:rPr>
              <a:t>Workflow</a:t>
            </a:r>
            <a:endParaRPr sz="2800" b="1" dirty="0">
              <a:solidFill>
                <a:srgbClr val="39C0BA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A554C6F-76B3-50DE-1F75-60A0586FEB44}"/>
              </a:ext>
            </a:extLst>
          </p:cNvPr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864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39C0BA"/>
                </a:solidFill>
              </a:rPr>
              <a:t>Data Wrangling</a:t>
            </a:r>
            <a:endParaRPr sz="2800" b="1" dirty="0">
              <a:solidFill>
                <a:srgbClr val="39C0BA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28E2A31-79A9-A44A-8BBE-1EDA00E8EB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72134"/>
              </p:ext>
            </p:extLst>
          </p:nvPr>
        </p:nvGraphicFramePr>
        <p:xfrm>
          <a:off x="1524000" y="82255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81D63DD-DF0B-ECE3-D7F2-23376FF928DE}"/>
              </a:ext>
            </a:extLst>
          </p:cNvPr>
          <p:cNvSpPr txBox="1"/>
          <p:nvPr/>
        </p:nvSpPr>
        <p:spPr>
          <a:xfrm>
            <a:off x="4594475" y="2440945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TWP_ID, Year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B13DE-6EF1-E94C-7DAA-29B62000840D}"/>
              </a:ext>
            </a:extLst>
          </p:cNvPr>
          <p:cNvSpPr txBox="1"/>
          <p:nvPr/>
        </p:nvSpPr>
        <p:spPr>
          <a:xfrm>
            <a:off x="4025215" y="4290898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TWP_ID, Year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C21A3896-8266-9451-066B-C4E2FAD84B01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3704452" y="4100940"/>
            <a:ext cx="415312" cy="226214"/>
          </a:xfrm>
          <a:prstGeom prst="curvedConnector2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DC50B67-9135-D6DB-1A47-46F3FF41EA1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118784" y="4006391"/>
            <a:ext cx="226214" cy="415312"/>
          </a:xfrm>
          <a:prstGeom prst="curvedConnector2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735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39C0BA"/>
                </a:solidFill>
              </a:rPr>
              <a:t>Exploratory Data Analysis</a:t>
            </a:r>
            <a:endParaRPr sz="2800" b="1" dirty="0">
              <a:solidFill>
                <a:srgbClr val="39C0BA"/>
              </a:solidFill>
            </a:endParaRPr>
          </a:p>
        </p:txBody>
      </p:sp>
      <p:sp>
        <p:nvSpPr>
          <p:cNvPr id="6" name="Freeform 48">
            <a:extLst>
              <a:ext uri="{FF2B5EF4-FFF2-40B4-BE49-F238E27FC236}">
                <a16:creationId xmlns:a16="http://schemas.microsoft.com/office/drawing/2014/main" id="{58A1B865-CF2E-49CD-B421-2F7DEC102647}"/>
              </a:ext>
            </a:extLst>
          </p:cNvPr>
          <p:cNvSpPr/>
          <p:nvPr/>
        </p:nvSpPr>
        <p:spPr>
          <a:xfrm>
            <a:off x="3570254" y="1313834"/>
            <a:ext cx="2507815" cy="439073"/>
          </a:xfrm>
          <a:custGeom>
            <a:avLst/>
            <a:gdLst>
              <a:gd name="connsiteX0" fmla="*/ 0 w 1644981"/>
              <a:gd name="connsiteY0" fmla="*/ 0 h 528015"/>
              <a:gd name="connsiteX1" fmla="*/ 1644981 w 1644981"/>
              <a:gd name="connsiteY1" fmla="*/ 0 h 528015"/>
              <a:gd name="connsiteX2" fmla="*/ 1644981 w 1644981"/>
              <a:gd name="connsiteY2" fmla="*/ 528015 h 528015"/>
              <a:gd name="connsiteX3" fmla="*/ 0 w 1644981"/>
              <a:gd name="connsiteY3" fmla="*/ 528015 h 528015"/>
              <a:gd name="connsiteX4" fmla="*/ 0 w 1644981"/>
              <a:gd name="connsiteY4" fmla="*/ 0 h 52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4981" h="528015">
                <a:moveTo>
                  <a:pt x="0" y="0"/>
                </a:moveTo>
                <a:lnTo>
                  <a:pt x="1644981" y="0"/>
                </a:lnTo>
                <a:lnTo>
                  <a:pt x="1644981" y="528015"/>
                </a:lnTo>
                <a:lnTo>
                  <a:pt x="0" y="52801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0" rIns="511944" bIns="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100" kern="1200" dirty="0"/>
              <a:t>    Techniques Used</a:t>
            </a:r>
          </a:p>
        </p:txBody>
      </p:sp>
      <p:sp>
        <p:nvSpPr>
          <p:cNvPr id="7" name="Freeform 48">
            <a:extLst>
              <a:ext uri="{FF2B5EF4-FFF2-40B4-BE49-F238E27FC236}">
                <a16:creationId xmlns:a16="http://schemas.microsoft.com/office/drawing/2014/main" id="{D15F518C-8D38-4D82-B9E6-9206D8F142B1}"/>
              </a:ext>
            </a:extLst>
          </p:cNvPr>
          <p:cNvSpPr/>
          <p:nvPr/>
        </p:nvSpPr>
        <p:spPr>
          <a:xfrm>
            <a:off x="5107701" y="2458766"/>
            <a:ext cx="2507815" cy="439073"/>
          </a:xfrm>
          <a:custGeom>
            <a:avLst/>
            <a:gdLst>
              <a:gd name="connsiteX0" fmla="*/ 0 w 1644981"/>
              <a:gd name="connsiteY0" fmla="*/ 0 h 528015"/>
              <a:gd name="connsiteX1" fmla="*/ 1644981 w 1644981"/>
              <a:gd name="connsiteY1" fmla="*/ 0 h 528015"/>
              <a:gd name="connsiteX2" fmla="*/ 1644981 w 1644981"/>
              <a:gd name="connsiteY2" fmla="*/ 528015 h 528015"/>
              <a:gd name="connsiteX3" fmla="*/ 0 w 1644981"/>
              <a:gd name="connsiteY3" fmla="*/ 528015 h 528015"/>
              <a:gd name="connsiteX4" fmla="*/ 0 w 1644981"/>
              <a:gd name="connsiteY4" fmla="*/ 0 h 52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4981" h="528015">
                <a:moveTo>
                  <a:pt x="0" y="0"/>
                </a:moveTo>
                <a:lnTo>
                  <a:pt x="1644981" y="0"/>
                </a:lnTo>
                <a:lnTo>
                  <a:pt x="1644981" y="528015"/>
                </a:lnTo>
                <a:lnTo>
                  <a:pt x="0" y="52801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0" rIns="511944" bIns="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100" kern="1200" dirty="0"/>
              <a:t>              Research Question 2</a:t>
            </a:r>
          </a:p>
        </p:txBody>
      </p:sp>
      <p:sp>
        <p:nvSpPr>
          <p:cNvPr id="8" name="Freeform 48">
            <a:extLst>
              <a:ext uri="{FF2B5EF4-FFF2-40B4-BE49-F238E27FC236}">
                <a16:creationId xmlns:a16="http://schemas.microsoft.com/office/drawing/2014/main" id="{46CEF9D9-1238-4232-8D37-ED9B1D375B97}"/>
              </a:ext>
            </a:extLst>
          </p:cNvPr>
          <p:cNvSpPr/>
          <p:nvPr/>
        </p:nvSpPr>
        <p:spPr>
          <a:xfrm>
            <a:off x="1927472" y="2458766"/>
            <a:ext cx="2507815" cy="439073"/>
          </a:xfrm>
          <a:custGeom>
            <a:avLst/>
            <a:gdLst>
              <a:gd name="connsiteX0" fmla="*/ 0 w 1644981"/>
              <a:gd name="connsiteY0" fmla="*/ 0 h 528015"/>
              <a:gd name="connsiteX1" fmla="*/ 1644981 w 1644981"/>
              <a:gd name="connsiteY1" fmla="*/ 0 h 528015"/>
              <a:gd name="connsiteX2" fmla="*/ 1644981 w 1644981"/>
              <a:gd name="connsiteY2" fmla="*/ 528015 h 528015"/>
              <a:gd name="connsiteX3" fmla="*/ 0 w 1644981"/>
              <a:gd name="connsiteY3" fmla="*/ 528015 h 528015"/>
              <a:gd name="connsiteX4" fmla="*/ 0 w 1644981"/>
              <a:gd name="connsiteY4" fmla="*/ 0 h 52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4981" h="528015">
                <a:moveTo>
                  <a:pt x="0" y="0"/>
                </a:moveTo>
                <a:lnTo>
                  <a:pt x="1644981" y="0"/>
                </a:lnTo>
                <a:lnTo>
                  <a:pt x="1644981" y="528015"/>
                </a:lnTo>
                <a:lnTo>
                  <a:pt x="0" y="52801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0" rIns="511944" bIns="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100" kern="1200" dirty="0"/>
              <a:t>              Research Question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30676B-A600-40FB-AB7D-3F22F30BCAEB}"/>
              </a:ext>
            </a:extLst>
          </p:cNvPr>
          <p:cNvCxnSpPr/>
          <p:nvPr/>
        </p:nvCxnSpPr>
        <p:spPr>
          <a:xfrm flipH="1">
            <a:off x="3234018" y="1752907"/>
            <a:ext cx="1613647" cy="654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759B85-CABE-4891-A396-A2934D5B6137}"/>
              </a:ext>
            </a:extLst>
          </p:cNvPr>
          <p:cNvCxnSpPr/>
          <p:nvPr/>
        </p:nvCxnSpPr>
        <p:spPr>
          <a:xfrm>
            <a:off x="4847665" y="1752907"/>
            <a:ext cx="1660711" cy="654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48">
            <a:extLst>
              <a:ext uri="{FF2B5EF4-FFF2-40B4-BE49-F238E27FC236}">
                <a16:creationId xmlns:a16="http://schemas.microsoft.com/office/drawing/2014/main" id="{3D5BB599-FB63-4CE5-9117-745E4A6E790D}"/>
              </a:ext>
            </a:extLst>
          </p:cNvPr>
          <p:cNvSpPr/>
          <p:nvPr/>
        </p:nvSpPr>
        <p:spPr>
          <a:xfrm>
            <a:off x="1032524" y="3687846"/>
            <a:ext cx="2166292" cy="439072"/>
          </a:xfrm>
          <a:custGeom>
            <a:avLst/>
            <a:gdLst>
              <a:gd name="connsiteX0" fmla="*/ 0 w 1644981"/>
              <a:gd name="connsiteY0" fmla="*/ 0 h 528015"/>
              <a:gd name="connsiteX1" fmla="*/ 1644981 w 1644981"/>
              <a:gd name="connsiteY1" fmla="*/ 0 h 528015"/>
              <a:gd name="connsiteX2" fmla="*/ 1644981 w 1644981"/>
              <a:gd name="connsiteY2" fmla="*/ 528015 h 528015"/>
              <a:gd name="connsiteX3" fmla="*/ 0 w 1644981"/>
              <a:gd name="connsiteY3" fmla="*/ 528015 h 528015"/>
              <a:gd name="connsiteX4" fmla="*/ 0 w 1644981"/>
              <a:gd name="connsiteY4" fmla="*/ 0 h 52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4981" h="528015">
                <a:moveTo>
                  <a:pt x="0" y="0"/>
                </a:moveTo>
                <a:lnTo>
                  <a:pt x="1644981" y="0"/>
                </a:lnTo>
                <a:lnTo>
                  <a:pt x="1644981" y="528015"/>
                </a:lnTo>
                <a:lnTo>
                  <a:pt x="0" y="52801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0" rIns="511944" bIns="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100" kern="1200" dirty="0"/>
              <a:t>          Feature Selection</a:t>
            </a:r>
          </a:p>
        </p:txBody>
      </p:sp>
      <p:sp>
        <p:nvSpPr>
          <p:cNvPr id="15" name="Freeform 48">
            <a:extLst>
              <a:ext uri="{FF2B5EF4-FFF2-40B4-BE49-F238E27FC236}">
                <a16:creationId xmlns:a16="http://schemas.microsoft.com/office/drawing/2014/main" id="{BAA16EEF-A4A3-402A-B680-C9403432E5DA}"/>
              </a:ext>
            </a:extLst>
          </p:cNvPr>
          <p:cNvSpPr/>
          <p:nvPr/>
        </p:nvSpPr>
        <p:spPr>
          <a:xfrm>
            <a:off x="3741015" y="3677017"/>
            <a:ext cx="1613647" cy="439072"/>
          </a:xfrm>
          <a:custGeom>
            <a:avLst/>
            <a:gdLst>
              <a:gd name="connsiteX0" fmla="*/ 0 w 1644981"/>
              <a:gd name="connsiteY0" fmla="*/ 0 h 528015"/>
              <a:gd name="connsiteX1" fmla="*/ 1644981 w 1644981"/>
              <a:gd name="connsiteY1" fmla="*/ 0 h 528015"/>
              <a:gd name="connsiteX2" fmla="*/ 1644981 w 1644981"/>
              <a:gd name="connsiteY2" fmla="*/ 528015 h 528015"/>
              <a:gd name="connsiteX3" fmla="*/ 0 w 1644981"/>
              <a:gd name="connsiteY3" fmla="*/ 528015 h 528015"/>
              <a:gd name="connsiteX4" fmla="*/ 0 w 1644981"/>
              <a:gd name="connsiteY4" fmla="*/ 0 h 52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4981" h="528015">
                <a:moveTo>
                  <a:pt x="0" y="0"/>
                </a:moveTo>
                <a:lnTo>
                  <a:pt x="1644981" y="0"/>
                </a:lnTo>
                <a:lnTo>
                  <a:pt x="1644981" y="528015"/>
                </a:lnTo>
                <a:lnTo>
                  <a:pt x="0" y="52801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0" rIns="511944" bIns="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100" kern="1200" dirty="0"/>
              <a:t>Dimensionality   Reduction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8B3C0F-4C6C-4537-B89F-1E74D30524AF}"/>
              </a:ext>
            </a:extLst>
          </p:cNvPr>
          <p:cNvCxnSpPr>
            <a:cxnSpLocks/>
          </p:cNvCxnSpPr>
          <p:nvPr/>
        </p:nvCxnSpPr>
        <p:spPr>
          <a:xfrm flipH="1">
            <a:off x="1727947" y="2921535"/>
            <a:ext cx="1248335" cy="702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DDF426-91D4-44A5-8879-897090EB53EC}"/>
              </a:ext>
            </a:extLst>
          </p:cNvPr>
          <p:cNvCxnSpPr>
            <a:cxnSpLocks/>
          </p:cNvCxnSpPr>
          <p:nvPr/>
        </p:nvCxnSpPr>
        <p:spPr>
          <a:xfrm>
            <a:off x="2953807" y="2922402"/>
            <a:ext cx="1618193" cy="685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48">
            <a:extLst>
              <a:ext uri="{FF2B5EF4-FFF2-40B4-BE49-F238E27FC236}">
                <a16:creationId xmlns:a16="http://schemas.microsoft.com/office/drawing/2014/main" id="{8997EC32-AC0A-480E-9DA6-1DA1ED39ACB9}"/>
              </a:ext>
            </a:extLst>
          </p:cNvPr>
          <p:cNvSpPr/>
          <p:nvPr/>
        </p:nvSpPr>
        <p:spPr>
          <a:xfrm>
            <a:off x="5770371" y="3677017"/>
            <a:ext cx="2714723" cy="439072"/>
          </a:xfrm>
          <a:custGeom>
            <a:avLst/>
            <a:gdLst>
              <a:gd name="connsiteX0" fmla="*/ 0 w 1644981"/>
              <a:gd name="connsiteY0" fmla="*/ 0 h 528015"/>
              <a:gd name="connsiteX1" fmla="*/ 1644981 w 1644981"/>
              <a:gd name="connsiteY1" fmla="*/ 0 h 528015"/>
              <a:gd name="connsiteX2" fmla="*/ 1644981 w 1644981"/>
              <a:gd name="connsiteY2" fmla="*/ 528015 h 528015"/>
              <a:gd name="connsiteX3" fmla="*/ 0 w 1644981"/>
              <a:gd name="connsiteY3" fmla="*/ 528015 h 528015"/>
              <a:gd name="connsiteX4" fmla="*/ 0 w 1644981"/>
              <a:gd name="connsiteY4" fmla="*/ 0 h 52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4981" h="528015">
                <a:moveTo>
                  <a:pt x="0" y="0"/>
                </a:moveTo>
                <a:lnTo>
                  <a:pt x="1644981" y="0"/>
                </a:lnTo>
                <a:lnTo>
                  <a:pt x="1644981" y="528015"/>
                </a:lnTo>
                <a:lnTo>
                  <a:pt x="0" y="52801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0" rIns="511944" bIns="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100" kern="1200" dirty="0"/>
              <a:t>      Time Series Plots of crop yield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AA3D62-A8EB-405B-B422-F0548FF10F73}"/>
              </a:ext>
            </a:extLst>
          </p:cNvPr>
          <p:cNvCxnSpPr>
            <a:cxnSpLocks/>
          </p:cNvCxnSpPr>
          <p:nvPr/>
        </p:nvCxnSpPr>
        <p:spPr>
          <a:xfrm>
            <a:off x="6508376" y="2921535"/>
            <a:ext cx="0" cy="702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438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BD23-0576-B64B-1FFA-5FE4BD30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rgbClr val="39C0BA"/>
                </a:solidFill>
              </a:rPr>
              <a:t>Exploratory Data Analysis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51655-ADF8-2AE9-278C-C53B2BA60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CA" sz="1400" dirty="0"/>
              <a:t>Normalized Difference Vegetation Index (NDVI) quantifies vegetation by measuring the difference between near-infrared (which vegetation strongly reflects) and red light (which vegetation absorbs)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961A1-B7FC-DAE3-987E-2D3A0D9219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615BB06F-DC99-DB32-1C5A-8BD7D1895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02" y="2243417"/>
            <a:ext cx="3435315" cy="2569082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96B02A2-4F77-3FC2-D313-A77E32D79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065" y="2243417"/>
            <a:ext cx="3485539" cy="25690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B39E1F-ABC9-5197-A788-2D788748D480}"/>
              </a:ext>
            </a:extLst>
          </p:cNvPr>
          <p:cNvSpPr txBox="1"/>
          <p:nvPr/>
        </p:nvSpPr>
        <p:spPr>
          <a:xfrm>
            <a:off x="5718259" y="461037"/>
            <a:ext cx="3485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Key predictors – (Precipitation, NDVI, Avg. Soil Moisture Ratio)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3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DC2A-C9CE-8211-B7B9-D59C20F5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rgbClr val="39C0BA"/>
                </a:solidFill>
              </a:rPr>
              <a:t>Exploratory Data Analysis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CED78-9411-5D31-8AE4-ED33374A9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 err="1"/>
              <a:t>PrcnAWHC</a:t>
            </a:r>
            <a:r>
              <a:rPr lang="en-US" sz="1600" dirty="0"/>
              <a:t>: soil water content expressed as percentage of plant available soil water holding capacity</a:t>
            </a:r>
            <a:endParaRPr lang="en-CA" sz="1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4F03C-C346-3564-FC84-A143BE4B43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C8CFE40-D07F-EFD4-97A1-C1DE3EA25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75" y="2378462"/>
            <a:ext cx="3536739" cy="1836699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9569E526-4E72-DAD6-BA7B-4F728F6E6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485" y="2386939"/>
            <a:ext cx="3536739" cy="18282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AEC284-4F24-CD23-B652-5800E0E82D70}"/>
              </a:ext>
            </a:extLst>
          </p:cNvPr>
          <p:cNvSpPr txBox="1"/>
          <p:nvPr/>
        </p:nvSpPr>
        <p:spPr>
          <a:xfrm>
            <a:off x="2853163" y="4593851"/>
            <a:ext cx="4668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Possible effects of global warming seen in our data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8A95A6-EA2F-A9BF-831D-E7F23980C7F5}"/>
              </a:ext>
            </a:extLst>
          </p:cNvPr>
          <p:cNvSpPr txBox="1"/>
          <p:nvPr/>
        </p:nvSpPr>
        <p:spPr>
          <a:xfrm>
            <a:off x="5266317" y="1999771"/>
            <a:ext cx="3379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Precipitation over the years 2010-2020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600A56-27EC-8F93-9465-75544AB49F0B}"/>
              </a:ext>
            </a:extLst>
          </p:cNvPr>
          <p:cNvSpPr txBox="1"/>
          <p:nvPr/>
        </p:nvSpPr>
        <p:spPr>
          <a:xfrm>
            <a:off x="1244307" y="1999772"/>
            <a:ext cx="3379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PrcnAWHC</a:t>
            </a:r>
            <a:r>
              <a:rPr lang="en-US" dirty="0">
                <a:solidFill>
                  <a:schemeClr val="bg1"/>
                </a:solidFill>
              </a:rPr>
              <a:t> over the years 2010-2020</a:t>
            </a:r>
          </a:p>
        </p:txBody>
      </p:sp>
    </p:spTree>
    <p:extLst>
      <p:ext uri="{BB962C8B-B14F-4D97-AF65-F5344CB8AC3E}">
        <p14:creationId xmlns:p14="http://schemas.microsoft.com/office/powerpoint/2010/main" val="3428572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4" y="549649"/>
            <a:ext cx="8091648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39C0BA"/>
                </a:solidFill>
              </a:rPr>
              <a:t>Feature Selection/Dimensionality Reduction</a:t>
            </a:r>
            <a:endParaRPr sz="2800" b="1" dirty="0">
              <a:solidFill>
                <a:srgbClr val="39C0BA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712FAE-064D-C2B2-F2C4-5D67407A932C}"/>
              </a:ext>
            </a:extLst>
          </p:cNvPr>
          <p:cNvGrpSpPr/>
          <p:nvPr/>
        </p:nvGrpSpPr>
        <p:grpSpPr>
          <a:xfrm>
            <a:off x="5416800" y="1194688"/>
            <a:ext cx="2408400" cy="1766582"/>
            <a:chOff x="1165473" y="1042288"/>
            <a:chExt cx="2408400" cy="1679675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6CECC19-A956-E553-4034-4A4DFFCF8C01}"/>
                </a:ext>
              </a:extLst>
            </p:cNvPr>
            <p:cNvSpPr/>
            <p:nvPr/>
          </p:nvSpPr>
          <p:spPr>
            <a:xfrm>
              <a:off x="1166400" y="1042288"/>
              <a:ext cx="2407285" cy="1293443"/>
            </a:xfrm>
            <a:custGeom>
              <a:avLst/>
              <a:gdLst>
                <a:gd name="connsiteX0" fmla="*/ 98236 w 1644981"/>
                <a:gd name="connsiteY0" fmla="*/ 0 h 1227944"/>
                <a:gd name="connsiteX1" fmla="*/ 1546745 w 1644981"/>
                <a:gd name="connsiteY1" fmla="*/ 0 h 1227944"/>
                <a:gd name="connsiteX2" fmla="*/ 1644981 w 1644981"/>
                <a:gd name="connsiteY2" fmla="*/ 98236 h 1227944"/>
                <a:gd name="connsiteX3" fmla="*/ 1644981 w 1644981"/>
                <a:gd name="connsiteY3" fmla="*/ 1227944 h 1227944"/>
                <a:gd name="connsiteX4" fmla="*/ 1644981 w 1644981"/>
                <a:gd name="connsiteY4" fmla="*/ 1227944 h 1227944"/>
                <a:gd name="connsiteX5" fmla="*/ 0 w 1644981"/>
                <a:gd name="connsiteY5" fmla="*/ 1227944 h 1227944"/>
                <a:gd name="connsiteX6" fmla="*/ 0 w 1644981"/>
                <a:gd name="connsiteY6" fmla="*/ 1227944 h 1227944"/>
                <a:gd name="connsiteX7" fmla="*/ 0 w 1644981"/>
                <a:gd name="connsiteY7" fmla="*/ 98236 h 1227944"/>
                <a:gd name="connsiteX8" fmla="*/ 98236 w 1644981"/>
                <a:gd name="connsiteY8" fmla="*/ 0 h 122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4981" h="1227944">
                  <a:moveTo>
                    <a:pt x="98236" y="0"/>
                  </a:moveTo>
                  <a:lnTo>
                    <a:pt x="1546745" y="0"/>
                  </a:lnTo>
                  <a:cubicBezTo>
                    <a:pt x="1600999" y="0"/>
                    <a:pt x="1644981" y="43982"/>
                    <a:pt x="1644981" y="98236"/>
                  </a:cubicBezTo>
                  <a:lnTo>
                    <a:pt x="1644981" y="1227944"/>
                  </a:lnTo>
                  <a:lnTo>
                    <a:pt x="1644981" y="1227944"/>
                  </a:lnTo>
                  <a:lnTo>
                    <a:pt x="0" y="1227944"/>
                  </a:lnTo>
                  <a:lnTo>
                    <a:pt x="0" y="1227944"/>
                  </a:lnTo>
                  <a:lnTo>
                    <a:pt x="0" y="98236"/>
                  </a:lnTo>
                  <a:cubicBezTo>
                    <a:pt x="0" y="43982"/>
                    <a:pt x="43982" y="0"/>
                    <a:pt x="98236" y="0"/>
                  </a:cubicBezTo>
                  <a:close/>
                </a:path>
              </a:pathLst>
            </a:custGeom>
            <a:ln w="9525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8000" tIns="70682" rIns="42742" bIns="13970" numCol="1" spcCol="1270" anchor="t" anchorCtr="0">
              <a:noAutofit/>
            </a:bodyPr>
            <a:lstStyle/>
            <a:p>
              <a:pPr lvl="1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100" b="1" kern="1200" dirty="0"/>
                <a:t>Important features: </a:t>
              </a:r>
              <a:r>
                <a:rPr lang="en-GB" sz="1100" kern="1200" dirty="0"/>
                <a:t>152</a:t>
              </a:r>
            </a:p>
            <a:p>
              <a:pPr lvl="1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100" b="1" kern="1200" dirty="0"/>
                <a:t>Top features:</a:t>
              </a:r>
            </a:p>
            <a:p>
              <a:pPr marL="171450" lvl="8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IN" sz="1000" kern="1200" dirty="0"/>
                <a:t>SumEGDD_C28_30</a:t>
              </a:r>
              <a:endParaRPr lang="en-GB" sz="1000" kern="1200" dirty="0"/>
            </a:p>
            <a:p>
              <a:pPr marL="171450" lvl="4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IN" sz="1000" kern="1200" dirty="0"/>
                <a:t>AvgPrcnAWHC24_26</a:t>
              </a:r>
            </a:p>
            <a:p>
              <a:pPr marL="171450" lvl="4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IN" sz="1000" kern="1200" dirty="0"/>
                <a:t>NDVI28_30</a:t>
              </a:r>
            </a:p>
            <a:p>
              <a:pPr marL="171450" lvl="4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IN" sz="1000" kern="1200" dirty="0"/>
                <a:t>SumFrostD18_20</a:t>
              </a:r>
            </a:p>
            <a:p>
              <a:pPr marL="171450" lvl="4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IN" sz="1000" kern="1200" dirty="0"/>
                <a:t>SumEGDD_C21_23</a:t>
              </a: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3840377-6801-C9D0-BCAB-BC0F8E54FF2A}"/>
                </a:ext>
              </a:extLst>
            </p:cNvPr>
            <p:cNvSpPr/>
            <p:nvPr/>
          </p:nvSpPr>
          <p:spPr>
            <a:xfrm>
              <a:off x="1165473" y="2450368"/>
              <a:ext cx="2408400" cy="271595"/>
            </a:xfrm>
            <a:custGeom>
              <a:avLst/>
              <a:gdLst>
                <a:gd name="connsiteX0" fmla="*/ 0 w 1644981"/>
                <a:gd name="connsiteY0" fmla="*/ 0 h 528015"/>
                <a:gd name="connsiteX1" fmla="*/ 1644981 w 1644981"/>
                <a:gd name="connsiteY1" fmla="*/ 0 h 528015"/>
                <a:gd name="connsiteX2" fmla="*/ 1644981 w 1644981"/>
                <a:gd name="connsiteY2" fmla="*/ 528015 h 528015"/>
                <a:gd name="connsiteX3" fmla="*/ 0 w 1644981"/>
                <a:gd name="connsiteY3" fmla="*/ 528015 h 528015"/>
                <a:gd name="connsiteX4" fmla="*/ 0 w 1644981"/>
                <a:gd name="connsiteY4" fmla="*/ 0 h 52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981" h="528015">
                  <a:moveTo>
                    <a:pt x="0" y="0"/>
                  </a:moveTo>
                  <a:lnTo>
                    <a:pt x="1644981" y="0"/>
                  </a:lnTo>
                  <a:lnTo>
                    <a:pt x="1644981" y="528015"/>
                  </a:lnTo>
                  <a:lnTo>
                    <a:pt x="0" y="5280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0" tIns="0" rIns="511944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 err="1"/>
                <a:t>XGBoost</a:t>
              </a:r>
              <a:endParaRPr lang="en-GB" sz="2000" kern="12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09D1FC-4B97-D19E-8926-B3EF8A2095D1}"/>
              </a:ext>
            </a:extLst>
          </p:cNvPr>
          <p:cNvGrpSpPr/>
          <p:nvPr/>
        </p:nvGrpSpPr>
        <p:grpSpPr>
          <a:xfrm>
            <a:off x="1317873" y="1194688"/>
            <a:ext cx="2408400" cy="1696080"/>
            <a:chOff x="1165473" y="1042288"/>
            <a:chExt cx="2408400" cy="1696080"/>
          </a:xfrm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7482E93D-371C-8D8D-B611-B79FAB115899}"/>
                </a:ext>
              </a:extLst>
            </p:cNvPr>
            <p:cNvSpPr/>
            <p:nvPr/>
          </p:nvSpPr>
          <p:spPr>
            <a:xfrm>
              <a:off x="1166400" y="1042288"/>
              <a:ext cx="2407285" cy="1293443"/>
            </a:xfrm>
            <a:custGeom>
              <a:avLst/>
              <a:gdLst>
                <a:gd name="connsiteX0" fmla="*/ 98236 w 1644981"/>
                <a:gd name="connsiteY0" fmla="*/ 0 h 1227944"/>
                <a:gd name="connsiteX1" fmla="*/ 1546745 w 1644981"/>
                <a:gd name="connsiteY1" fmla="*/ 0 h 1227944"/>
                <a:gd name="connsiteX2" fmla="*/ 1644981 w 1644981"/>
                <a:gd name="connsiteY2" fmla="*/ 98236 h 1227944"/>
                <a:gd name="connsiteX3" fmla="*/ 1644981 w 1644981"/>
                <a:gd name="connsiteY3" fmla="*/ 1227944 h 1227944"/>
                <a:gd name="connsiteX4" fmla="*/ 1644981 w 1644981"/>
                <a:gd name="connsiteY4" fmla="*/ 1227944 h 1227944"/>
                <a:gd name="connsiteX5" fmla="*/ 0 w 1644981"/>
                <a:gd name="connsiteY5" fmla="*/ 1227944 h 1227944"/>
                <a:gd name="connsiteX6" fmla="*/ 0 w 1644981"/>
                <a:gd name="connsiteY6" fmla="*/ 1227944 h 1227944"/>
                <a:gd name="connsiteX7" fmla="*/ 0 w 1644981"/>
                <a:gd name="connsiteY7" fmla="*/ 98236 h 1227944"/>
                <a:gd name="connsiteX8" fmla="*/ 98236 w 1644981"/>
                <a:gd name="connsiteY8" fmla="*/ 0 h 122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4981" h="1227944">
                  <a:moveTo>
                    <a:pt x="98236" y="0"/>
                  </a:moveTo>
                  <a:lnTo>
                    <a:pt x="1546745" y="0"/>
                  </a:lnTo>
                  <a:cubicBezTo>
                    <a:pt x="1600999" y="0"/>
                    <a:pt x="1644981" y="43982"/>
                    <a:pt x="1644981" y="98236"/>
                  </a:cubicBezTo>
                  <a:lnTo>
                    <a:pt x="1644981" y="1227944"/>
                  </a:lnTo>
                  <a:lnTo>
                    <a:pt x="1644981" y="1227944"/>
                  </a:lnTo>
                  <a:lnTo>
                    <a:pt x="0" y="1227944"/>
                  </a:lnTo>
                  <a:lnTo>
                    <a:pt x="0" y="1227944"/>
                  </a:lnTo>
                  <a:lnTo>
                    <a:pt x="0" y="98236"/>
                  </a:lnTo>
                  <a:cubicBezTo>
                    <a:pt x="0" y="43982"/>
                    <a:pt x="43982" y="0"/>
                    <a:pt x="98236" y="0"/>
                  </a:cubicBezTo>
                  <a:close/>
                </a:path>
              </a:pathLst>
            </a:custGeom>
            <a:ln w="9525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8000" tIns="70682" rIns="42742" bIns="13970" numCol="1" spcCol="1270" anchor="t" anchorCtr="0">
              <a:noAutofit/>
            </a:bodyPr>
            <a:lstStyle/>
            <a:p>
              <a:pPr lvl="1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100" b="1" kern="1200" dirty="0"/>
                <a:t>Important features: </a:t>
              </a:r>
              <a:r>
                <a:rPr lang="en-GB" sz="1100" kern="1200" dirty="0"/>
                <a:t>46</a:t>
              </a:r>
            </a:p>
            <a:p>
              <a:pPr lvl="1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100" b="1" kern="1200" dirty="0"/>
                <a:t>Top features:</a:t>
              </a:r>
            </a:p>
            <a:p>
              <a:pPr marL="171450" lvl="8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IN" sz="1000" b="0" i="0" u="none" kern="1200" dirty="0"/>
                <a:t>NDVI28_30</a:t>
              </a:r>
              <a:endParaRPr lang="en-GB" sz="1000" kern="1200" dirty="0"/>
            </a:p>
            <a:p>
              <a:pPr marL="171450" lvl="4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IN" sz="1000" b="0" i="0" u="none" kern="1200" dirty="0"/>
                <a:t>SumEGDD_C21_23</a:t>
              </a:r>
              <a:endParaRPr lang="en-IN" sz="1000" kern="1200" dirty="0"/>
            </a:p>
            <a:p>
              <a:pPr marL="171450" lvl="4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IN" sz="1000" b="0" i="0" u="none" kern="1200" dirty="0"/>
                <a:t>SumEGDD_C28_30</a:t>
              </a:r>
              <a:endParaRPr lang="en-IN" sz="1000" kern="1200" dirty="0"/>
            </a:p>
            <a:p>
              <a:pPr marL="171450" lvl="4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IN" sz="1000" b="0" i="0" u="none" kern="1200" dirty="0"/>
                <a:t>SumFrostD18_20</a:t>
              </a:r>
              <a:endParaRPr lang="en-IN" sz="1000" kern="1200" dirty="0"/>
            </a:p>
            <a:p>
              <a:pPr marL="171450" lvl="4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IN" sz="1000" b="0" i="0" u="none" kern="1200" dirty="0"/>
                <a:t>NDVI29_31</a:t>
              </a:r>
              <a:endParaRPr lang="en-IN" sz="1000" kern="1200" dirty="0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C2F0BD19-7FFF-C1B8-6CAD-3DCDADD52B25}"/>
                </a:ext>
              </a:extLst>
            </p:cNvPr>
            <p:cNvSpPr/>
            <p:nvPr/>
          </p:nvSpPr>
          <p:spPr>
            <a:xfrm>
              <a:off x="1165473" y="2450368"/>
              <a:ext cx="2408400" cy="288000"/>
            </a:xfrm>
            <a:custGeom>
              <a:avLst/>
              <a:gdLst>
                <a:gd name="connsiteX0" fmla="*/ 0 w 1644981"/>
                <a:gd name="connsiteY0" fmla="*/ 0 h 528015"/>
                <a:gd name="connsiteX1" fmla="*/ 1644981 w 1644981"/>
                <a:gd name="connsiteY1" fmla="*/ 0 h 528015"/>
                <a:gd name="connsiteX2" fmla="*/ 1644981 w 1644981"/>
                <a:gd name="connsiteY2" fmla="*/ 528015 h 528015"/>
                <a:gd name="connsiteX3" fmla="*/ 0 w 1644981"/>
                <a:gd name="connsiteY3" fmla="*/ 528015 h 528015"/>
                <a:gd name="connsiteX4" fmla="*/ 0 w 1644981"/>
                <a:gd name="connsiteY4" fmla="*/ 0 h 52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981" h="528015">
                  <a:moveTo>
                    <a:pt x="0" y="0"/>
                  </a:moveTo>
                  <a:lnTo>
                    <a:pt x="1644981" y="0"/>
                  </a:lnTo>
                  <a:lnTo>
                    <a:pt x="1644981" y="528015"/>
                  </a:lnTo>
                  <a:lnTo>
                    <a:pt x="0" y="5280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0" tIns="0" rIns="511944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Random Forest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27C029B-BF07-023A-94FC-55E0D8E78277}"/>
              </a:ext>
            </a:extLst>
          </p:cNvPr>
          <p:cNvGrpSpPr/>
          <p:nvPr/>
        </p:nvGrpSpPr>
        <p:grpSpPr>
          <a:xfrm>
            <a:off x="5416800" y="3213595"/>
            <a:ext cx="2408400" cy="1696080"/>
            <a:chOff x="1165473" y="1042288"/>
            <a:chExt cx="2408400" cy="1696080"/>
          </a:xfrm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BC2AFDB2-F161-C7D8-E7B0-FEC7C871AB05}"/>
                </a:ext>
              </a:extLst>
            </p:cNvPr>
            <p:cNvSpPr/>
            <p:nvPr/>
          </p:nvSpPr>
          <p:spPr>
            <a:xfrm>
              <a:off x="1166400" y="1042288"/>
              <a:ext cx="2407285" cy="1293443"/>
            </a:xfrm>
            <a:custGeom>
              <a:avLst/>
              <a:gdLst>
                <a:gd name="connsiteX0" fmla="*/ 98236 w 1644981"/>
                <a:gd name="connsiteY0" fmla="*/ 0 h 1227944"/>
                <a:gd name="connsiteX1" fmla="*/ 1546745 w 1644981"/>
                <a:gd name="connsiteY1" fmla="*/ 0 h 1227944"/>
                <a:gd name="connsiteX2" fmla="*/ 1644981 w 1644981"/>
                <a:gd name="connsiteY2" fmla="*/ 98236 h 1227944"/>
                <a:gd name="connsiteX3" fmla="*/ 1644981 w 1644981"/>
                <a:gd name="connsiteY3" fmla="*/ 1227944 h 1227944"/>
                <a:gd name="connsiteX4" fmla="*/ 1644981 w 1644981"/>
                <a:gd name="connsiteY4" fmla="*/ 1227944 h 1227944"/>
                <a:gd name="connsiteX5" fmla="*/ 0 w 1644981"/>
                <a:gd name="connsiteY5" fmla="*/ 1227944 h 1227944"/>
                <a:gd name="connsiteX6" fmla="*/ 0 w 1644981"/>
                <a:gd name="connsiteY6" fmla="*/ 1227944 h 1227944"/>
                <a:gd name="connsiteX7" fmla="*/ 0 w 1644981"/>
                <a:gd name="connsiteY7" fmla="*/ 98236 h 1227944"/>
                <a:gd name="connsiteX8" fmla="*/ 98236 w 1644981"/>
                <a:gd name="connsiteY8" fmla="*/ 0 h 122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4981" h="1227944">
                  <a:moveTo>
                    <a:pt x="98236" y="0"/>
                  </a:moveTo>
                  <a:lnTo>
                    <a:pt x="1546745" y="0"/>
                  </a:lnTo>
                  <a:cubicBezTo>
                    <a:pt x="1600999" y="0"/>
                    <a:pt x="1644981" y="43982"/>
                    <a:pt x="1644981" y="98236"/>
                  </a:cubicBezTo>
                  <a:lnTo>
                    <a:pt x="1644981" y="1227944"/>
                  </a:lnTo>
                  <a:lnTo>
                    <a:pt x="1644981" y="1227944"/>
                  </a:lnTo>
                  <a:lnTo>
                    <a:pt x="0" y="1227944"/>
                  </a:lnTo>
                  <a:lnTo>
                    <a:pt x="0" y="1227944"/>
                  </a:lnTo>
                  <a:lnTo>
                    <a:pt x="0" y="98236"/>
                  </a:lnTo>
                  <a:cubicBezTo>
                    <a:pt x="0" y="43982"/>
                    <a:pt x="43982" y="0"/>
                    <a:pt x="98236" y="0"/>
                  </a:cubicBezTo>
                  <a:close/>
                </a:path>
              </a:pathLst>
            </a:custGeom>
            <a:ln w="9525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8000" tIns="70682" rIns="42742" bIns="13970" numCol="1" spcCol="1270" anchor="ctr" anchorCtr="0">
              <a:noAutofit/>
            </a:bodyPr>
            <a:lstStyle/>
            <a:p>
              <a:pPr lvl="1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100" b="1" kern="1200" dirty="0"/>
                <a:t>Principal Components: </a:t>
              </a:r>
              <a:r>
                <a:rPr lang="en-GB" sz="1100" kern="1200" dirty="0"/>
                <a:t>40</a:t>
              </a:r>
            </a:p>
            <a:p>
              <a:pPr lvl="1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100" b="1" kern="1200" dirty="0"/>
                <a:t>Explained variance: </a:t>
              </a:r>
              <a:r>
                <a:rPr lang="en-GB" sz="1100" kern="1200" dirty="0"/>
                <a:t>95.2%</a:t>
              </a: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D4404A16-468A-11FC-8C72-62D284D77708}"/>
                </a:ext>
              </a:extLst>
            </p:cNvPr>
            <p:cNvSpPr/>
            <p:nvPr/>
          </p:nvSpPr>
          <p:spPr>
            <a:xfrm>
              <a:off x="1165473" y="2450368"/>
              <a:ext cx="2408400" cy="288000"/>
            </a:xfrm>
            <a:custGeom>
              <a:avLst/>
              <a:gdLst>
                <a:gd name="connsiteX0" fmla="*/ 0 w 1644981"/>
                <a:gd name="connsiteY0" fmla="*/ 0 h 528015"/>
                <a:gd name="connsiteX1" fmla="*/ 1644981 w 1644981"/>
                <a:gd name="connsiteY1" fmla="*/ 0 h 528015"/>
                <a:gd name="connsiteX2" fmla="*/ 1644981 w 1644981"/>
                <a:gd name="connsiteY2" fmla="*/ 528015 h 528015"/>
                <a:gd name="connsiteX3" fmla="*/ 0 w 1644981"/>
                <a:gd name="connsiteY3" fmla="*/ 528015 h 528015"/>
                <a:gd name="connsiteX4" fmla="*/ 0 w 1644981"/>
                <a:gd name="connsiteY4" fmla="*/ 0 h 52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981" h="528015">
                  <a:moveTo>
                    <a:pt x="0" y="0"/>
                  </a:moveTo>
                  <a:lnTo>
                    <a:pt x="1644981" y="0"/>
                  </a:lnTo>
                  <a:lnTo>
                    <a:pt x="1644981" y="528015"/>
                  </a:lnTo>
                  <a:lnTo>
                    <a:pt x="0" y="5280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0" tIns="0" rIns="511944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PCA</a:t>
              </a:r>
              <a:endParaRPr lang="en-GB" sz="2000" kern="12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2936EC4-E9BA-166F-0141-BD788F20427E}"/>
              </a:ext>
            </a:extLst>
          </p:cNvPr>
          <p:cNvGrpSpPr/>
          <p:nvPr/>
        </p:nvGrpSpPr>
        <p:grpSpPr>
          <a:xfrm>
            <a:off x="1317873" y="3213595"/>
            <a:ext cx="2408400" cy="1696080"/>
            <a:chOff x="1165473" y="1042288"/>
            <a:chExt cx="2408400" cy="1696080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89F2D99C-3D03-402D-A5A3-C94530861C70}"/>
                </a:ext>
              </a:extLst>
            </p:cNvPr>
            <p:cNvSpPr/>
            <p:nvPr/>
          </p:nvSpPr>
          <p:spPr>
            <a:xfrm>
              <a:off x="1166400" y="1042288"/>
              <a:ext cx="2407285" cy="1293443"/>
            </a:xfrm>
            <a:custGeom>
              <a:avLst/>
              <a:gdLst>
                <a:gd name="connsiteX0" fmla="*/ 98236 w 1644981"/>
                <a:gd name="connsiteY0" fmla="*/ 0 h 1227944"/>
                <a:gd name="connsiteX1" fmla="*/ 1546745 w 1644981"/>
                <a:gd name="connsiteY1" fmla="*/ 0 h 1227944"/>
                <a:gd name="connsiteX2" fmla="*/ 1644981 w 1644981"/>
                <a:gd name="connsiteY2" fmla="*/ 98236 h 1227944"/>
                <a:gd name="connsiteX3" fmla="*/ 1644981 w 1644981"/>
                <a:gd name="connsiteY3" fmla="*/ 1227944 h 1227944"/>
                <a:gd name="connsiteX4" fmla="*/ 1644981 w 1644981"/>
                <a:gd name="connsiteY4" fmla="*/ 1227944 h 1227944"/>
                <a:gd name="connsiteX5" fmla="*/ 0 w 1644981"/>
                <a:gd name="connsiteY5" fmla="*/ 1227944 h 1227944"/>
                <a:gd name="connsiteX6" fmla="*/ 0 w 1644981"/>
                <a:gd name="connsiteY6" fmla="*/ 1227944 h 1227944"/>
                <a:gd name="connsiteX7" fmla="*/ 0 w 1644981"/>
                <a:gd name="connsiteY7" fmla="*/ 98236 h 1227944"/>
                <a:gd name="connsiteX8" fmla="*/ 98236 w 1644981"/>
                <a:gd name="connsiteY8" fmla="*/ 0 h 122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4981" h="1227944">
                  <a:moveTo>
                    <a:pt x="98236" y="0"/>
                  </a:moveTo>
                  <a:lnTo>
                    <a:pt x="1546745" y="0"/>
                  </a:lnTo>
                  <a:cubicBezTo>
                    <a:pt x="1600999" y="0"/>
                    <a:pt x="1644981" y="43982"/>
                    <a:pt x="1644981" y="98236"/>
                  </a:cubicBezTo>
                  <a:lnTo>
                    <a:pt x="1644981" y="1227944"/>
                  </a:lnTo>
                  <a:lnTo>
                    <a:pt x="1644981" y="1227944"/>
                  </a:lnTo>
                  <a:lnTo>
                    <a:pt x="0" y="1227944"/>
                  </a:lnTo>
                  <a:lnTo>
                    <a:pt x="0" y="1227944"/>
                  </a:lnTo>
                  <a:lnTo>
                    <a:pt x="0" y="98236"/>
                  </a:lnTo>
                  <a:cubicBezTo>
                    <a:pt x="0" y="43982"/>
                    <a:pt x="43982" y="0"/>
                    <a:pt x="98236" y="0"/>
                  </a:cubicBezTo>
                  <a:close/>
                </a:path>
              </a:pathLst>
            </a:custGeom>
            <a:ln w="9525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8000" tIns="70682" rIns="42742" bIns="13970" numCol="1" spcCol="1270" anchor="t" anchorCtr="0">
              <a:noAutofit/>
            </a:bodyPr>
            <a:lstStyle/>
            <a:p>
              <a:pPr lvl="1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100" b="1" kern="1200" dirty="0"/>
                <a:t>Important features: </a:t>
              </a:r>
              <a:r>
                <a:rPr lang="en-GB" sz="1100" kern="1200" dirty="0"/>
                <a:t>118</a:t>
              </a:r>
            </a:p>
            <a:p>
              <a:pPr lvl="1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100" b="1" kern="1200" dirty="0"/>
                <a:t>Top features:</a:t>
              </a:r>
            </a:p>
            <a:p>
              <a:pPr marL="171450" lvl="8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IN" sz="1000" kern="1200" dirty="0"/>
                <a:t>SumEGDD_C34_36</a:t>
              </a:r>
              <a:endParaRPr lang="en-GB" sz="1000" kern="1200" dirty="0"/>
            </a:p>
            <a:p>
              <a:pPr marL="171450" lvl="4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IN" sz="1000" kern="1200" dirty="0"/>
                <a:t>SumEGDD_C19_21</a:t>
              </a:r>
            </a:p>
            <a:p>
              <a:pPr marL="171450" lvl="4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IN" sz="1000" kern="1200" dirty="0"/>
                <a:t>SumEGDD_C20_22</a:t>
              </a:r>
            </a:p>
            <a:p>
              <a:pPr marL="171450" lvl="4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IN" sz="1000" kern="1200" dirty="0"/>
                <a:t>SumEGDD_C35_37</a:t>
              </a:r>
            </a:p>
            <a:p>
              <a:pPr marL="171450" lvl="4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IN" sz="1000" kern="1200" dirty="0"/>
                <a:t>AvgPrcnAWHC19_21</a:t>
              </a: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22AF418B-17EB-AC66-359E-AE5880FD5625}"/>
                </a:ext>
              </a:extLst>
            </p:cNvPr>
            <p:cNvSpPr/>
            <p:nvPr/>
          </p:nvSpPr>
          <p:spPr>
            <a:xfrm>
              <a:off x="1165473" y="2450368"/>
              <a:ext cx="2408400" cy="288000"/>
            </a:xfrm>
            <a:custGeom>
              <a:avLst/>
              <a:gdLst>
                <a:gd name="connsiteX0" fmla="*/ 0 w 1644981"/>
                <a:gd name="connsiteY0" fmla="*/ 0 h 528015"/>
                <a:gd name="connsiteX1" fmla="*/ 1644981 w 1644981"/>
                <a:gd name="connsiteY1" fmla="*/ 0 h 528015"/>
                <a:gd name="connsiteX2" fmla="*/ 1644981 w 1644981"/>
                <a:gd name="connsiteY2" fmla="*/ 528015 h 528015"/>
                <a:gd name="connsiteX3" fmla="*/ 0 w 1644981"/>
                <a:gd name="connsiteY3" fmla="*/ 528015 h 528015"/>
                <a:gd name="connsiteX4" fmla="*/ 0 w 1644981"/>
                <a:gd name="connsiteY4" fmla="*/ 0 h 52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981" h="528015">
                  <a:moveTo>
                    <a:pt x="0" y="0"/>
                  </a:moveTo>
                  <a:lnTo>
                    <a:pt x="1644981" y="0"/>
                  </a:lnTo>
                  <a:lnTo>
                    <a:pt x="1644981" y="528015"/>
                  </a:lnTo>
                  <a:lnTo>
                    <a:pt x="0" y="5280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0" tIns="0" rIns="511944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LASSO</a:t>
              </a:r>
              <a:endParaRPr lang="en-GB" sz="2000" kern="1200" dirty="0"/>
            </a:p>
          </p:txBody>
        </p:sp>
      </p:grp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528753E-F74C-16FC-FBAB-926AEF76F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001" y="4126388"/>
            <a:ext cx="761299" cy="76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47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39C0BA"/>
                </a:solidFill>
              </a:rPr>
              <a:t>Potential Roadblocks/Challenges</a:t>
            </a:r>
            <a:endParaRPr sz="2800" b="1" dirty="0">
              <a:solidFill>
                <a:srgbClr val="39C0BA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3E8B9B-2131-D81D-8EC7-3706BD98DAB5}"/>
              </a:ext>
            </a:extLst>
          </p:cNvPr>
          <p:cNvGrpSpPr/>
          <p:nvPr/>
        </p:nvGrpSpPr>
        <p:grpSpPr>
          <a:xfrm>
            <a:off x="2723843" y="1374295"/>
            <a:ext cx="4248428" cy="774627"/>
            <a:chOff x="1928728" y="29441"/>
            <a:chExt cx="4248428" cy="774627"/>
          </a:xfrm>
        </p:grpSpPr>
        <p:sp>
          <p:nvSpPr>
            <p:cNvPr id="10" name="Round Same-side Corner of Rectangle 9">
              <a:extLst>
                <a:ext uri="{FF2B5EF4-FFF2-40B4-BE49-F238E27FC236}">
                  <a16:creationId xmlns:a16="http://schemas.microsoft.com/office/drawing/2014/main" id="{5F66F16D-368B-99B1-DB06-D120AD26F555}"/>
                </a:ext>
              </a:extLst>
            </p:cNvPr>
            <p:cNvSpPr/>
            <p:nvPr/>
          </p:nvSpPr>
          <p:spPr>
            <a:xfrm rot="5400000">
              <a:off x="3678387" y="-1694701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ound Same-side Corner of Rectangle 4">
              <a:extLst>
                <a:ext uri="{FF2B5EF4-FFF2-40B4-BE49-F238E27FC236}">
                  <a16:creationId xmlns:a16="http://schemas.microsoft.com/office/drawing/2014/main" id="{6F0EB2A1-84FB-287B-5FD6-5C07C30BA522}"/>
                </a:ext>
              </a:extLst>
            </p:cNvPr>
            <p:cNvSpPr txBox="1"/>
            <p:nvPr/>
          </p:nvSpPr>
          <p:spPr>
            <a:xfrm>
              <a:off x="1928728" y="120383"/>
              <a:ext cx="4185097" cy="481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000" kern="1200" dirty="0"/>
                <a:t>As per the recent client meeting, it was suggested to build 144 different models for each Eco district, instead of one consolidated model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349051-6BEC-A0F9-88AC-0D7371FF94BE}"/>
              </a:ext>
            </a:extLst>
          </p:cNvPr>
          <p:cNvGrpSpPr/>
          <p:nvPr/>
        </p:nvGrpSpPr>
        <p:grpSpPr>
          <a:xfrm>
            <a:off x="1165475" y="1327092"/>
            <a:ext cx="1526702" cy="853821"/>
            <a:chOff x="988" y="1800"/>
            <a:chExt cx="1953257" cy="82990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C61E3B4-E113-F7CB-FF4C-8401589DD92F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3881BECA-5422-40CE-E0DF-4BDBE91D39A8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kern="1200" dirty="0"/>
                <a:t>Change in project requirements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A5B06D-4277-225B-0FEA-8D3498AA41FB}"/>
              </a:ext>
            </a:extLst>
          </p:cNvPr>
          <p:cNvGrpSpPr/>
          <p:nvPr/>
        </p:nvGrpSpPr>
        <p:grpSpPr>
          <a:xfrm>
            <a:off x="2749360" y="2348885"/>
            <a:ext cx="4222911" cy="774627"/>
            <a:chOff x="1954245" y="29441"/>
            <a:chExt cx="4222911" cy="774627"/>
          </a:xfrm>
        </p:grpSpPr>
        <p:sp>
          <p:nvSpPr>
            <p:cNvPr id="13" name="Round Same-side Corner of Rectangle 12">
              <a:extLst>
                <a:ext uri="{FF2B5EF4-FFF2-40B4-BE49-F238E27FC236}">
                  <a16:creationId xmlns:a16="http://schemas.microsoft.com/office/drawing/2014/main" id="{BA1EC5F6-6B6F-28D2-C2A2-BE37AC734CA5}"/>
                </a:ext>
              </a:extLst>
            </p:cNvPr>
            <p:cNvSpPr/>
            <p:nvPr/>
          </p:nvSpPr>
          <p:spPr>
            <a:xfrm rot="5400000">
              <a:off x="3678387" y="-1694701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 Same-side Corner of Rectangle 4">
              <a:extLst>
                <a:ext uri="{FF2B5EF4-FFF2-40B4-BE49-F238E27FC236}">
                  <a16:creationId xmlns:a16="http://schemas.microsoft.com/office/drawing/2014/main" id="{879B9913-D287-FE49-267B-13A671570345}"/>
                </a:ext>
              </a:extLst>
            </p:cNvPr>
            <p:cNvSpPr txBox="1"/>
            <p:nvPr/>
          </p:nvSpPr>
          <p:spPr>
            <a:xfrm>
              <a:off x="1954245" y="107509"/>
              <a:ext cx="4185097" cy="6208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000" kern="1200" dirty="0"/>
                <a:t>Need to run machine learning models for each 144 Eco districts, thereby requiring high computational power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20C0AB-8F9B-731C-B273-92CD412FA292}"/>
              </a:ext>
            </a:extLst>
          </p:cNvPr>
          <p:cNvGrpSpPr/>
          <p:nvPr/>
        </p:nvGrpSpPr>
        <p:grpSpPr>
          <a:xfrm>
            <a:off x="1165475" y="2305438"/>
            <a:ext cx="1526702" cy="853821"/>
            <a:chOff x="988" y="1800"/>
            <a:chExt cx="1953257" cy="82990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83199E2-9741-8F3B-3C6A-B5B406799FAA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6">
              <a:extLst>
                <a:ext uri="{FF2B5EF4-FFF2-40B4-BE49-F238E27FC236}">
                  <a16:creationId xmlns:a16="http://schemas.microsoft.com/office/drawing/2014/main" id="{1EDD5520-5705-5D90-5D84-3BEF65EC406A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/>
              <a:r>
                <a:rPr lang="en-GB" sz="1200" kern="1200" dirty="0">
                  <a:solidFill>
                    <a:srgbClr val="FFFFFF"/>
                  </a:solidFill>
                </a:rPr>
                <a:t>Running model for each Eco District</a:t>
              </a:r>
              <a:endParaRPr lang="en-GB" sz="1200" dirty="0"/>
            </a:p>
          </p:txBody>
        </p:sp>
      </p:grpSp>
      <p:sp>
        <p:nvSpPr>
          <p:cNvPr id="25" name="Round Same-side Corner of Rectangle 24">
            <a:extLst>
              <a:ext uri="{FF2B5EF4-FFF2-40B4-BE49-F238E27FC236}">
                <a16:creationId xmlns:a16="http://schemas.microsoft.com/office/drawing/2014/main" id="{7E38F417-F03D-D158-1692-CCF5C8159671}"/>
              </a:ext>
            </a:extLst>
          </p:cNvPr>
          <p:cNvSpPr/>
          <p:nvPr/>
        </p:nvSpPr>
        <p:spPr>
          <a:xfrm rot="5400000">
            <a:off x="4473502" y="1601293"/>
            <a:ext cx="774627" cy="4222911"/>
          </a:xfrm>
          <a:prstGeom prst="round2Same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C0DBE9-A106-8AEF-4DAA-86D0F1F085A6}"/>
              </a:ext>
            </a:extLst>
          </p:cNvPr>
          <p:cNvGrpSpPr/>
          <p:nvPr/>
        </p:nvGrpSpPr>
        <p:grpSpPr>
          <a:xfrm>
            <a:off x="1166941" y="3283784"/>
            <a:ext cx="1526702" cy="853821"/>
            <a:chOff x="988" y="1800"/>
            <a:chExt cx="1953257" cy="829906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9A99C8AC-E27C-C02C-05E8-1AEA6443C7D8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6">
              <a:extLst>
                <a:ext uri="{FF2B5EF4-FFF2-40B4-BE49-F238E27FC236}">
                  <a16:creationId xmlns:a16="http://schemas.microsoft.com/office/drawing/2014/main" id="{6BDFB83F-5C6A-6F45-9002-27654BBFF1E1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/>
              <a:r>
                <a:rPr lang="en-GB" sz="1200" dirty="0"/>
                <a:t>Communication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2D0A55-7526-4C4C-7494-9BF257E7FB4D}"/>
              </a:ext>
            </a:extLst>
          </p:cNvPr>
          <p:cNvGrpSpPr/>
          <p:nvPr/>
        </p:nvGrpSpPr>
        <p:grpSpPr>
          <a:xfrm>
            <a:off x="2711544" y="3320533"/>
            <a:ext cx="4241819" cy="774627"/>
            <a:chOff x="2000660" y="1767330"/>
            <a:chExt cx="4241819" cy="774627"/>
          </a:xfrm>
        </p:grpSpPr>
        <p:sp>
          <p:nvSpPr>
            <p:cNvPr id="31" name="Round Same-side Corner of Rectangle 30">
              <a:extLst>
                <a:ext uri="{FF2B5EF4-FFF2-40B4-BE49-F238E27FC236}">
                  <a16:creationId xmlns:a16="http://schemas.microsoft.com/office/drawing/2014/main" id="{8865291C-6209-9150-58EE-DF0685F8D8C7}"/>
                </a:ext>
              </a:extLst>
            </p:cNvPr>
            <p:cNvSpPr/>
            <p:nvPr/>
          </p:nvSpPr>
          <p:spPr>
            <a:xfrm rot="5400000">
              <a:off x="3743710" y="43188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ound Same-side Corner of Rectangle 4">
              <a:extLst>
                <a:ext uri="{FF2B5EF4-FFF2-40B4-BE49-F238E27FC236}">
                  <a16:creationId xmlns:a16="http://schemas.microsoft.com/office/drawing/2014/main" id="{8B50D167-450F-188A-F63B-FF02C6A955E0}"/>
                </a:ext>
              </a:extLst>
            </p:cNvPr>
            <p:cNvSpPr txBox="1"/>
            <p:nvPr/>
          </p:nvSpPr>
          <p:spPr>
            <a:xfrm>
              <a:off x="2000660" y="1787269"/>
              <a:ext cx="4185097" cy="6989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000" kern="1200" dirty="0"/>
                <a:t>Though we have established new communication paradigms with client, it still is not the most efficient of ways</a:t>
              </a:r>
            </a:p>
          </p:txBody>
        </p:sp>
      </p:grpSp>
      <p:sp>
        <p:nvSpPr>
          <p:cNvPr id="34" name="Google Shape;110;p17">
            <a:extLst>
              <a:ext uri="{FF2B5EF4-FFF2-40B4-BE49-F238E27FC236}">
                <a16:creationId xmlns:a16="http://schemas.microsoft.com/office/drawing/2014/main" id="{75766AB0-CEC3-8D22-134D-B28749842F2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8572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Questions?</a:t>
            </a:r>
            <a:endParaRPr dirty="0"/>
          </a:p>
        </p:txBody>
      </p:sp>
      <p:sp>
        <p:nvSpPr>
          <p:cNvPr id="165" name="Google Shape;165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8691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39C0BA"/>
                </a:solidFill>
              </a:rPr>
              <a:t>Timeline and Next steps</a:t>
            </a:r>
            <a:endParaRPr sz="2800" b="1" dirty="0">
              <a:solidFill>
                <a:srgbClr val="39C0BA"/>
              </a:solidFill>
            </a:endParaRPr>
          </a:p>
        </p:txBody>
      </p:sp>
      <p:sp>
        <p:nvSpPr>
          <p:cNvPr id="34" name="Google Shape;110;p17">
            <a:extLst>
              <a:ext uri="{FF2B5EF4-FFF2-40B4-BE49-F238E27FC236}">
                <a16:creationId xmlns:a16="http://schemas.microsoft.com/office/drawing/2014/main" id="{75766AB0-CEC3-8D22-134D-B28749842F2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pic>
        <p:nvPicPr>
          <p:cNvPr id="23" name="image1.png">
            <a:extLst>
              <a:ext uri="{FF2B5EF4-FFF2-40B4-BE49-F238E27FC236}">
                <a16:creationId xmlns:a16="http://schemas.microsoft.com/office/drawing/2014/main" id="{D6AE43AC-5F43-0962-6BDC-07F7BDC6CEE0}"/>
              </a:ext>
            </a:extLst>
          </p:cNvPr>
          <p:cNvPicPr/>
          <p:nvPr/>
        </p:nvPicPr>
        <p:blipFill>
          <a:blip r:embed="rId3"/>
          <a:srcRect b="5673"/>
          <a:stretch>
            <a:fillRect/>
          </a:stretch>
        </p:blipFill>
        <p:spPr>
          <a:xfrm>
            <a:off x="1174856" y="1111500"/>
            <a:ext cx="6086475" cy="1228090"/>
          </a:xfrm>
          <a:prstGeom prst="rect">
            <a:avLst/>
          </a:prstGeom>
          <a:ln>
            <a:solidFill>
              <a:srgbClr val="1DCBCA"/>
            </a:solidFill>
          </a:ln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81E1FB3-3F4E-D7DA-50A3-E1A477C7D4B3}"/>
              </a:ext>
            </a:extLst>
          </p:cNvPr>
          <p:cNvGrpSpPr/>
          <p:nvPr/>
        </p:nvGrpSpPr>
        <p:grpSpPr>
          <a:xfrm>
            <a:off x="4864621" y="2015312"/>
            <a:ext cx="3104523" cy="1082258"/>
            <a:chOff x="4327634" y="1797269"/>
            <a:chExt cx="3104523" cy="1082258"/>
          </a:xfrm>
        </p:grpSpPr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59328F9-D1A6-19A2-9275-2F819F898E11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4327634" y="1797269"/>
              <a:ext cx="1617386" cy="928370"/>
            </a:xfrm>
            <a:prstGeom prst="curvedConnector3">
              <a:avLst/>
            </a:prstGeom>
            <a:ln w="19050">
              <a:solidFill>
                <a:srgbClr val="1DCBC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5D3DCF4-C924-8634-5F79-2BD2316390F4}"/>
                </a:ext>
              </a:extLst>
            </p:cNvPr>
            <p:cNvSpPr txBox="1"/>
            <p:nvPr/>
          </p:nvSpPr>
          <p:spPr>
            <a:xfrm>
              <a:off x="5945020" y="2571750"/>
              <a:ext cx="1487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bg1"/>
                  </a:solidFill>
                </a:rPr>
                <a:t>** We are here</a:t>
              </a:r>
              <a:endParaRPr lang="en-US" sz="1200" i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3AFEB3E-C84B-42CB-7BE4-3691530D6BFD}"/>
              </a:ext>
            </a:extLst>
          </p:cNvPr>
          <p:cNvGraphicFramePr/>
          <p:nvPr/>
        </p:nvGraphicFramePr>
        <p:xfrm>
          <a:off x="1174856" y="172554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6627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Thank You! </a:t>
            </a:r>
            <a:r>
              <a:rPr lang="en-GB" dirty="0">
                <a:sym typeface="Wingdings" pitchFamily="2" charset="2"/>
              </a:rPr>
              <a:t> 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165" name="Google Shape;165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08B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ctrTitle" idx="4294967295"/>
          </p:nvPr>
        </p:nvSpPr>
        <p:spPr>
          <a:xfrm>
            <a:off x="1439568" y="510218"/>
            <a:ext cx="6671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</a:pPr>
            <a:r>
              <a:rPr lang="en-GB" sz="2000" b="1" i="0" u="none" strike="noStrike" cap="none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TEAM MEMBERS: </a:t>
            </a:r>
            <a:endParaRPr sz="2000" b="1" i="0" u="none" strike="noStrike" cap="none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" name="Google Shape;39;p2"/>
          <p:cNvSpPr txBox="1">
            <a:spLocks noGrp="1"/>
          </p:cNvSpPr>
          <p:nvPr>
            <p:ph type="body" idx="4294967295"/>
          </p:nvPr>
        </p:nvSpPr>
        <p:spPr>
          <a:xfrm>
            <a:off x="1439568" y="1670019"/>
            <a:ext cx="6671400" cy="1980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200" dirty="0" err="1">
                <a:solidFill>
                  <a:schemeClr val="lt2"/>
                </a:solidFill>
              </a:rPr>
              <a:t>Mayukha</a:t>
            </a:r>
            <a:r>
              <a:rPr lang="en-GB" sz="2200" dirty="0">
                <a:solidFill>
                  <a:schemeClr val="lt2"/>
                </a:solidFill>
              </a:rPr>
              <a:t> </a:t>
            </a:r>
            <a:r>
              <a:rPr lang="en-GB" sz="2200" dirty="0" err="1">
                <a:solidFill>
                  <a:schemeClr val="lt2"/>
                </a:solidFill>
              </a:rPr>
              <a:t>Bheemavarapu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200" dirty="0">
                <a:solidFill>
                  <a:schemeClr val="lt2"/>
                </a:solidFill>
              </a:rPr>
              <a:t>Mehul Bhargava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200" dirty="0">
                <a:solidFill>
                  <a:schemeClr val="lt2"/>
                </a:solidFill>
              </a:rPr>
              <a:t>Navdeep Singh Saini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200" dirty="0">
                <a:solidFill>
                  <a:schemeClr val="lt2"/>
                </a:solidFill>
              </a:rPr>
              <a:t>Val </a:t>
            </a:r>
            <a:r>
              <a:rPr lang="en-GB" sz="2200" dirty="0" err="1">
                <a:solidFill>
                  <a:schemeClr val="lt2"/>
                </a:solidFill>
              </a:rPr>
              <a:t>Veeramani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200" dirty="0">
              <a:solidFill>
                <a:schemeClr val="lt2"/>
              </a:solidFill>
            </a:endParaRPr>
          </a:p>
        </p:txBody>
      </p:sp>
      <p:sp>
        <p:nvSpPr>
          <p:cNvPr id="40" name="Google Shape;40;p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08B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ctrTitle" idx="4294967295"/>
          </p:nvPr>
        </p:nvSpPr>
        <p:spPr>
          <a:xfrm>
            <a:off x="1141394" y="549965"/>
            <a:ext cx="3861302" cy="60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200" b="1" dirty="0" err="1">
                <a:solidFill>
                  <a:schemeClr val="dk1"/>
                </a:solidFill>
              </a:rPr>
              <a:t>Mayukha</a:t>
            </a:r>
            <a:r>
              <a:rPr lang="en-GB" sz="2200" b="1" dirty="0">
                <a:solidFill>
                  <a:schemeClr val="dk1"/>
                </a:solidFill>
              </a:rPr>
              <a:t> </a:t>
            </a:r>
            <a:r>
              <a:rPr lang="en-GB" sz="2200" b="1" dirty="0" err="1">
                <a:solidFill>
                  <a:schemeClr val="dk1"/>
                </a:solidFill>
              </a:rPr>
              <a:t>Bheemavarapu</a:t>
            </a:r>
            <a:endParaRPr lang="en-GB" sz="2200" b="1" dirty="0">
              <a:solidFill>
                <a:schemeClr val="dk1"/>
              </a:solidFill>
            </a:endParaRPr>
          </a:p>
        </p:txBody>
      </p:sp>
      <p:sp>
        <p:nvSpPr>
          <p:cNvPr id="39" name="Google Shape;39;p2"/>
          <p:cNvSpPr txBox="1">
            <a:spLocks noGrp="1"/>
          </p:cNvSpPr>
          <p:nvPr>
            <p:ph type="body" idx="4294967295"/>
          </p:nvPr>
        </p:nvSpPr>
        <p:spPr>
          <a:xfrm>
            <a:off x="1141394" y="1477617"/>
            <a:ext cx="5815997" cy="232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chemeClr val="lt2"/>
                </a:solidFill>
              </a:rPr>
              <a:t>From Warangal, Telangana, India</a:t>
            </a:r>
          </a:p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chemeClr val="lt2"/>
                </a:solidFill>
              </a:rPr>
              <a:t>Guitarist and a Bibliophile</a:t>
            </a:r>
          </a:p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chemeClr val="lt2"/>
                </a:solidFill>
              </a:rPr>
              <a:t>Love travelling and hiking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chemeClr val="lt2"/>
                </a:solidFill>
              </a:rPr>
              <a:t>Major fan of long walks!!!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lt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200" dirty="0">
              <a:solidFill>
                <a:schemeClr val="lt2"/>
              </a:solidFill>
            </a:endParaRPr>
          </a:p>
        </p:txBody>
      </p:sp>
      <p:sp>
        <p:nvSpPr>
          <p:cNvPr id="40" name="Google Shape;40;p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pic>
        <p:nvPicPr>
          <p:cNvPr id="3" name="Picture 2" descr="A person playing a guitar&#10;&#10;Description automatically generated">
            <a:extLst>
              <a:ext uri="{FF2B5EF4-FFF2-40B4-BE49-F238E27FC236}">
                <a16:creationId xmlns:a16="http://schemas.microsoft.com/office/drawing/2014/main" id="{A4F8DB55-F1E2-BE90-A222-30BCBB9A8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082" y="729327"/>
            <a:ext cx="39147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0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08B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ctrTitle" idx="4294967295"/>
          </p:nvPr>
        </p:nvSpPr>
        <p:spPr>
          <a:xfrm>
            <a:off x="1141394" y="549965"/>
            <a:ext cx="3861302" cy="60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200" b="1" dirty="0">
                <a:solidFill>
                  <a:schemeClr val="dk1"/>
                </a:solidFill>
              </a:rPr>
              <a:t>Mehul Bhargava</a:t>
            </a:r>
          </a:p>
        </p:txBody>
      </p:sp>
      <p:sp>
        <p:nvSpPr>
          <p:cNvPr id="39" name="Google Shape;39;p2"/>
          <p:cNvSpPr txBox="1">
            <a:spLocks noGrp="1"/>
          </p:cNvSpPr>
          <p:nvPr>
            <p:ph type="body" idx="4294967295"/>
          </p:nvPr>
        </p:nvSpPr>
        <p:spPr>
          <a:xfrm>
            <a:off x="1141394" y="1317959"/>
            <a:ext cx="4279692" cy="232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chemeClr val="lt2"/>
                </a:solidFill>
              </a:rPr>
              <a:t>From Jaipur, Rajasthan, India</a:t>
            </a:r>
          </a:p>
          <a:p>
            <a:pPr marL="285750" lvl="0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chemeClr val="lt2"/>
                </a:solidFill>
              </a:rPr>
              <a:t>Loves gardening, wildlife viewing, marker art, birding, collections, and being a phillumenist</a:t>
            </a:r>
          </a:p>
          <a:p>
            <a:pPr marL="285750" lvl="0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chemeClr val="lt2"/>
                </a:solidFill>
              </a:rPr>
              <a:t>Bachelor of Technology in Computer Science Engineering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lt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200" dirty="0">
              <a:solidFill>
                <a:schemeClr val="lt2"/>
              </a:solidFill>
            </a:endParaRPr>
          </a:p>
        </p:txBody>
      </p:sp>
      <p:sp>
        <p:nvSpPr>
          <p:cNvPr id="40" name="Google Shape;40;p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pic>
        <p:nvPicPr>
          <p:cNvPr id="6" name="Picture 5" descr="A person standing on a balcony overlooking a snowy mountain range&#10;&#10;Description automatically generated with low confidence">
            <a:extLst>
              <a:ext uri="{FF2B5EF4-FFF2-40B4-BE49-F238E27FC236}">
                <a16:creationId xmlns:a16="http://schemas.microsoft.com/office/drawing/2014/main" id="{4C093AA1-30AE-3EEC-A0F9-7094E638A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885" y="569498"/>
            <a:ext cx="3585972" cy="413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0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08B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ctrTitle" idx="4294967295"/>
          </p:nvPr>
        </p:nvSpPr>
        <p:spPr>
          <a:xfrm>
            <a:off x="1141394" y="549965"/>
            <a:ext cx="3861302" cy="60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200" b="1" dirty="0">
                <a:solidFill>
                  <a:schemeClr val="dk1"/>
                </a:solidFill>
              </a:rPr>
              <a:t>Navdeep Singh Saini</a:t>
            </a:r>
          </a:p>
        </p:txBody>
      </p:sp>
      <p:sp>
        <p:nvSpPr>
          <p:cNvPr id="39" name="Google Shape;39;p2"/>
          <p:cNvSpPr txBox="1">
            <a:spLocks noGrp="1"/>
          </p:cNvSpPr>
          <p:nvPr>
            <p:ph type="body" idx="4294967295"/>
          </p:nvPr>
        </p:nvSpPr>
        <p:spPr>
          <a:xfrm>
            <a:off x="1141394" y="1477617"/>
            <a:ext cx="5127089" cy="232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lt2"/>
                </a:solidFill>
              </a:rPr>
              <a:t>New Delhi, India to Kelowna, British Columbia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lt2"/>
                </a:solidFill>
              </a:rPr>
              <a:t>Previously Technical Consultant at Adobe Systems, India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lt2"/>
                </a:solidFill>
              </a:rPr>
              <a:t>Bachelors, Computer Science Engineering, India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lt2"/>
                </a:solidFill>
              </a:rPr>
              <a:t>Loves Travelling, developed interest in cooking recently!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lt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200" dirty="0">
              <a:solidFill>
                <a:schemeClr val="lt2"/>
              </a:solidFill>
            </a:endParaRPr>
          </a:p>
        </p:txBody>
      </p:sp>
      <p:sp>
        <p:nvSpPr>
          <p:cNvPr id="40" name="Google Shape;40;p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pic>
        <p:nvPicPr>
          <p:cNvPr id="5" name="Picture 4" descr="A picture containing person, building, outdoor, walking&#10;&#10;Description automatically generated">
            <a:extLst>
              <a:ext uri="{FF2B5EF4-FFF2-40B4-BE49-F238E27FC236}">
                <a16:creationId xmlns:a16="http://schemas.microsoft.com/office/drawing/2014/main" id="{1CBF6EA9-F773-8CB8-DD29-A46E73D23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483" y="878115"/>
            <a:ext cx="2803374" cy="310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6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08B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ctrTitle" idx="4294967295"/>
          </p:nvPr>
        </p:nvSpPr>
        <p:spPr>
          <a:xfrm>
            <a:off x="1141394" y="549965"/>
            <a:ext cx="3861302" cy="60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200" b="1" dirty="0">
                <a:solidFill>
                  <a:schemeClr val="dk1"/>
                </a:solidFill>
              </a:rPr>
              <a:t>Val </a:t>
            </a:r>
            <a:r>
              <a:rPr lang="en-GB" sz="2200" b="1" dirty="0" err="1">
                <a:solidFill>
                  <a:schemeClr val="dk1"/>
                </a:solidFill>
              </a:rPr>
              <a:t>Veeramani</a:t>
            </a:r>
            <a:r>
              <a:rPr lang="en-GB" sz="2200" b="1" dirty="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39" name="Google Shape;39;p2"/>
          <p:cNvSpPr txBox="1">
            <a:spLocks noGrp="1"/>
          </p:cNvSpPr>
          <p:nvPr>
            <p:ph type="body" idx="4294967295"/>
          </p:nvPr>
        </p:nvSpPr>
        <p:spPr>
          <a:xfrm>
            <a:off x="1032537" y="1410277"/>
            <a:ext cx="5542433" cy="232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CA" sz="1400" dirty="0">
                <a:solidFill>
                  <a:schemeClr val="lt2"/>
                </a:solidFill>
              </a:rPr>
              <a:t>B.S. in Management Information Systems</a:t>
            </a:r>
            <a:r>
              <a:rPr lang="en-IN" sz="1400" dirty="0">
                <a:solidFill>
                  <a:schemeClr val="lt2"/>
                </a:solidFill>
              </a:rPr>
              <a:t> </a:t>
            </a:r>
            <a:r>
              <a:rPr lang="en-CA" sz="1400" dirty="0">
                <a:solidFill>
                  <a:schemeClr val="lt2"/>
                </a:solidFill>
              </a:rPr>
              <a:t>&amp; M.S. in Business Analytics</a:t>
            </a:r>
            <a:endParaRPr lang="en-IN" sz="1400" dirty="0">
              <a:solidFill>
                <a:schemeClr val="lt2"/>
              </a:solidFill>
            </a:endParaRP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CA" sz="1400" dirty="0">
                <a:solidFill>
                  <a:schemeClr val="lt2"/>
                </a:solidFill>
              </a:rPr>
              <a:t>Lived in 6 countries so far</a:t>
            </a:r>
            <a:endParaRPr lang="en-IN" sz="1400" dirty="0">
              <a:solidFill>
                <a:schemeClr val="lt2"/>
              </a:solidFill>
            </a:endParaRP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CA" sz="1400" dirty="0">
                <a:solidFill>
                  <a:schemeClr val="lt2"/>
                </a:solidFill>
              </a:rPr>
              <a:t>Used to speak 5 languages at one point</a:t>
            </a:r>
            <a:endParaRPr lang="en-IN" sz="1400" dirty="0">
              <a:solidFill>
                <a:schemeClr val="lt2"/>
              </a:solidFill>
            </a:endParaRP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CA" sz="1400" dirty="0">
                <a:solidFill>
                  <a:schemeClr val="lt2"/>
                </a:solidFill>
              </a:rPr>
              <a:t>Loves travelling, experiencing different cultures, and reading about psychology </a:t>
            </a:r>
            <a:endParaRPr lang="en-IN" sz="1400" dirty="0">
              <a:solidFill>
                <a:schemeClr val="lt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lt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200" dirty="0">
              <a:solidFill>
                <a:schemeClr val="lt2"/>
              </a:solidFill>
            </a:endParaRPr>
          </a:p>
        </p:txBody>
      </p:sp>
      <p:sp>
        <p:nvSpPr>
          <p:cNvPr id="40" name="Google Shape;40;p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pic>
        <p:nvPicPr>
          <p:cNvPr id="5" name="Picture 4" descr="A picture containing sky, outdoor, person, posing&#10;&#10;Description automatically generated">
            <a:extLst>
              <a:ext uri="{FF2B5EF4-FFF2-40B4-BE49-F238E27FC236}">
                <a16:creationId xmlns:a16="http://schemas.microsoft.com/office/drawing/2014/main" id="{05E6CA60-C527-4375-9018-9CB422A1F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113" y="776984"/>
            <a:ext cx="2605743" cy="358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39C0BA"/>
                </a:solidFill>
              </a:rPr>
              <a:t>Introduction to AAFC</a:t>
            </a:r>
            <a:endParaRPr sz="2800" b="1" dirty="0">
              <a:solidFill>
                <a:srgbClr val="39C0BA"/>
              </a:solidFill>
            </a:endParaRPr>
          </a:p>
        </p:txBody>
      </p:sp>
      <p:sp>
        <p:nvSpPr>
          <p:cNvPr id="34" name="Google Shape;110;p17">
            <a:extLst>
              <a:ext uri="{FF2B5EF4-FFF2-40B4-BE49-F238E27FC236}">
                <a16:creationId xmlns:a16="http://schemas.microsoft.com/office/drawing/2014/main" id="{841FDE4C-0AD3-BFEB-E637-CA9923ED83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9725275-214E-3490-46AC-215861416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8999233"/>
              </p:ext>
            </p:extLst>
          </p:nvPr>
        </p:nvGraphicFramePr>
        <p:xfrm>
          <a:off x="1832574" y="799061"/>
          <a:ext cx="5793711" cy="3320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7" name="Picture 36" descr="Waterfall chart&#10;&#10;Description automatically generated with low confidence">
            <a:extLst>
              <a:ext uri="{FF2B5EF4-FFF2-40B4-BE49-F238E27FC236}">
                <a16:creationId xmlns:a16="http://schemas.microsoft.com/office/drawing/2014/main" id="{B93338E1-5FDF-3D6A-69A8-D165EC41CF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6941" y="3762449"/>
            <a:ext cx="2015067" cy="10624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9899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39C0BA"/>
                </a:solidFill>
              </a:rPr>
              <a:t>Our Clients</a:t>
            </a:r>
            <a:endParaRPr sz="2800" b="1" dirty="0">
              <a:solidFill>
                <a:srgbClr val="39C0BA"/>
              </a:solidFill>
            </a:endParaRPr>
          </a:p>
        </p:txBody>
      </p:sp>
      <p:sp>
        <p:nvSpPr>
          <p:cNvPr id="34" name="Google Shape;110;p17">
            <a:extLst>
              <a:ext uri="{FF2B5EF4-FFF2-40B4-BE49-F238E27FC236}">
                <a16:creationId xmlns:a16="http://schemas.microsoft.com/office/drawing/2014/main" id="{841FDE4C-0AD3-BFEB-E637-CA9923ED83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7" name="Google Shape;39;p2">
            <a:extLst>
              <a:ext uri="{FF2B5EF4-FFF2-40B4-BE49-F238E27FC236}">
                <a16:creationId xmlns:a16="http://schemas.microsoft.com/office/drawing/2014/main" id="{8CB8DD4F-7C4B-5D1E-3631-97AE0AECEF28}"/>
              </a:ext>
            </a:extLst>
          </p:cNvPr>
          <p:cNvSpPr txBox="1">
            <a:spLocks/>
          </p:cNvSpPr>
          <p:nvPr/>
        </p:nvSpPr>
        <p:spPr>
          <a:xfrm>
            <a:off x="1141394" y="894649"/>
            <a:ext cx="7850205" cy="3857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400" b="1" dirty="0">
                <a:solidFill>
                  <a:schemeClr val="lt2"/>
                </a:solidFill>
              </a:rPr>
              <a:t>Dr. Aston </a:t>
            </a:r>
            <a:r>
              <a:rPr lang="en-CA" sz="1400" b="1" dirty="0" err="1">
                <a:solidFill>
                  <a:schemeClr val="lt2"/>
                </a:solidFill>
              </a:rPr>
              <a:t>Chipanshi</a:t>
            </a:r>
            <a:r>
              <a:rPr lang="en-CA" sz="1400" b="1" dirty="0">
                <a:solidFill>
                  <a:schemeClr val="lt2"/>
                </a:solidFill>
              </a:rPr>
              <a:t> - </a:t>
            </a:r>
            <a:r>
              <a:rPr lang="en-CA" sz="1400" dirty="0">
                <a:solidFill>
                  <a:schemeClr val="lt2"/>
                </a:solidFill>
              </a:rPr>
              <a:t>The PI for this project with Dr. </a:t>
            </a:r>
            <a:r>
              <a:rPr lang="en-CA" sz="1400" dirty="0" err="1">
                <a:solidFill>
                  <a:schemeClr val="lt2"/>
                </a:solidFill>
              </a:rPr>
              <a:t>Daneshfar</a:t>
            </a:r>
            <a:r>
              <a:rPr lang="en-CA" sz="1400" dirty="0">
                <a:solidFill>
                  <a:schemeClr val="lt2"/>
                </a:solidFill>
              </a:rPr>
              <a:t> as co-lead and will guide the reporting and ensuring that project objectives are met.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400" b="1" dirty="0">
                <a:solidFill>
                  <a:schemeClr val="lt2"/>
                </a:solidFill>
              </a:rPr>
              <a:t>Dr. Bahram </a:t>
            </a:r>
            <a:r>
              <a:rPr lang="en-CA" sz="1400" b="1" dirty="0" err="1">
                <a:solidFill>
                  <a:schemeClr val="lt2"/>
                </a:solidFill>
              </a:rPr>
              <a:t>Daneshfar</a:t>
            </a:r>
            <a:r>
              <a:rPr lang="en-CA" sz="1400" b="1" dirty="0">
                <a:solidFill>
                  <a:schemeClr val="lt2"/>
                </a:solidFill>
              </a:rPr>
              <a:t> -</a:t>
            </a:r>
            <a:r>
              <a:rPr lang="en-CA" sz="1400" dirty="0">
                <a:solidFill>
                  <a:schemeClr val="lt2"/>
                </a:solidFill>
              </a:rPr>
              <a:t> Geostatistical analyst and co-lead of this project. Areas of expertise are mathematical modeling and ML as applied to crop type identification.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400" b="1" dirty="0">
                <a:solidFill>
                  <a:schemeClr val="lt2"/>
                </a:solidFill>
              </a:rPr>
              <a:t>Dr. </a:t>
            </a:r>
            <a:r>
              <a:rPr lang="en-CA" sz="1400" b="1" dirty="0" err="1">
                <a:solidFill>
                  <a:schemeClr val="lt2"/>
                </a:solidFill>
              </a:rPr>
              <a:t>Yinsuo</a:t>
            </a:r>
            <a:r>
              <a:rPr lang="en-CA" sz="1400" b="1" dirty="0">
                <a:solidFill>
                  <a:schemeClr val="lt2"/>
                </a:solidFill>
              </a:rPr>
              <a:t> Zhang -</a:t>
            </a:r>
            <a:r>
              <a:rPr lang="en-CA" sz="1400" dirty="0">
                <a:solidFill>
                  <a:schemeClr val="lt2"/>
                </a:solidFill>
              </a:rPr>
              <a:t> An experienced biophysical modeller with skills in climate science and remote sensing.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400" b="1" dirty="0">
                <a:solidFill>
                  <a:schemeClr val="lt2"/>
                </a:solidFill>
              </a:rPr>
              <a:t>Dr. Catherine Champagne - </a:t>
            </a:r>
            <a:r>
              <a:rPr lang="en-CA" sz="1400" dirty="0">
                <a:solidFill>
                  <a:schemeClr val="lt2"/>
                </a:solidFill>
              </a:rPr>
              <a:t>A remote sensing specialist with vast experience on the use of optical and non-optical products (new and old) in soil moisture, drought and crop productivity studies.</a:t>
            </a:r>
            <a:endParaRPr lang="en-IN" sz="1400" dirty="0">
              <a:solidFill>
                <a:schemeClr val="lt2"/>
              </a:solidFill>
            </a:endParaRP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lt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lt2"/>
              </a:solidFill>
            </a:endParaRPr>
          </a:p>
          <a:p>
            <a:pPr marL="0" indent="0">
              <a:buFont typeface="Quicksand"/>
              <a:buNone/>
            </a:pPr>
            <a:endParaRPr lang="en-US" sz="220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33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39C0BA"/>
                </a:solidFill>
              </a:rPr>
              <a:t>Project Introduction</a:t>
            </a:r>
            <a:endParaRPr sz="2800" b="1" dirty="0">
              <a:solidFill>
                <a:srgbClr val="39C0BA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46D1F04-7A21-1153-A41B-65EF1E4D91FD}"/>
              </a:ext>
            </a:extLst>
          </p:cNvPr>
          <p:cNvGrpSpPr/>
          <p:nvPr/>
        </p:nvGrpSpPr>
        <p:grpSpPr>
          <a:xfrm>
            <a:off x="1165475" y="1172789"/>
            <a:ext cx="6979285" cy="1195803"/>
            <a:chOff x="1521372" y="1079937"/>
            <a:chExt cx="5746531" cy="209044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A45F6B3-6BAD-A9EE-4132-4055DFDF19A7}"/>
                </a:ext>
              </a:extLst>
            </p:cNvPr>
            <p:cNvSpPr/>
            <p:nvPr/>
          </p:nvSpPr>
          <p:spPr>
            <a:xfrm>
              <a:off x="1521372" y="1247337"/>
              <a:ext cx="5746531" cy="1923044"/>
            </a:xfrm>
            <a:prstGeom prst="rect">
              <a:avLst/>
            </a:prstGeom>
            <a:solidFill>
              <a:srgbClr val="BAD5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To explore optimal machine learning models for predicting crop yield based on growing patterns at the township level.</a:t>
              </a:r>
              <a:r>
                <a:rPr lang="en-IN" sz="1200" dirty="0">
                  <a:solidFill>
                    <a:schemeClr val="tx1"/>
                  </a:solidFill>
                </a:rPr>
                <a:t>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294B88-E9CE-2517-50A0-44827ED11E79}"/>
                </a:ext>
              </a:extLst>
            </p:cNvPr>
            <p:cNvSpPr/>
            <p:nvPr/>
          </p:nvSpPr>
          <p:spPr>
            <a:xfrm>
              <a:off x="1521372" y="1079937"/>
              <a:ext cx="5746531" cy="603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Aim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8AFE54-DDDB-17CC-9685-3E138420621E}"/>
              </a:ext>
            </a:extLst>
          </p:cNvPr>
          <p:cNvGrpSpPr/>
          <p:nvPr/>
        </p:nvGrpSpPr>
        <p:grpSpPr>
          <a:xfrm>
            <a:off x="1165475" y="2936619"/>
            <a:ext cx="6979285" cy="1378185"/>
            <a:chOff x="1521372" y="1079937"/>
            <a:chExt cx="5746531" cy="240927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DEFD554-9078-ADFC-EBF8-C130E0E69932}"/>
                </a:ext>
              </a:extLst>
            </p:cNvPr>
            <p:cNvSpPr/>
            <p:nvPr/>
          </p:nvSpPr>
          <p:spPr>
            <a:xfrm>
              <a:off x="1521372" y="1566168"/>
              <a:ext cx="5746531" cy="1923045"/>
            </a:xfrm>
            <a:prstGeom prst="rect">
              <a:avLst/>
            </a:prstGeom>
            <a:solidFill>
              <a:srgbClr val="BAD5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What are the factors most responsible for predicting the crop yield at the township level?</a:t>
              </a:r>
            </a:p>
            <a:p>
              <a:endParaRPr lang="en-GB" sz="8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How does crop yield vary over time?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29C4BF5-18DD-851F-0C6F-F0E9E80F0829}"/>
                </a:ext>
              </a:extLst>
            </p:cNvPr>
            <p:cNvSpPr/>
            <p:nvPr/>
          </p:nvSpPr>
          <p:spPr>
            <a:xfrm>
              <a:off x="1521372" y="1079937"/>
              <a:ext cx="5746531" cy="603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Research Questions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7681027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739</Words>
  <Application>Microsoft Macintosh PowerPoint</Application>
  <PresentationFormat>On-screen Show (16:9)</PresentationFormat>
  <Paragraphs>139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Quicksand</vt:lpstr>
      <vt:lpstr>Arial</vt:lpstr>
      <vt:lpstr>Courier New</vt:lpstr>
      <vt:lpstr>Eleanor template</vt:lpstr>
      <vt:lpstr>Midterm Status Presentation</vt:lpstr>
      <vt:lpstr>TEAM MEMBERS: </vt:lpstr>
      <vt:lpstr>Mayukha Bheemavarapu</vt:lpstr>
      <vt:lpstr>Mehul Bhargava</vt:lpstr>
      <vt:lpstr>Navdeep Singh Saini</vt:lpstr>
      <vt:lpstr>Val Veeramani </vt:lpstr>
      <vt:lpstr>Introduction to AAFC</vt:lpstr>
      <vt:lpstr>Our Clients</vt:lpstr>
      <vt:lpstr>Project Introduction</vt:lpstr>
      <vt:lpstr>Workflow</vt:lpstr>
      <vt:lpstr>Data Wrangling</vt:lpstr>
      <vt:lpstr>Exploratory Data Analysis</vt:lpstr>
      <vt:lpstr>Exploratory Data Analysis (cont.)</vt:lpstr>
      <vt:lpstr>Exploratory Data Analysis (cont.)</vt:lpstr>
      <vt:lpstr>Feature Selection/Dimensionality Reduction</vt:lpstr>
      <vt:lpstr>Potential Roadblocks/Challenges</vt:lpstr>
      <vt:lpstr>Questions?</vt:lpstr>
      <vt:lpstr>Timeline and Next steps</vt:lpstr>
      <vt:lpstr>Thank You! 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Report</dc:title>
  <cp:lastModifiedBy>mayukhab@student.ubc.ca</cp:lastModifiedBy>
  <cp:revision>35</cp:revision>
  <dcterms:modified xsi:type="dcterms:W3CDTF">2022-05-30T23:11:35Z</dcterms:modified>
</cp:coreProperties>
</file>