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301" r:id="rId4"/>
    <p:sldId id="259" r:id="rId5"/>
    <p:sldId id="303" r:id="rId6"/>
    <p:sldId id="265" r:id="rId7"/>
    <p:sldId id="263" r:id="rId8"/>
  </p:sldIdLst>
  <p:sldSz cx="9144000" cy="5143500" type="screen16x9"/>
  <p:notesSz cx="6858000" cy="9144000"/>
  <p:embeddedFontLst>
    <p:embeddedFont>
      <p:font typeface="Quicksand" panose="020B0604020202020204" charset="0"/>
      <p:regular r:id="rId10"/>
      <p:bold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woior5GjRcAgleQuSTDjahpg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CBCA"/>
    <a:srgbClr val="1F817E"/>
    <a:srgbClr val="BA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AC787A-E4F0-408B-B59F-C5F02B2DB3A3}">
  <a:tblStyle styleId="{D4AC787A-E4F0-408B-B59F-C5F02B2DB3A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lastCol>
    <a:firstCol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firstCol>
    <a:lastRow>
      <a:tcTxStyle b="on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296"/>
  </p:normalViewPr>
  <p:slideViewPr>
    <p:cSldViewPr snapToGrid="0" snapToObjects="1">
      <p:cViewPr varScale="1">
        <p:scale>
          <a:sx n="114" d="100"/>
          <a:sy n="114" d="100"/>
        </p:scale>
        <p:origin x="56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4876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5956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key color">
  <p:cSld name="BLANK_1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0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10"/>
          <p:cNvSpPr/>
          <p:nvPr/>
        </p:nvSpPr>
        <p:spPr>
          <a:xfrm>
            <a:off x="844675" y="2470800"/>
            <a:ext cx="201900" cy="2019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  <a:defRPr sz="1800"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3F3F3"/>
              </a:buClr>
              <a:buSzPts val="3000"/>
              <a:buFont typeface="Quicksand"/>
              <a:buChar char="◦"/>
              <a:defRPr sz="30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▫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2400"/>
              <a:buFont typeface="Quicksand"/>
              <a:buChar char="■"/>
              <a:defRPr sz="24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lvl="4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●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lvl="7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○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800"/>
              <a:buFont typeface="Quicksand"/>
              <a:buChar char="■"/>
              <a:defRPr sz="1800">
                <a:solidFill>
                  <a:srgbClr val="F3F3F3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7" name="Google Shape;17;p11"/>
          <p:cNvCxnSpPr/>
          <p:nvPr/>
        </p:nvCxnSpPr>
        <p:spPr>
          <a:xfrm>
            <a:off x="945638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11"/>
          <p:cNvSpPr/>
          <p:nvPr/>
        </p:nvSpPr>
        <p:spPr>
          <a:xfrm>
            <a:off x="874396" y="605794"/>
            <a:ext cx="142500" cy="1425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11"/>
          <p:cNvSpPr/>
          <p:nvPr/>
        </p:nvSpPr>
        <p:spPr>
          <a:xfrm>
            <a:off x="844675" y="1400721"/>
            <a:ext cx="201900" cy="201900"/>
          </a:xfrm>
          <a:prstGeom prst="ellipse">
            <a:avLst/>
          </a:prstGeom>
          <a:solidFill>
            <a:srgbClr val="2E3037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2" name="Google Shape;22;p12"/>
          <p:cNvSpPr txBox="1">
            <a:spLocks noGrp="1"/>
          </p:cNvSpPr>
          <p:nvPr>
            <p:ph type="subTitle" idx="1"/>
          </p:nvPr>
        </p:nvSpPr>
        <p:spPr>
          <a:xfrm>
            <a:off x="1567326" y="2782913"/>
            <a:ext cx="6927900" cy="3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24" name="Google Shape;24;p12"/>
          <p:cNvCxnSpPr/>
          <p:nvPr/>
        </p:nvCxnSpPr>
        <p:spPr>
          <a:xfrm>
            <a:off x="939645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2"/>
          <p:cNvSpPr/>
          <p:nvPr/>
        </p:nvSpPr>
        <p:spPr>
          <a:xfrm flipH="1">
            <a:off x="632556" y="2267403"/>
            <a:ext cx="614400" cy="61440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  <a:defRPr sz="18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1165498" y="1086799"/>
            <a:ext cx="68580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◦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▫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●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○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icksand"/>
              <a:buChar char="■"/>
              <a:defRPr sz="2400" b="0" i="0" u="none" strike="noStrike" cap="none">
                <a:solidFill>
                  <a:schemeClr val="l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accent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>
            <a:spLocks noGrp="1"/>
          </p:cNvSpPr>
          <p:nvPr>
            <p:ph type="ctrTitle" idx="4294967295"/>
          </p:nvPr>
        </p:nvSpPr>
        <p:spPr>
          <a:xfrm>
            <a:off x="1236299" y="3197495"/>
            <a:ext cx="2879100" cy="5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Week 4 Report</a:t>
            </a:r>
            <a:endParaRPr sz="2000" b="1" i="0" u="none" strike="noStrike" cap="none" dirty="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1" name="Google Shape;31;p1"/>
          <p:cNvSpPr txBox="1">
            <a:spLocks noGrp="1"/>
          </p:cNvSpPr>
          <p:nvPr>
            <p:ph type="body" idx="4294967295"/>
          </p:nvPr>
        </p:nvSpPr>
        <p:spPr>
          <a:xfrm>
            <a:off x="1236299" y="2007643"/>
            <a:ext cx="7752956" cy="1523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700" b="1"/>
              <a:t>Exploring Optimal Machine Learning Models for Predicting Crop Yield at Township Level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32" name="Google Shape;32;p1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  <p:pic>
        <p:nvPicPr>
          <p:cNvPr id="33" name="Google Shape;33;p1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39220" y="260319"/>
            <a:ext cx="1150035" cy="10523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908B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>
            <a:spLocks noGrp="1"/>
          </p:cNvSpPr>
          <p:nvPr>
            <p:ph type="ctrTitle" idx="4294967295"/>
          </p:nvPr>
        </p:nvSpPr>
        <p:spPr>
          <a:xfrm>
            <a:off x="1439568" y="510218"/>
            <a:ext cx="6671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Quicksand"/>
              <a:buNone/>
            </a:pPr>
            <a:r>
              <a:rPr lang="en-GB" sz="2000" b="1" i="0" u="none" strike="noStrike" cap="none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TEAM MEMBERS: </a:t>
            </a:r>
            <a:endParaRPr sz="2000" b="1" i="0" u="none" strike="noStrike" cap="none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39" name="Google Shape;39;p2"/>
          <p:cNvSpPr txBox="1">
            <a:spLocks noGrp="1"/>
          </p:cNvSpPr>
          <p:nvPr>
            <p:ph type="body" idx="4294967295"/>
          </p:nvPr>
        </p:nvSpPr>
        <p:spPr>
          <a:xfrm>
            <a:off x="1439568" y="1670019"/>
            <a:ext cx="6671400" cy="1980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Mayukha Bheemavarapu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Mehul Bhargava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Navdeep Singh Saini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GB" sz="2200">
                <a:solidFill>
                  <a:schemeClr val="lt2"/>
                </a:solidFill>
              </a:rPr>
              <a:t>Val Veeramani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endParaRPr sz="2200">
              <a:solidFill>
                <a:schemeClr val="lt2"/>
              </a:solidFill>
            </a:endParaRPr>
          </a:p>
        </p:txBody>
      </p:sp>
      <p:sp>
        <p:nvSpPr>
          <p:cNvPr id="40" name="Google Shape;40;p2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rgbClr val="39C0BA"/>
                </a:solidFill>
              </a:rPr>
              <a:t>Project Introduction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E8B9B-2131-D81D-8EC7-3706BD98DAB5}"/>
              </a:ext>
            </a:extLst>
          </p:cNvPr>
          <p:cNvGrpSpPr/>
          <p:nvPr/>
        </p:nvGrpSpPr>
        <p:grpSpPr>
          <a:xfrm>
            <a:off x="2723843" y="935948"/>
            <a:ext cx="4222911" cy="793398"/>
            <a:chOff x="1954245" y="29441"/>
            <a:chExt cx="4222911" cy="793398"/>
          </a:xfrm>
        </p:grpSpPr>
        <p:sp>
          <p:nvSpPr>
            <p:cNvPr id="10" name="Round Same-side Corner of Rectangle 9">
              <a:extLst>
                <a:ext uri="{FF2B5EF4-FFF2-40B4-BE49-F238E27FC236}">
                  <a16:creationId xmlns:a16="http://schemas.microsoft.com/office/drawing/2014/main" id="{5F66F16D-368B-99B1-DB06-D120AD26F55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1" name="Round Same-side Corner of Rectangle 4">
              <a:extLst>
                <a:ext uri="{FF2B5EF4-FFF2-40B4-BE49-F238E27FC236}">
                  <a16:creationId xmlns:a16="http://schemas.microsoft.com/office/drawing/2014/main" id="{6F0EB2A1-84FB-287B-5FD6-5C07C30BA522}"/>
                </a:ext>
              </a:extLst>
            </p:cNvPr>
            <p:cNvSpPr txBox="1"/>
            <p:nvPr/>
          </p:nvSpPr>
          <p:spPr>
            <a:xfrm>
              <a:off x="1954245" y="341810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What are the factors most responsible for predicting the crop yield at the township level? </a:t>
              </a:r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How does crop yield vary over time?</a:t>
              </a:r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1100" kern="1200" dirty="0"/>
            </a:p>
            <a:p>
              <a:pPr marL="171450" lvl="2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endParaRPr lang="en-GB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349051-6BEC-A0F9-88AC-0D7371FF94BE}"/>
              </a:ext>
            </a:extLst>
          </p:cNvPr>
          <p:cNvGrpSpPr/>
          <p:nvPr/>
        </p:nvGrpSpPr>
        <p:grpSpPr>
          <a:xfrm>
            <a:off x="1165475" y="894649"/>
            <a:ext cx="1526702" cy="853821"/>
            <a:chOff x="988" y="1800"/>
            <a:chExt cx="1953257" cy="829906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C61E3B4-E113-F7CB-FF4C-8401589DD92F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ounded Rectangle 6">
              <a:extLst>
                <a:ext uri="{FF2B5EF4-FFF2-40B4-BE49-F238E27FC236}">
                  <a16:creationId xmlns:a16="http://schemas.microsoft.com/office/drawing/2014/main" id="{3881BECA-5422-40CE-E0DF-4BDBE91D39A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kern="1200" dirty="0"/>
                <a:t>Research Questions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2A5B06D-4277-225B-0FEA-8D3498AA41FB}"/>
              </a:ext>
            </a:extLst>
          </p:cNvPr>
          <p:cNvGrpSpPr/>
          <p:nvPr/>
        </p:nvGrpSpPr>
        <p:grpSpPr>
          <a:xfrm>
            <a:off x="2749358" y="1914675"/>
            <a:ext cx="4222913" cy="831411"/>
            <a:chOff x="1954243" y="27674"/>
            <a:chExt cx="4222913" cy="831411"/>
          </a:xfrm>
        </p:grpSpPr>
        <p:sp>
          <p:nvSpPr>
            <p:cNvPr id="13" name="Round Same-side Corner of Rectangle 12">
              <a:extLst>
                <a:ext uri="{FF2B5EF4-FFF2-40B4-BE49-F238E27FC236}">
                  <a16:creationId xmlns:a16="http://schemas.microsoft.com/office/drawing/2014/main" id="{BA1EC5F6-6B6F-28D2-C2A2-BE37AC734CA5}"/>
                </a:ext>
              </a:extLst>
            </p:cNvPr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4" name="Round Same-side Corner of Rectangle 4">
              <a:extLst>
                <a:ext uri="{FF2B5EF4-FFF2-40B4-BE49-F238E27FC236}">
                  <a16:creationId xmlns:a16="http://schemas.microsoft.com/office/drawing/2014/main" id="{879B9913-D287-FE49-267B-13A671570345}"/>
                </a:ext>
              </a:extLst>
            </p:cNvPr>
            <p:cNvSpPr txBox="1"/>
            <p:nvPr/>
          </p:nvSpPr>
          <p:spPr>
            <a:xfrm>
              <a:off x="1954243" y="27674"/>
              <a:ext cx="4185097" cy="83141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2" spcCol="1270" anchor="ctr" anchorCtr="0">
              <a:noAutofit/>
            </a:bodyPr>
            <a:lstStyle/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Crop yield prediction models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Tabular data containing the predicted crop yield for the test year. </a:t>
              </a:r>
            </a:p>
            <a:p>
              <a:pPr marL="171450" lvl="1" indent="-171450" algn="l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Model performance indicators generated using testing datasets.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20C0AB-8F9B-731C-B273-92CD412FA292}"/>
              </a:ext>
            </a:extLst>
          </p:cNvPr>
          <p:cNvGrpSpPr/>
          <p:nvPr/>
        </p:nvGrpSpPr>
        <p:grpSpPr>
          <a:xfrm>
            <a:off x="1165475" y="1872995"/>
            <a:ext cx="1526702" cy="853821"/>
            <a:chOff x="988" y="1800"/>
            <a:chExt cx="1953257" cy="829906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383199E2-9741-8F3B-3C6A-B5B406799FAA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ounded Rectangle 6">
              <a:extLst>
                <a:ext uri="{FF2B5EF4-FFF2-40B4-BE49-F238E27FC236}">
                  <a16:creationId xmlns:a16="http://schemas.microsoft.com/office/drawing/2014/main" id="{1EDD5520-5705-5D90-5D84-3BEF65EC406A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Expected Deliverables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602139D-150B-FA33-9B3B-E5CE7651A831}"/>
              </a:ext>
            </a:extLst>
          </p:cNvPr>
          <p:cNvGrpSpPr/>
          <p:nvPr/>
        </p:nvGrpSpPr>
        <p:grpSpPr>
          <a:xfrm>
            <a:off x="2730452" y="3873486"/>
            <a:ext cx="4222911" cy="774627"/>
            <a:chOff x="1954245" y="19781"/>
            <a:chExt cx="4222911" cy="774627"/>
          </a:xfrm>
        </p:grpSpPr>
        <p:sp>
          <p:nvSpPr>
            <p:cNvPr id="19" name="Round Same-side Corner of Rectangle 18">
              <a:extLst>
                <a:ext uri="{FF2B5EF4-FFF2-40B4-BE49-F238E27FC236}">
                  <a16:creationId xmlns:a16="http://schemas.microsoft.com/office/drawing/2014/main" id="{D3AC9066-0197-182E-DFF4-862D16607796}"/>
                </a:ext>
              </a:extLst>
            </p:cNvPr>
            <p:cNvSpPr/>
            <p:nvPr/>
          </p:nvSpPr>
          <p:spPr>
            <a:xfrm rot="5400000">
              <a:off x="3678387" y="-1704361"/>
              <a:ext cx="774627" cy="4222911"/>
            </a:xfrm>
            <a:prstGeom prst="round2SameRect">
              <a:avLst/>
            </a:prstGeom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ound Same-side Corner of Rectangle 4">
              <a:extLst>
                <a:ext uri="{FF2B5EF4-FFF2-40B4-BE49-F238E27FC236}">
                  <a16:creationId xmlns:a16="http://schemas.microsoft.com/office/drawing/2014/main" id="{F28B88F6-F88B-A781-1B1B-B67339062844}"/>
                </a:ext>
              </a:extLst>
            </p:cNvPr>
            <p:cNvSpPr txBox="1"/>
            <p:nvPr/>
          </p:nvSpPr>
          <p:spPr>
            <a:xfrm>
              <a:off x="1992059" y="176239"/>
              <a:ext cx="4185097" cy="48102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1910" tIns="20955" rIns="41910" bIns="20955" numCol="1" spcCol="1270" anchor="ctr" anchorCtr="0">
              <a:noAutofit/>
            </a:bodyPr>
            <a:lstStyle/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Data Wrangling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Feature Selection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Modelling</a:t>
              </a:r>
            </a:p>
            <a:p>
              <a:pPr marL="171450" lvl="1" indent="-171450" defTabSz="4889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 typeface="Arial" panose="020B0604020202020204" pitchFamily="34" charset="0"/>
                <a:buChar char="•"/>
              </a:pPr>
              <a:r>
                <a:rPr lang="en-GB" sz="1100" kern="1200" dirty="0"/>
                <a:t>Resampling and Model Selection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BDE1E47-9445-BB3E-4632-487E7705762F}"/>
              </a:ext>
            </a:extLst>
          </p:cNvPr>
          <p:cNvGrpSpPr/>
          <p:nvPr/>
        </p:nvGrpSpPr>
        <p:grpSpPr>
          <a:xfrm>
            <a:off x="1165475" y="3831806"/>
            <a:ext cx="1526702" cy="853821"/>
            <a:chOff x="988" y="1800"/>
            <a:chExt cx="1953257" cy="829906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4FDC24C4-0377-DF81-66D3-3CB97EDDE594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3" name="Rounded Rectangle 6">
              <a:extLst>
                <a:ext uri="{FF2B5EF4-FFF2-40B4-BE49-F238E27FC236}">
                  <a16:creationId xmlns:a16="http://schemas.microsoft.com/office/drawing/2014/main" id="{AE3AAA76-A8DC-6E7D-3B90-0C6356DD1D98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Workflow</a:t>
              </a:r>
            </a:p>
          </p:txBody>
        </p:sp>
      </p:grp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7E38F417-F03D-D158-1692-CCF5C8159671}"/>
              </a:ext>
            </a:extLst>
          </p:cNvPr>
          <p:cNvSpPr/>
          <p:nvPr/>
        </p:nvSpPr>
        <p:spPr>
          <a:xfrm rot="5400000">
            <a:off x="4473502" y="1168850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0DBE9-A106-8AEF-4DAA-86D0F1F085A6}"/>
              </a:ext>
            </a:extLst>
          </p:cNvPr>
          <p:cNvGrpSpPr/>
          <p:nvPr/>
        </p:nvGrpSpPr>
        <p:grpSpPr>
          <a:xfrm>
            <a:off x="1166941" y="2851341"/>
            <a:ext cx="1526702" cy="853821"/>
            <a:chOff x="988" y="1800"/>
            <a:chExt cx="1953257" cy="829906"/>
          </a:xfrm>
        </p:grpSpPr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9A99C8AC-E27C-C02C-05E8-1AEA6443C7D8}"/>
                </a:ext>
              </a:extLst>
            </p:cNvPr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9" name="Rounded Rectangle 6">
              <a:extLst>
                <a:ext uri="{FF2B5EF4-FFF2-40B4-BE49-F238E27FC236}">
                  <a16:creationId xmlns:a16="http://schemas.microsoft.com/office/drawing/2014/main" id="{6BDFB83F-5C6A-6F45-9002-27654BBFF1E1}"/>
                </a:ext>
              </a:extLst>
            </p:cNvPr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38100" rIns="76200" bIns="38100" numCol="1" spcCol="1270" anchor="ctr" anchorCtr="0">
              <a:noAutofit/>
            </a:bodyPr>
            <a:lstStyle/>
            <a:p>
              <a:pPr lvl="0" algn="ctr"/>
              <a:r>
                <a:rPr lang="en-GB" dirty="0"/>
                <a:t>Datasets </a:t>
              </a:r>
            </a:p>
          </p:txBody>
        </p:sp>
      </p:grpSp>
      <p:sp>
        <p:nvSpPr>
          <p:cNvPr id="31" name="Round Same-side Corner of Rectangle 30">
            <a:extLst>
              <a:ext uri="{FF2B5EF4-FFF2-40B4-BE49-F238E27FC236}">
                <a16:creationId xmlns:a16="http://schemas.microsoft.com/office/drawing/2014/main" id="{8865291C-6209-9150-58EE-DF0685F8D8C7}"/>
              </a:ext>
            </a:extLst>
          </p:cNvPr>
          <p:cNvSpPr/>
          <p:nvPr/>
        </p:nvSpPr>
        <p:spPr>
          <a:xfrm rot="5400000">
            <a:off x="4454594" y="1163948"/>
            <a:ext cx="774627" cy="4222911"/>
          </a:xfrm>
          <a:prstGeom prst="round2SameRect">
            <a:avLst/>
          </a:prstGeom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34" name="Google Shape;110;p17">
            <a:extLst>
              <a:ext uri="{FF2B5EF4-FFF2-40B4-BE49-F238E27FC236}">
                <a16:creationId xmlns:a16="http://schemas.microsoft.com/office/drawing/2014/main" id="{841FDE4C-0AD3-BFEB-E637-CA9923ED83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35" name="Round Same-side Corner of Rectangle 4">
            <a:extLst>
              <a:ext uri="{FF2B5EF4-FFF2-40B4-BE49-F238E27FC236}">
                <a16:creationId xmlns:a16="http://schemas.microsoft.com/office/drawing/2014/main" id="{90D339D5-24A5-C18A-AB01-850BA5570074}"/>
              </a:ext>
            </a:extLst>
          </p:cNvPr>
          <p:cNvSpPr txBox="1"/>
          <p:nvPr/>
        </p:nvSpPr>
        <p:spPr>
          <a:xfrm>
            <a:off x="2749360" y="2873751"/>
            <a:ext cx="4185097" cy="831411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1910" tIns="20955" rIns="41910" bIns="20955" numCol="1" spcCol="1270" anchor="ctr" anchorCtr="0">
            <a:noAutofit/>
          </a:bodyPr>
          <a:lstStyle/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Crop Yield dataset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Climate dataset 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Soil Moisture (Remote Sensing) dataset</a:t>
            </a:r>
          </a:p>
          <a:p>
            <a:pPr marL="171450" lvl="1" indent="-171450" defTabSz="4889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1100" kern="1200" dirty="0"/>
              <a:t>NDVI dataset</a:t>
            </a:r>
          </a:p>
        </p:txBody>
      </p:sp>
    </p:spTree>
    <p:extLst>
      <p:ext uri="{BB962C8B-B14F-4D97-AF65-F5344CB8AC3E}">
        <p14:creationId xmlns:p14="http://schemas.microsoft.com/office/powerpoint/2010/main" val="13989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1165475" y="549649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 b="1" dirty="0">
                <a:solidFill>
                  <a:srgbClr val="39C0BA"/>
                </a:solidFill>
              </a:rPr>
              <a:t>Tasks Accomplished</a:t>
            </a:r>
            <a:endParaRPr sz="2800" b="1" dirty="0">
              <a:solidFill>
                <a:srgbClr val="39C0BA"/>
              </a:solidFill>
            </a:endParaRPr>
          </a:p>
        </p:txBody>
      </p:sp>
      <p:grpSp>
        <p:nvGrpSpPr>
          <p:cNvPr id="89" name="Google Shape;89;p4"/>
          <p:cNvGrpSpPr/>
          <p:nvPr/>
        </p:nvGrpSpPr>
        <p:grpSpPr>
          <a:xfrm>
            <a:off x="2713421" y="6592809"/>
            <a:ext cx="4258850" cy="774627"/>
            <a:chOff x="1918306" y="29441"/>
            <a:chExt cx="4258850" cy="774627"/>
          </a:xfrm>
        </p:grpSpPr>
        <p:sp>
          <p:nvSpPr>
            <p:cNvPr id="90" name="Google Shape;90;p4"/>
            <p:cNvSpPr/>
            <p:nvPr/>
          </p:nvSpPr>
          <p:spPr>
            <a:xfrm rot="5400000">
              <a:off x="3678387" y="-1694701"/>
              <a:ext cx="774627" cy="4222911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AE8E6">
                <a:alpha val="89803"/>
              </a:srgbClr>
            </a:solidFill>
            <a:ln w="25400" cap="flat" cmpd="sng">
              <a:solidFill>
                <a:srgbClr val="CAE8E6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4"/>
            <p:cNvSpPr txBox="1"/>
            <p:nvPr/>
          </p:nvSpPr>
          <p:spPr>
            <a:xfrm>
              <a:off x="1918306" y="226709"/>
              <a:ext cx="4185097" cy="4810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1900" tIns="20950" rIns="41900" bIns="20950" anchor="ctr" anchorCtr="0">
              <a:noAutofit/>
            </a:bodyPr>
            <a:lstStyle/>
            <a:p>
              <a:pPr marL="171450" marR="0" lvl="1" indent="-17145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2D3037"/>
                  </a:solidFill>
                  <a:latin typeface="Arial"/>
                  <a:ea typeface="Arial"/>
                  <a:cs typeface="Arial"/>
                  <a:sym typeface="Arial"/>
                </a:rPr>
                <a:t>Only 4 datasets (3 predictors)</a:t>
              </a:r>
              <a:endParaRPr/>
            </a:p>
            <a:p>
              <a:pPr marL="171450" marR="0" lvl="1" indent="-171450" algn="l" rtl="0">
                <a:lnSpc>
                  <a:spcPct val="90000"/>
                </a:lnSpc>
                <a:spcBef>
                  <a:spcPts val="165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Char char="•"/>
              </a:pPr>
              <a:r>
                <a:rPr lang="en-GB" sz="1100" b="0" i="0" u="none" strike="noStrike" cap="none">
                  <a:solidFill>
                    <a:srgbClr val="2D3037"/>
                  </a:solidFill>
                  <a:latin typeface="Arial"/>
                  <a:ea typeface="Arial"/>
                  <a:cs typeface="Arial"/>
                  <a:sym typeface="Arial"/>
                </a:rPr>
                <a:t>Merging updated datasets</a:t>
              </a:r>
              <a:endParaRPr/>
            </a:p>
          </p:txBody>
        </p:sp>
      </p:grpSp>
      <p:grpSp>
        <p:nvGrpSpPr>
          <p:cNvPr id="92" name="Google Shape;92;p4"/>
          <p:cNvGrpSpPr/>
          <p:nvPr/>
        </p:nvGrpSpPr>
        <p:grpSpPr>
          <a:xfrm>
            <a:off x="1165475" y="6559241"/>
            <a:ext cx="1526702" cy="853821"/>
            <a:chOff x="988" y="1800"/>
            <a:chExt cx="1953257" cy="829906"/>
          </a:xfrm>
        </p:grpSpPr>
        <p:sp>
          <p:nvSpPr>
            <p:cNvPr id="93" name="Google Shape;93;p4"/>
            <p:cNvSpPr/>
            <p:nvPr/>
          </p:nvSpPr>
          <p:spPr>
            <a:xfrm>
              <a:off x="988" y="1800"/>
              <a:ext cx="1953257" cy="829906"/>
            </a:xfrm>
            <a:prstGeom prst="roundRect">
              <a:avLst>
                <a:gd name="adj" fmla="val 16667"/>
              </a:avLst>
            </a:prstGeom>
            <a:solidFill>
              <a:srgbClr val="38BEB7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4"/>
            <p:cNvSpPr txBox="1"/>
            <p:nvPr/>
          </p:nvSpPr>
          <p:spPr>
            <a:xfrm>
              <a:off x="41501" y="42313"/>
              <a:ext cx="1872231" cy="7488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6200" tIns="38100" rIns="76200" bIns="381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Updated Dataset</a:t>
              </a:r>
              <a:endParaRPr dirty="0"/>
            </a:p>
          </p:txBody>
        </p:sp>
      </p:grpSp>
      <p:sp>
        <p:nvSpPr>
          <p:cNvPr id="95" name="Google Shape;95;p4"/>
          <p:cNvSpPr/>
          <p:nvPr/>
        </p:nvSpPr>
        <p:spPr>
          <a:xfrm rot="5400000">
            <a:off x="4473502" y="3896285"/>
            <a:ext cx="774627" cy="4222911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CAE8E6">
              <a:alpha val="89803"/>
            </a:srgbClr>
          </a:solidFill>
          <a:ln w="25400" cap="flat" cmpd="sng">
            <a:solidFill>
              <a:srgbClr val="CAE8E6">
                <a:alpha val="89803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C29831-3956-7F2F-DCE5-7256216AE0D8}"/>
              </a:ext>
            </a:extLst>
          </p:cNvPr>
          <p:cNvGrpSpPr/>
          <p:nvPr/>
        </p:nvGrpSpPr>
        <p:grpSpPr>
          <a:xfrm>
            <a:off x="1165475" y="915801"/>
            <a:ext cx="3373820" cy="3739767"/>
            <a:chOff x="1521372" y="1079937"/>
            <a:chExt cx="5746531" cy="209044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ADADB44-E6F8-E0C2-364A-6C967A2CE529}"/>
                </a:ext>
              </a:extLst>
            </p:cNvPr>
            <p:cNvSpPr/>
            <p:nvPr/>
          </p:nvSpPr>
          <p:spPr>
            <a:xfrm>
              <a:off x="1521372" y="1247337"/>
              <a:ext cx="5746531" cy="1923044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Created individual models for approximately 137 Eco-districts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Primarily focused on Machine Learning models (Ridge Regression, PCR, and Lasso)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Metrics used for measuring performance and accuracy (MSE, R^2, MAE, Accuracy)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Recorded each algorithms’ results into excel file to compare performances between them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Created detailed documentation and comments of our code in accordance with our client’s preferences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6CE1B2B-5D68-45BD-12C0-D8D4C349F059}"/>
                </a:ext>
              </a:extLst>
            </p:cNvPr>
            <p:cNvSpPr/>
            <p:nvPr/>
          </p:nvSpPr>
          <p:spPr>
            <a:xfrm>
              <a:off x="1521372" y="1079937"/>
              <a:ext cx="5746531" cy="167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Modelling (Machine learning)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86F87D4-9AFE-1C05-CB6C-E23179A43388}"/>
              </a:ext>
            </a:extLst>
          </p:cNvPr>
          <p:cNvGrpSpPr/>
          <p:nvPr/>
        </p:nvGrpSpPr>
        <p:grpSpPr>
          <a:xfrm>
            <a:off x="5087008" y="909686"/>
            <a:ext cx="3373820" cy="1606571"/>
            <a:chOff x="1521372" y="1079938"/>
            <a:chExt cx="5746531" cy="2323282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5B1ED51-6A7B-EB16-F19D-9A146B079C8D}"/>
                </a:ext>
              </a:extLst>
            </p:cNvPr>
            <p:cNvSpPr/>
            <p:nvPr/>
          </p:nvSpPr>
          <p:spPr>
            <a:xfrm>
              <a:off x="1521372" y="1503475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Presented our progress to the clients and got feedback on stratification process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Modelling for all the districts regardless of the numbers of records available</a:t>
              </a:r>
              <a:endParaRPr lang="en-US" sz="1200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72FE999-EDCE-ECB5-B7F4-C9524305BD7D}"/>
                </a:ext>
              </a:extLst>
            </p:cNvPr>
            <p:cNvSpPr/>
            <p:nvPr/>
          </p:nvSpPr>
          <p:spPr>
            <a:xfrm>
              <a:off x="1521372" y="1079938"/>
              <a:ext cx="5746531" cy="4235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Meetings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D3D2CC4-E224-03BE-08DB-B497CF03BD99}"/>
              </a:ext>
            </a:extLst>
          </p:cNvPr>
          <p:cNvGrpSpPr/>
          <p:nvPr/>
        </p:nvGrpSpPr>
        <p:grpSpPr>
          <a:xfrm>
            <a:off x="5087008" y="3127094"/>
            <a:ext cx="3373820" cy="1509928"/>
            <a:chOff x="1521372" y="1079937"/>
            <a:chExt cx="5746531" cy="2183525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CAB4543-E985-AD33-09EA-87D4E662D79E}"/>
                </a:ext>
              </a:extLst>
            </p:cNvPr>
            <p:cNvSpPr/>
            <p:nvPr/>
          </p:nvSpPr>
          <p:spPr>
            <a:xfrm>
              <a:off x="1521372" y="1363717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/>
                  </a:solidFill>
                </a:rPr>
                <a:t>Started exploring deep learning models using </a:t>
              </a:r>
              <a:r>
                <a:rPr lang="en-US" sz="1200" dirty="0" err="1">
                  <a:solidFill>
                    <a:schemeClr val="tx1"/>
                  </a:solidFill>
                </a:rPr>
                <a:t>Keras</a:t>
              </a:r>
              <a:r>
                <a:rPr lang="en-US" sz="1200" dirty="0">
                  <a:solidFill>
                    <a:schemeClr val="tx1"/>
                  </a:solidFill>
                </a:rPr>
                <a:t> but experiencing instability with </a:t>
              </a:r>
              <a:r>
                <a:rPr lang="en-US" sz="1200" dirty="0" err="1">
                  <a:solidFill>
                    <a:schemeClr val="tx1"/>
                  </a:solidFill>
                </a:rPr>
                <a:t>Jupyter</a:t>
              </a:r>
              <a:r>
                <a:rPr lang="en-US" sz="1200" dirty="0">
                  <a:solidFill>
                    <a:schemeClr val="tx1"/>
                  </a:solidFill>
                </a:rPr>
                <a:t> lab 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95BAC5E-4883-D31B-F507-66BEE5D257E3}"/>
                </a:ext>
              </a:extLst>
            </p:cNvPr>
            <p:cNvSpPr/>
            <p:nvPr/>
          </p:nvSpPr>
          <p:spPr>
            <a:xfrm>
              <a:off x="1521372" y="1079937"/>
              <a:ext cx="5746531" cy="423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Deep Learning Algorithms</a:t>
              </a:r>
            </a:p>
          </p:txBody>
        </p:sp>
      </p:grp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4EAABD19-0128-480B-44F5-13AD106E5E9C}"/>
              </a:ext>
            </a:extLst>
          </p:cNvPr>
          <p:cNvSpPr/>
          <p:nvPr/>
        </p:nvSpPr>
        <p:spPr>
          <a:xfrm>
            <a:off x="4572366" y="1724540"/>
            <a:ext cx="482301" cy="2601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BA59E757-6BD9-9F92-F3D5-8753C2F1777A}"/>
              </a:ext>
            </a:extLst>
          </p:cNvPr>
          <p:cNvSpPr/>
          <p:nvPr/>
        </p:nvSpPr>
        <p:spPr>
          <a:xfrm>
            <a:off x="6619162" y="2579501"/>
            <a:ext cx="309511" cy="49425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94AE-1DD8-77A1-8593-304A8FE1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</p:spPr>
        <p:txBody>
          <a:bodyPr/>
          <a:lstStyle/>
          <a:p>
            <a:r>
              <a:rPr lang="en" sz="2800" b="1" dirty="0">
                <a:solidFill>
                  <a:srgbClr val="39C0BA"/>
                </a:solidFill>
              </a:rPr>
              <a:t>Team Log for the week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AA5F1-C730-1941-6A83-C3F41FC39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675C09A4-3788-4CB0-9E3E-5504A7F026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879753"/>
              </p:ext>
            </p:extLst>
          </p:nvPr>
        </p:nvGraphicFramePr>
        <p:xfrm>
          <a:off x="1148534" y="1125878"/>
          <a:ext cx="6945406" cy="364886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5702174">
                  <a:extLst>
                    <a:ext uri="{9D8B030D-6E8A-4147-A177-3AD203B41FA5}">
                      <a16:colId xmlns:a16="http://schemas.microsoft.com/office/drawing/2014/main" val="2493429949"/>
                    </a:ext>
                  </a:extLst>
                </a:gridCol>
                <a:gridCol w="1243232">
                  <a:extLst>
                    <a:ext uri="{9D8B030D-6E8A-4147-A177-3AD203B41FA5}">
                      <a16:colId xmlns:a16="http://schemas.microsoft.com/office/drawing/2014/main" val="1457667999"/>
                    </a:ext>
                  </a:extLst>
                </a:gridCol>
              </a:tblGrid>
              <a:tr h="32555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Activities/Tasks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Hours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C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5316825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Worked on the mid status presentation both on slides and the content preparation/ went through dry runs by each team member on zoom calls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9189533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Worked on Regularization modelling techniques Lasso, Ridge and Principal Components Regression for some of the Eco districts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56700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Client Call discussing about the progress made and the plan ahead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35234"/>
                  </a:ext>
                </a:extLst>
              </a:tr>
              <a:tr h="553451">
                <a:tc>
                  <a:txBody>
                    <a:bodyPr/>
                    <a:lstStyle/>
                    <a:p>
                      <a:r>
                        <a:rPr lang="en-IN" dirty="0"/>
                        <a:t>Replicated the existing models on all eco districts using automated python scripts and recorded some of the key model performance metrics and exported to excel for comparison</a:t>
                      </a:r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92144"/>
                  </a:ext>
                </a:extLst>
              </a:tr>
              <a:tr h="575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Started exploring deep learning models other than statistical models, working on the accuracy comparison for all the three models by building plots, charts</a:t>
                      </a:r>
                      <a:endParaRPr lang="en-IN" dirty="0"/>
                    </a:p>
                  </a:txBody>
                  <a:tcPr marL="14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FD6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514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8170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057898" y="549648"/>
            <a:ext cx="68580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Quicksand"/>
              <a:buNone/>
            </a:pPr>
            <a:r>
              <a:rPr lang="en-GB" sz="2800" b="1" dirty="0">
                <a:solidFill>
                  <a:srgbClr val="39C0BA"/>
                </a:solidFill>
              </a:rPr>
              <a:t>Timeline and Next steps</a:t>
            </a:r>
            <a:endParaRPr sz="2800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6A621676-403B-0ABB-A6CD-63C19F2E2868}"/>
              </a:ext>
            </a:extLst>
          </p:cNvPr>
          <p:cNvPicPr/>
          <p:nvPr/>
        </p:nvPicPr>
        <p:blipFill>
          <a:blip r:embed="rId3"/>
          <a:srcRect b="5673"/>
          <a:stretch>
            <a:fillRect/>
          </a:stretch>
        </p:blipFill>
        <p:spPr>
          <a:xfrm>
            <a:off x="1174856" y="1111500"/>
            <a:ext cx="6086475" cy="1228090"/>
          </a:xfrm>
          <a:prstGeom prst="rect">
            <a:avLst/>
          </a:prstGeom>
          <a:ln>
            <a:solidFill>
              <a:srgbClr val="1DCBCA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A77E731-D88F-48B4-84BC-95238D5195FC}"/>
              </a:ext>
            </a:extLst>
          </p:cNvPr>
          <p:cNvGrpSpPr/>
          <p:nvPr/>
        </p:nvGrpSpPr>
        <p:grpSpPr>
          <a:xfrm>
            <a:off x="5237969" y="2148106"/>
            <a:ext cx="3104523" cy="928370"/>
            <a:chOff x="4327634" y="1797269"/>
            <a:chExt cx="3104523" cy="1082258"/>
          </a:xfrm>
        </p:grpSpPr>
        <p:cxnSp>
          <p:nvCxnSpPr>
            <p:cNvPr id="3" name="Curved Connector 2">
              <a:extLst>
                <a:ext uri="{FF2B5EF4-FFF2-40B4-BE49-F238E27FC236}">
                  <a16:creationId xmlns:a16="http://schemas.microsoft.com/office/drawing/2014/main" id="{5E7B9565-FC4A-4462-A6CD-48B6A8BCECB1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4327634" y="1797269"/>
              <a:ext cx="1617386" cy="928370"/>
            </a:xfrm>
            <a:prstGeom prst="curvedConnector3">
              <a:avLst/>
            </a:prstGeom>
            <a:ln w="19050">
              <a:solidFill>
                <a:srgbClr val="1DCBCA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FE92AFB-7141-74E8-1E9F-CC2B64156F80}"/>
                </a:ext>
              </a:extLst>
            </p:cNvPr>
            <p:cNvSpPr txBox="1"/>
            <p:nvPr/>
          </p:nvSpPr>
          <p:spPr>
            <a:xfrm>
              <a:off x="5945020" y="2571750"/>
              <a:ext cx="14871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solidFill>
                    <a:schemeClr val="bg1"/>
                  </a:solidFill>
                </a:rPr>
                <a:t>** We are here</a:t>
              </a:r>
              <a:endParaRPr lang="en-US" sz="1200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5221E47-CCD5-4127-22A8-0E4E3786ECD5}"/>
              </a:ext>
            </a:extLst>
          </p:cNvPr>
          <p:cNvGrpSpPr/>
          <p:nvPr/>
        </p:nvGrpSpPr>
        <p:grpSpPr>
          <a:xfrm>
            <a:off x="1174856" y="3083924"/>
            <a:ext cx="6086474" cy="1509928"/>
            <a:chOff x="1521372" y="1079937"/>
            <a:chExt cx="5746531" cy="218352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65132B6-A29E-0B5B-557E-6F8A327039EE}"/>
                </a:ext>
              </a:extLst>
            </p:cNvPr>
            <p:cNvSpPr/>
            <p:nvPr/>
          </p:nvSpPr>
          <p:spPr>
            <a:xfrm>
              <a:off x="1521372" y="1363717"/>
              <a:ext cx="5746531" cy="1899745"/>
            </a:xfrm>
            <a:prstGeom prst="rect">
              <a:avLst/>
            </a:prstGeom>
            <a:solidFill>
              <a:srgbClr val="BAD5D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Exploring and working on different Deep Learning Models/Algorithms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Finalizing a particular model for the yield prediction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Finalizing python script for generating predicting crop yield data for the partner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</a:rPr>
                <a:t>Starting off with the report writing and final presentation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3238ED-F291-920B-872E-306FB8F4AE9B}"/>
                </a:ext>
              </a:extLst>
            </p:cNvPr>
            <p:cNvSpPr/>
            <p:nvPr/>
          </p:nvSpPr>
          <p:spPr>
            <a:xfrm>
              <a:off x="1521372" y="1079937"/>
              <a:ext cx="5746531" cy="4235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1999" rtlCol="0" anchor="ctr"/>
            <a:lstStyle/>
            <a:p>
              <a:r>
                <a:rPr lang="en-US" b="1" dirty="0"/>
                <a:t>Action items for the week of 5</a:t>
              </a:r>
              <a:r>
                <a:rPr lang="en-US" b="1" baseline="30000" dirty="0"/>
                <a:t>th</a:t>
              </a:r>
              <a:r>
                <a:rPr lang="en-US" b="1" dirty="0"/>
                <a:t> June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5002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"/>
          <p:cNvSpPr txBox="1">
            <a:spLocks noGrp="1"/>
          </p:cNvSpPr>
          <p:nvPr>
            <p:ph type="ctrTitle"/>
          </p:nvPr>
        </p:nvSpPr>
        <p:spPr>
          <a:xfrm>
            <a:off x="1530175" y="2307788"/>
            <a:ext cx="6767100" cy="53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dirty="0"/>
              <a:t>Thank You! </a:t>
            </a:r>
            <a:r>
              <a:rPr lang="en-GB" dirty="0">
                <a:sym typeface="Wingdings" pitchFamily="2" charset="2"/>
              </a:rPr>
              <a:t> 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165" name="Google Shape;165;p8"/>
          <p:cNvSpPr txBox="1">
            <a:spLocks noGrp="1"/>
          </p:cNvSpPr>
          <p:nvPr>
            <p:ph type="sldNum" idx="12"/>
          </p:nvPr>
        </p:nvSpPr>
        <p:spPr>
          <a:xfrm>
            <a:off x="8523157" y="4752131"/>
            <a:ext cx="548700" cy="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7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anor template">
  <a:themeElements>
    <a:clrScheme name="Custom 347">
      <a:dk1>
        <a:srgbClr val="2E3037"/>
      </a:dk1>
      <a:lt1>
        <a:srgbClr val="FFFFFF"/>
      </a:lt1>
      <a:dk2>
        <a:srgbClr val="666666"/>
      </a:dk2>
      <a:lt2>
        <a:srgbClr val="F3F3F3"/>
      </a:lt2>
      <a:accent1>
        <a:srgbClr val="39C0BA"/>
      </a:accent1>
      <a:accent2>
        <a:srgbClr val="90E6E2"/>
      </a:accent2>
      <a:accent3>
        <a:srgbClr val="F35B69"/>
      </a:accent3>
      <a:accent4>
        <a:srgbClr val="FAB2B9"/>
      </a:accent4>
      <a:accent5>
        <a:srgbClr val="999FA9"/>
      </a:accent5>
      <a:accent6>
        <a:srgbClr val="E2E7EE"/>
      </a:accent6>
      <a:hlink>
        <a:srgbClr val="39C0B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420</Words>
  <Application>Microsoft Office PowerPoint</Application>
  <PresentationFormat>On-screen Show (16:9)</PresentationFormat>
  <Paragraphs>73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Quicksand</vt:lpstr>
      <vt:lpstr>Eleanor template</vt:lpstr>
      <vt:lpstr>Week 4 Report</vt:lpstr>
      <vt:lpstr>TEAM MEMBERS: </vt:lpstr>
      <vt:lpstr>Project Introduction</vt:lpstr>
      <vt:lpstr>Tasks Accomplished</vt:lpstr>
      <vt:lpstr>Team Log for the week</vt:lpstr>
      <vt:lpstr>Timeline and Next steps</vt:lpstr>
      <vt:lpstr>Thank You! 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 Report</dc:title>
  <dc:creator>Navdeep Singh Saini</dc:creator>
  <cp:lastModifiedBy>Navdeep Saini</cp:lastModifiedBy>
  <cp:revision>13</cp:revision>
  <dcterms:modified xsi:type="dcterms:W3CDTF">2022-06-05T22:05:57Z</dcterms:modified>
</cp:coreProperties>
</file>