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1" r:id="rId4"/>
    <p:sldId id="259" r:id="rId5"/>
    <p:sldId id="303" r:id="rId6"/>
    <p:sldId id="304" r:id="rId7"/>
    <p:sldId id="305" r:id="rId8"/>
    <p:sldId id="306" r:id="rId9"/>
    <p:sldId id="265" r:id="rId10"/>
    <p:sldId id="263" r:id="rId11"/>
  </p:sldIdLst>
  <p:sldSz cx="9144000" cy="5143500" type="screen16x9"/>
  <p:notesSz cx="6858000" cy="9144000"/>
  <p:embeddedFontLst>
    <p:embeddedFont>
      <p:font typeface="Quicksan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woior5GjRcAgleQuSTDjahpg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BCA"/>
    <a:srgbClr val="1F817E"/>
    <a:srgbClr val="BA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C787A-E4F0-408B-B59F-C5F02B2DB3A3}">
  <a:tblStyle styleId="{D4AC787A-E4F0-408B-B59F-C5F02B2DB3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696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9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 idx="4294967295"/>
          </p:nvPr>
        </p:nvSpPr>
        <p:spPr>
          <a:xfrm>
            <a:off x="1236299" y="3197495"/>
            <a:ext cx="28791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 dirty="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Week 7 Report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700" b="1" dirty="0"/>
              <a:t>Exploring Optimal Machine Learning Models for Predicting Crop Yield at Township Level</a:t>
            </a:r>
            <a:endParaRPr sz="2700" dirty="0">
              <a:solidFill>
                <a:schemeClr val="lt2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33" name="Google Shape;33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Thank You! </a:t>
            </a:r>
            <a:r>
              <a:rPr lang="en-GB" dirty="0">
                <a:sym typeface="Wingdings" pitchFamily="2" charset="2"/>
              </a:rPr>
              <a:t> 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Mayukha Bheemavarapu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Mehul Bhargava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Navdeep Singh Saini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Val Veeramani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Project Introduction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935948"/>
            <a:ext cx="4222911" cy="774627"/>
            <a:chOff x="1954245" y="29441"/>
            <a:chExt cx="4222911" cy="774627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92059" y="18993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What are the factors most responsible for predicting the crop yield at the township level? 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Which machine learning model performs well in predicting the crop yield at township level?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894649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Research Questions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58" y="1914675"/>
            <a:ext cx="4222913" cy="831411"/>
            <a:chOff x="1954243" y="27674"/>
            <a:chExt cx="4222913" cy="831411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3" y="27674"/>
              <a:ext cx="4185097" cy="831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Crop yield prediction models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Tabular data containing the predicted crop yield for the test year. 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 performance indicators generated using testing datasets.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1872995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Expected Deliverables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02139D-150B-FA33-9B3B-E5CE7651A831}"/>
              </a:ext>
            </a:extLst>
          </p:cNvPr>
          <p:cNvGrpSpPr/>
          <p:nvPr/>
        </p:nvGrpSpPr>
        <p:grpSpPr>
          <a:xfrm>
            <a:off x="2730452" y="3873486"/>
            <a:ext cx="4222911" cy="774627"/>
            <a:chOff x="1954245" y="19781"/>
            <a:chExt cx="4222911" cy="774627"/>
          </a:xfrm>
        </p:grpSpPr>
        <p:sp>
          <p:nvSpPr>
            <p:cNvPr id="19" name="Round Same-side Corner of Rectangle 18">
              <a:extLst>
                <a:ext uri="{FF2B5EF4-FFF2-40B4-BE49-F238E27FC236}">
                  <a16:creationId xmlns:a16="http://schemas.microsoft.com/office/drawing/2014/main" id="{D3AC9066-0197-182E-DFF4-862D16607796}"/>
                </a:ext>
              </a:extLst>
            </p:cNvPr>
            <p:cNvSpPr/>
            <p:nvPr/>
          </p:nvSpPr>
          <p:spPr>
            <a:xfrm rot="5400000">
              <a:off x="3678387" y="-170436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-side Corner of Rectangle 4">
              <a:extLst>
                <a:ext uri="{FF2B5EF4-FFF2-40B4-BE49-F238E27FC236}">
                  <a16:creationId xmlns:a16="http://schemas.microsoft.com/office/drawing/2014/main" id="{F28B88F6-F88B-A781-1B1B-B67339062844}"/>
                </a:ext>
              </a:extLst>
            </p:cNvPr>
            <p:cNvSpPr txBox="1"/>
            <p:nvPr/>
          </p:nvSpPr>
          <p:spPr>
            <a:xfrm>
              <a:off x="1992059" y="17623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Wrangling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Feature Selection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Resampling and Model Selection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DE1E47-9445-BB3E-4632-487E7705762F}"/>
              </a:ext>
            </a:extLst>
          </p:cNvPr>
          <p:cNvGrpSpPr/>
          <p:nvPr/>
        </p:nvGrpSpPr>
        <p:grpSpPr>
          <a:xfrm>
            <a:off x="1165475" y="3831806"/>
            <a:ext cx="1526702" cy="853821"/>
            <a:chOff x="988" y="1800"/>
            <a:chExt cx="1953257" cy="8299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DC24C4-0377-DF81-66D3-3CB97EDDE594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E3AAA76-A8DC-6E7D-3B90-0C6356DD1D9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Workflow</a:t>
              </a:r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168850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2851341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Datasets </a:t>
              </a:r>
            </a:p>
          </p:txBody>
        </p:sp>
      </p:grpSp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8865291C-6209-9150-58EE-DF0685F8D8C7}"/>
              </a:ext>
            </a:extLst>
          </p:cNvPr>
          <p:cNvSpPr/>
          <p:nvPr/>
        </p:nvSpPr>
        <p:spPr>
          <a:xfrm rot="5400000">
            <a:off x="4454594" y="1163948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5" name="Round Same-side Corner of Rectangle 4">
            <a:extLst>
              <a:ext uri="{FF2B5EF4-FFF2-40B4-BE49-F238E27FC236}">
                <a16:creationId xmlns:a16="http://schemas.microsoft.com/office/drawing/2014/main" id="{90D339D5-24A5-C18A-AB01-850BA5570074}"/>
              </a:ext>
            </a:extLst>
          </p:cNvPr>
          <p:cNvSpPr txBox="1"/>
          <p:nvPr/>
        </p:nvSpPr>
        <p:spPr>
          <a:xfrm>
            <a:off x="2749360" y="2873751"/>
            <a:ext cx="4185097" cy="831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Crop Yield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Climate dataset 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Soil Moisture (Remote Sensing)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NDVI dataset</a:t>
            </a:r>
          </a:p>
        </p:txBody>
      </p:sp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 dirty="0">
                <a:solidFill>
                  <a:srgbClr val="39C0BA"/>
                </a:solidFill>
              </a:rPr>
              <a:t>Tasks Accomplished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89" name="Google Shape;89;p4"/>
          <p:cNvGrpSpPr/>
          <p:nvPr/>
        </p:nvGrpSpPr>
        <p:grpSpPr>
          <a:xfrm>
            <a:off x="2713421" y="6592809"/>
            <a:ext cx="4258850" cy="774627"/>
            <a:chOff x="1918306" y="29441"/>
            <a:chExt cx="4258850" cy="774627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E8E6">
                <a:alpha val="89803"/>
              </a:srgbClr>
            </a:solidFill>
            <a:ln w="25400" cap="flat" cmpd="sng">
              <a:solidFill>
                <a:srgbClr val="CAE8E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 txBox="1"/>
            <p:nvPr/>
          </p:nvSpPr>
          <p:spPr>
            <a:xfrm>
              <a:off x="1918306" y="226709"/>
              <a:ext cx="4185097" cy="481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2D3037"/>
                  </a:solidFill>
                  <a:latin typeface="Arial"/>
                  <a:ea typeface="Arial"/>
                  <a:cs typeface="Arial"/>
                  <a:sym typeface="Arial"/>
                </a:rPr>
                <a:t>Only 4 datasets (3 predictors)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2D3037"/>
                  </a:solidFill>
                  <a:latin typeface="Arial"/>
                  <a:ea typeface="Arial"/>
                  <a:cs typeface="Arial"/>
                  <a:sym typeface="Arial"/>
                </a:rPr>
                <a:t>Merging updated datasets</a:t>
              </a:r>
              <a:endParaRPr/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165475" y="6559241"/>
            <a:ext cx="1526702" cy="853821"/>
            <a:chOff x="988" y="1800"/>
            <a:chExt cx="1953257" cy="829906"/>
          </a:xfrm>
        </p:grpSpPr>
        <p:sp>
          <p:nvSpPr>
            <p:cNvPr id="93" name="Google Shape;93;p4"/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>
                <a:gd name="adj" fmla="val 16667"/>
              </a:avLst>
            </a:prstGeom>
            <a:solidFill>
              <a:srgbClr val="38BEB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Updated Dataset</a:t>
              </a:r>
              <a:endParaRPr dirty="0"/>
            </a:p>
          </p:txBody>
        </p:sp>
      </p:grpSp>
      <p:sp>
        <p:nvSpPr>
          <p:cNvPr id="95" name="Google Shape;95;p4"/>
          <p:cNvSpPr/>
          <p:nvPr/>
        </p:nvSpPr>
        <p:spPr>
          <a:xfrm rot="5400000">
            <a:off x="4473502" y="3896285"/>
            <a:ext cx="774627" cy="422291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AE8E6">
              <a:alpha val="89803"/>
            </a:srgbClr>
          </a:solidFill>
          <a:ln w="25400" cap="flat" cmpd="sng">
            <a:solidFill>
              <a:srgbClr val="CAE8E6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29831-3956-7F2F-DCE5-7256216AE0D8}"/>
              </a:ext>
            </a:extLst>
          </p:cNvPr>
          <p:cNvGrpSpPr/>
          <p:nvPr/>
        </p:nvGrpSpPr>
        <p:grpSpPr>
          <a:xfrm>
            <a:off x="1165475" y="915801"/>
            <a:ext cx="3373820" cy="3739767"/>
            <a:chOff x="1521372" y="1079937"/>
            <a:chExt cx="5746531" cy="20904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DADB44-E6F8-E0C2-364A-6C967A2CE529}"/>
                </a:ext>
              </a:extLst>
            </p:cNvPr>
            <p:cNvSpPr/>
            <p:nvPr/>
          </p:nvSpPr>
          <p:spPr>
            <a:xfrm>
              <a:off x="1521372" y="1247337"/>
              <a:ext cx="5746531" cy="1923044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Explored and implemented 6 individual models for 137 Eco-districts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Primarily focused on the following models: Fully connected feed forward neural network, Multilayer Perceptron, Principal Component Analysis + Random Forest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Evaluated the performance of various models by measuring MSE and Accuracy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Recorded each algorithms’ results into excel file and created visualizations in python to compare the performance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Created packaged python scripts for each individual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Started working on the final report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CE1B2B-5D68-45BD-12C0-D8D4C349F059}"/>
                </a:ext>
              </a:extLst>
            </p:cNvPr>
            <p:cNvSpPr/>
            <p:nvPr/>
          </p:nvSpPr>
          <p:spPr>
            <a:xfrm>
              <a:off x="1521372" y="1079937"/>
              <a:ext cx="5746531" cy="16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Modelling (Machine learning)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6F87D4-9AFE-1C05-CB6C-E23179A43388}"/>
              </a:ext>
            </a:extLst>
          </p:cNvPr>
          <p:cNvGrpSpPr/>
          <p:nvPr/>
        </p:nvGrpSpPr>
        <p:grpSpPr>
          <a:xfrm>
            <a:off x="5285361" y="1811281"/>
            <a:ext cx="3373820" cy="1606571"/>
            <a:chOff x="1521372" y="1079938"/>
            <a:chExt cx="5746531" cy="23232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B1ED51-6A7B-EB16-F19D-9A146B079C8D}"/>
                </a:ext>
              </a:extLst>
            </p:cNvPr>
            <p:cNvSpPr/>
            <p:nvPr/>
          </p:nvSpPr>
          <p:spPr>
            <a:xfrm>
              <a:off x="1521372" y="1503475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Presented our progress to the clients and got their feedback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Showcased the implementation and performance of different models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2FE999-EDCE-ECB5-B7F4-C9524305BD7D}"/>
                </a:ext>
              </a:extLst>
            </p:cNvPr>
            <p:cNvSpPr/>
            <p:nvPr/>
          </p:nvSpPr>
          <p:spPr>
            <a:xfrm>
              <a:off x="1521372" y="1079938"/>
              <a:ext cx="5746531" cy="423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Meetings</a:t>
              </a:r>
            </a:p>
          </p:txBody>
        </p: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EAABD19-0128-480B-44F5-13AD106E5E9C}"/>
              </a:ext>
            </a:extLst>
          </p:cNvPr>
          <p:cNvSpPr/>
          <p:nvPr/>
        </p:nvSpPr>
        <p:spPr>
          <a:xfrm>
            <a:off x="4671177" y="2630940"/>
            <a:ext cx="482301" cy="260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Log for the week - </a:t>
            </a:r>
            <a:r>
              <a:rPr lang="en" sz="2800" b="1" dirty="0" err="1">
                <a:solidFill>
                  <a:srgbClr val="39C0BA"/>
                </a:solidFill>
              </a:rPr>
              <a:t>Mayukha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144381"/>
              </p:ext>
            </p:extLst>
          </p:nvPr>
        </p:nvGraphicFramePr>
        <p:xfrm>
          <a:off x="1140696" y="894648"/>
          <a:ext cx="6945406" cy="410606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255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Merged the results of the LASSO, RR and PCR in an excel and generated the plots for model performance.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Explored other deep learning techniques that can be implemented for the data at hand.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Updated the performance metrics excel for LASSO with a train-test split of 80-20.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Implemented Synthetic data generation using SDV to create additional data and evaluated the performance of the same.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Explored and implemented </a:t>
                      </a:r>
                      <a:r>
                        <a:rPr lang="en-IN" sz="12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PCA+Random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forest model to predict the crop yield.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Created an automated script to export the performance metrics for each sub-model corresponding to each district.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Created excel visualization to showcase the performance of each model.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for LASSO implementation as suggested by the clients.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for PCR+RF implementation.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Worked on the weekly progress report.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Log for the week - Mehul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01557"/>
              </p:ext>
            </p:extLst>
          </p:nvPr>
        </p:nvGraphicFramePr>
        <p:xfrm>
          <a:off x="1140696" y="874896"/>
          <a:ext cx="6945406" cy="406789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255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Implemented Feed Forward Neural Network method.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on tuning the hyperparameters to get more accurate results.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10044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Updated the performance metrics excel for Ridge Regression with a train-test split of 80-20.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Added the feature importance for Ridge Regression in the main function.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Explored other deep learning techniques that can be implemented for the data at hand.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Tried increasing the model accuracy for Neural Networks by code modifications and hyperparameter tuning.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Added the model evaluation metrics in an excel file with excel charts.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(with different functions) for Ridge Regression implementation as suggested by the clients.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Wrote test Scripts for testing the packages and the modules.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for 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Feed Forward Neural Network </a:t>
                      </a:r>
                      <a:r>
                        <a:rPr lang="en-IN" sz="1200" dirty="0"/>
                        <a:t>implementation.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Wrote test Scripts for testing the packages and the modules.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Worked on the weekly progress report.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Started working on the Final Report.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4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Log for the week - Navdeep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295"/>
              </p:ext>
            </p:extLst>
          </p:nvPr>
        </p:nvGraphicFramePr>
        <p:xfrm>
          <a:off x="1193705" y="822684"/>
          <a:ext cx="6945406" cy="4244747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128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Implemented Multilayer Perceptron method and shared model summary.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on tuning the hyperparameters to get an accurate output.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Updated the performance metrics excel for Principal Component Regression with a train-test split of 80-20.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Explored other deep learning techniques that can be implemented for the data at hand.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131796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Tried increasing the model accuracy again for Multilayer Perceptron by code modifications and hyperparameter tuning.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on trying different activation functions like identity, </a:t>
                      </a:r>
                      <a:r>
                        <a:rPr lang="en-IN" sz="12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Relu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, tanh etc to check the one giving best performance metrics for the neural networks.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Added the model evaluation metrics in an excel file with excel charts.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Added Scree Plots to select Principal Components Visually for few of the Eco districts as requested by the partner.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615048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(with different functions) for Principal Component Regression implementation as suggested by the clients.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Wrote test Scripts for testing the packages and the modules.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6226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Created a python package for Multilayer Perceptron implementation.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dirty="0"/>
                        <a:t>Wrote test Scripts for testing the packages and the modules.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Started working on the Final Report.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85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Log for the week - Val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76857"/>
              </p:ext>
            </p:extLst>
          </p:nvPr>
        </p:nvGraphicFramePr>
        <p:xfrm>
          <a:off x="1193705" y="1060426"/>
          <a:ext cx="6945406" cy="36447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4124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943367">
                <a:tc>
                  <a:txBody>
                    <a:bodyPr/>
                    <a:lstStyle/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Started looking at the rubric to plan out the final report. 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Started doing outlines for the report. </a:t>
                      </a: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on tuning the hyperparameters to get an accurate output.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Explored other deep learning techniques.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580119">
                <a:tc>
                  <a:txBody>
                    <a:bodyPr/>
                    <a:lstStyle/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on the executive summary and planned out the other parts of the report.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4528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Did the data wrangling portion of the final report.</a:t>
                      </a:r>
                      <a:endParaRPr lang="en-IN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Finished data wrangling portion and started working on analysis in the final report.</a:t>
                      </a:r>
                      <a:endParaRPr lang="en-IN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679224">
                <a:tc>
                  <a:txBody>
                    <a:bodyPr/>
                    <a:lstStyle/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Completed the accuracy and MSE plots for all six models in python as requested by our client.</a:t>
                      </a:r>
                    </a:p>
                    <a:p>
                      <a:pPr marL="171450" marR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Worked more on final report.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373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</a:pPr>
            <a:r>
              <a:rPr lang="en-GB" sz="2800" b="1" dirty="0">
                <a:solidFill>
                  <a:srgbClr val="39C0BA"/>
                </a:solidFill>
              </a:rPr>
              <a:t>Timeline and Next steps</a:t>
            </a:r>
            <a:endParaRPr sz="2800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6A621676-403B-0ABB-A6CD-63C19F2E2868}"/>
              </a:ext>
            </a:extLst>
          </p:cNvPr>
          <p:cNvPicPr/>
          <p:nvPr/>
        </p:nvPicPr>
        <p:blipFill>
          <a:blip r:embed="rId3"/>
          <a:srcRect b="5673"/>
          <a:stretch>
            <a:fillRect/>
          </a:stretch>
        </p:blipFill>
        <p:spPr>
          <a:xfrm>
            <a:off x="1174856" y="1111500"/>
            <a:ext cx="6086475" cy="1228090"/>
          </a:xfrm>
          <a:prstGeom prst="rect">
            <a:avLst/>
          </a:prstGeom>
          <a:ln>
            <a:solidFill>
              <a:srgbClr val="1DCBCA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77E731-D88F-48B4-84BC-95238D5195FC}"/>
              </a:ext>
            </a:extLst>
          </p:cNvPr>
          <p:cNvGrpSpPr/>
          <p:nvPr/>
        </p:nvGrpSpPr>
        <p:grpSpPr>
          <a:xfrm>
            <a:off x="5962544" y="2313575"/>
            <a:ext cx="2560613" cy="685237"/>
            <a:chOff x="4926724" y="1990166"/>
            <a:chExt cx="2560613" cy="798823"/>
          </a:xfrm>
        </p:grpSpPr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5E7B9565-FC4A-4462-A6CD-48B6A8BCECB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926724" y="1990166"/>
              <a:ext cx="1073476" cy="644934"/>
            </a:xfrm>
            <a:prstGeom prst="curvedConnector3">
              <a:avLst/>
            </a:prstGeom>
            <a:ln w="19050">
              <a:solidFill>
                <a:srgbClr val="1DCBC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92AFB-7141-74E8-1E9F-CC2B64156F80}"/>
                </a:ext>
              </a:extLst>
            </p:cNvPr>
            <p:cNvSpPr txBox="1"/>
            <p:nvPr/>
          </p:nvSpPr>
          <p:spPr>
            <a:xfrm>
              <a:off x="6000200" y="2481212"/>
              <a:ext cx="148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** We are here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221E47-CCD5-4127-22A8-0E4E3786ECD5}"/>
              </a:ext>
            </a:extLst>
          </p:cNvPr>
          <p:cNvGrpSpPr/>
          <p:nvPr/>
        </p:nvGrpSpPr>
        <p:grpSpPr>
          <a:xfrm>
            <a:off x="1174856" y="3083924"/>
            <a:ext cx="6086474" cy="1509928"/>
            <a:chOff x="1521372" y="1079937"/>
            <a:chExt cx="5746531" cy="2183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5132B6-A29E-0B5B-557E-6F8A327039EE}"/>
                </a:ext>
              </a:extLst>
            </p:cNvPr>
            <p:cNvSpPr/>
            <p:nvPr/>
          </p:nvSpPr>
          <p:spPr>
            <a:xfrm>
              <a:off x="1521372" y="1363717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Code documentation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User guide for the packages created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Final report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Final presentation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3238ED-F291-920B-872E-306FB8F4AE9B}"/>
                </a:ext>
              </a:extLst>
            </p:cNvPr>
            <p:cNvSpPr/>
            <p:nvPr/>
          </p:nvSpPr>
          <p:spPr>
            <a:xfrm>
              <a:off x="1521372" y="1079937"/>
              <a:ext cx="5746531" cy="423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lang="en-US" b="1" dirty="0"/>
                <a:t>Action items for the week of 13</a:t>
              </a:r>
              <a:r>
                <a:rPr lang="en-US" b="1" baseline="30000" dirty="0"/>
                <a:t>th</a:t>
              </a:r>
              <a:r>
                <a:rPr lang="en-US" b="1" dirty="0"/>
                <a:t> June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020035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905</Words>
  <Application>Microsoft Office PowerPoint</Application>
  <PresentationFormat>On-screen Show (16:9)</PresentationFormat>
  <Paragraphs>140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Quicksand</vt:lpstr>
      <vt:lpstr>Arial</vt:lpstr>
      <vt:lpstr>Eleanor template</vt:lpstr>
      <vt:lpstr>Week 7 Report</vt:lpstr>
      <vt:lpstr>TEAM MEMBERS: </vt:lpstr>
      <vt:lpstr>Project Introduction</vt:lpstr>
      <vt:lpstr>Tasks Accomplished</vt:lpstr>
      <vt:lpstr>Log for the week - Mayukha</vt:lpstr>
      <vt:lpstr>Log for the week - Mehul</vt:lpstr>
      <vt:lpstr>Log for the week - Navdeep</vt:lpstr>
      <vt:lpstr>Log for the week - Val</vt:lpstr>
      <vt:lpstr>Timeline and Next steps</vt:lpstr>
      <vt:lpstr>Thank You!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Report</dc:title>
  <dc:creator>Navdeep Singh Saini</dc:creator>
  <cp:lastModifiedBy>mehul22@student.ubc.ca</cp:lastModifiedBy>
  <cp:revision>26</cp:revision>
  <dcterms:modified xsi:type="dcterms:W3CDTF">2022-06-14T02:46:57Z</dcterms:modified>
</cp:coreProperties>
</file>