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ulbisht06@gmail.com" initials="m" lastIdx="1" clrIdx="0">
    <p:extLst>
      <p:ext uri="{19B8F6BF-5375-455C-9EA6-DF929625EA0E}">
        <p15:presenceInfo xmlns:p15="http://schemas.microsoft.com/office/powerpoint/2012/main" userId="9c395d9342fe55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15T01:52:38.59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Mehul Bisht and today I will be presenting to you the result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give some background on why this is such a big problem.</a:t>
            </a:r>
          </a:p>
          <a:p>
            <a:pPr lvl="0"/>
            <a:r>
              <a:rPr lang="en-US" dirty="0"/>
              <a:t>3. After introducing the problem, I will review the team responsible for tackling this task.</a:t>
            </a:r>
          </a:p>
          <a:p>
            <a:pPr lvl="0"/>
            <a:r>
              <a:rPr lang="en-US" dirty="0"/>
              <a:t>4. I will then go over the high-level process that we followed to complete this task so that you have complete clarity on how we tackle these kinds of tasks.</a:t>
            </a:r>
          </a:p>
          <a:p>
            <a:pPr lvl="0"/>
            <a:r>
              <a:rPr lang="en-US" dirty="0"/>
              <a:t>5. Finally, I will go over the all-important results and I will present them as a series of insights and visualizations from our analysis.</a:t>
            </a:r>
          </a:p>
          <a:p>
            <a:pPr lvl="0"/>
            <a:endParaRPr lang="en-US" dirty="0"/>
          </a:p>
          <a:p>
            <a:pPr lvl="0"/>
            <a:r>
              <a:rPr lang="en-US" dirty="0"/>
              <a:t>To wrap up, I will summarize and be open to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within our team. And finally, we have conducted an analysis of your data to find insights regarding your top 5 most popular categories of content</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a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our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high-quality analysis.</a:t>
            </a:r>
          </a:p>
          <a:p>
            <a:pPr lvl="0"/>
            <a:endParaRPr lang="en-US" dirty="0"/>
          </a:p>
          <a:p>
            <a:pPr lvl="0"/>
            <a:r>
              <a:rPr lang="en-US" dirty="0"/>
              <a:t>Marcus Rompton, a senior principal has worked with the world’s biggest clients on solving their data problems and was heavily involved in the data engineering side of this project.</a:t>
            </a:r>
          </a:p>
          <a:p>
            <a:pPr lvl="0"/>
            <a:endParaRPr lang="en-US" dirty="0"/>
          </a:p>
          <a:p>
            <a:pPr lvl="0"/>
            <a:r>
              <a:rPr lang="en-US" dirty="0"/>
              <a:t>And finally, I, Mehul Bisht, was solely responsible for taking leadership guidance and delivering high quality insights from the raw datasets and turning these into business decisions.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the next steps.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Sports.</a:t>
            </a:r>
          </a:p>
          <a:p>
            <a:pPr lvl="0"/>
            <a:endParaRPr lang="en-US" dirty="0"/>
          </a:p>
          <a:p>
            <a:pPr lvl="0"/>
            <a:r>
              <a:rPr lang="en-US" dirty="0"/>
              <a:t>As well as this, there were 1897 reactions from just the animal category alone! People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so that they can learn something.</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mj-lt"/>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5" name="TextBox 16">
            <a:extLst>
              <a:ext uri="{FF2B5EF4-FFF2-40B4-BE49-F238E27FC236}">
                <a16:creationId xmlns:a16="http://schemas.microsoft.com/office/drawing/2014/main" id="{E1CF9388-A25B-45EF-AAD4-73FE2BA72053}"/>
              </a:ext>
            </a:extLst>
          </p:cNvPr>
          <p:cNvSpPr txBox="1"/>
          <p:nvPr/>
        </p:nvSpPr>
        <p:spPr>
          <a:xfrm>
            <a:off x="11254934" y="7885931"/>
            <a:ext cx="6420418" cy="2212913"/>
          </a:xfrm>
          <a:prstGeom prst="rect">
            <a:avLst/>
          </a:prstGeom>
        </p:spPr>
        <p:txBody>
          <a:bodyPr wrap="square" lIns="0" tIns="0" rIns="0" bIns="0" rtlCol="0" anchor="t">
            <a:spAutoFit/>
          </a:bodyPr>
          <a:lstStyle/>
          <a:p>
            <a:pPr>
              <a:lnSpc>
                <a:spcPts val="2940"/>
              </a:lnSpc>
            </a:pPr>
            <a:r>
              <a:rPr lang="en-US" sz="3600" b="1" spc="-21" dirty="0">
                <a:solidFill>
                  <a:srgbClr val="000000"/>
                </a:solidFill>
                <a:latin typeface="+mj-lt"/>
              </a:rPr>
              <a:t>NEXT STEPS</a:t>
            </a:r>
          </a:p>
          <a:p>
            <a:pPr>
              <a:lnSpc>
                <a:spcPts val="2940"/>
              </a:lnSpc>
            </a:pPr>
            <a:endParaRPr lang="en-US" sz="2100" spc="-21" dirty="0">
              <a:solidFill>
                <a:srgbClr val="000000"/>
              </a:solidFill>
              <a:latin typeface="Graphik Regular" panose="020B0503030202060203" pitchFamily="34" charset="0"/>
            </a:endParaRPr>
          </a:p>
          <a:p>
            <a:pPr>
              <a:lnSpc>
                <a:spcPts val="2940"/>
              </a:lnSpc>
            </a:pPr>
            <a:r>
              <a:rPr lang="en-US" sz="2200" spc="-19" dirty="0">
                <a:ea typeface="Gadugi" panose="020B0502040204020203" pitchFamily="34" charset="0"/>
              </a:rPr>
              <a:t>This ad-hoc analysis is insightful, but it's time to take this analysis into large-scale production for a real-time understanding of your business. We can show you how to do this</a:t>
            </a:r>
            <a:endParaRPr lang="en-US" sz="2200" spc="-21" dirty="0">
              <a:solidFill>
                <a:srgbClr val="000000"/>
              </a:solidFill>
            </a:endParaRPr>
          </a:p>
        </p:txBody>
      </p:sp>
      <p:sp>
        <p:nvSpPr>
          <p:cNvPr id="17" name="TextBox 16">
            <a:extLst>
              <a:ext uri="{FF2B5EF4-FFF2-40B4-BE49-F238E27FC236}">
                <a16:creationId xmlns:a16="http://schemas.microsoft.com/office/drawing/2014/main" id="{EEBF1E86-9039-F5BC-F752-CF61D18B1CD3}"/>
              </a:ext>
            </a:extLst>
          </p:cNvPr>
          <p:cNvSpPr txBox="1"/>
          <p:nvPr/>
        </p:nvSpPr>
        <p:spPr>
          <a:xfrm>
            <a:off x="11254934" y="1830633"/>
            <a:ext cx="6477000" cy="2215991"/>
          </a:xfrm>
          <a:prstGeom prst="rect">
            <a:avLst/>
          </a:prstGeom>
          <a:noFill/>
        </p:spPr>
        <p:txBody>
          <a:bodyPr wrap="square" rtlCol="0">
            <a:spAutoFit/>
          </a:bodyPr>
          <a:lstStyle/>
          <a:p>
            <a:r>
              <a:rPr lang="en-US" sz="3600" b="1" dirty="0">
                <a:latin typeface="+mj-lt"/>
              </a:rPr>
              <a:t>ANALYSIS</a:t>
            </a:r>
          </a:p>
          <a:p>
            <a:endParaRPr lang="en-US" dirty="0"/>
          </a:p>
          <a:p>
            <a:r>
              <a:rPr lang="en-US" sz="2200" spc="-19" dirty="0">
                <a:ea typeface="Gadugi" panose="020B0502040204020203" pitchFamily="34" charset="0"/>
              </a:rPr>
              <a:t>Animals and science are the two most popular categories of content, showing that people enjoy "real-life" and "factual" content the most.</a:t>
            </a:r>
          </a:p>
          <a:p>
            <a:endParaRPr lang="en-IN" dirty="0"/>
          </a:p>
        </p:txBody>
      </p:sp>
      <p:sp>
        <p:nvSpPr>
          <p:cNvPr id="18" name="TextBox 17">
            <a:extLst>
              <a:ext uri="{FF2B5EF4-FFF2-40B4-BE49-F238E27FC236}">
                <a16:creationId xmlns:a16="http://schemas.microsoft.com/office/drawing/2014/main" id="{B42C3B0D-E722-94EE-EF39-6FA5FAC6E2E8}"/>
              </a:ext>
            </a:extLst>
          </p:cNvPr>
          <p:cNvSpPr txBox="1"/>
          <p:nvPr/>
        </p:nvSpPr>
        <p:spPr>
          <a:xfrm>
            <a:off x="11210357" y="4643311"/>
            <a:ext cx="6420418" cy="2616101"/>
          </a:xfrm>
          <a:prstGeom prst="rect">
            <a:avLst/>
          </a:prstGeom>
          <a:noFill/>
        </p:spPr>
        <p:txBody>
          <a:bodyPr wrap="square" rtlCol="0">
            <a:spAutoFit/>
          </a:bodyPr>
          <a:lstStyle/>
          <a:p>
            <a:r>
              <a:rPr lang="en-US" sz="3600" b="1" dirty="0">
                <a:latin typeface="+mj-lt"/>
              </a:rPr>
              <a:t>INSIGHT</a:t>
            </a:r>
          </a:p>
          <a:p>
            <a:endParaRPr lang="en-US" dirty="0"/>
          </a:p>
          <a:p>
            <a:r>
              <a:rPr lang="en-US" sz="2200" spc="-19" dirty="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6420405"/>
            <a:chOff x="0" y="0"/>
            <a:chExt cx="11564591" cy="572718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7"/>
              <a:ext cx="11564591" cy="3429014"/>
            </a:xfrm>
            <a:prstGeom prst="rect">
              <a:avLst/>
            </a:prstGeom>
          </p:spPr>
          <p:txBody>
            <a:bodyPr lIns="0" tIns="0" rIns="0" bIns="0" rtlCol="0" anchor="t">
              <a:spAutoFit/>
            </a:bodyPr>
            <a:lstStyle/>
            <a:p>
              <a:pPr marL="571500" indent="-571500">
                <a:lnSpc>
                  <a:spcPts val="2660"/>
                </a:lnSpc>
                <a:buFont typeface="Arial" panose="020B0604020202020204" pitchFamily="34" charset="0"/>
                <a:buChar char="•"/>
              </a:pPr>
              <a:r>
                <a:rPr lang="en-US" sz="3600" spc="-19" dirty="0">
                  <a:solidFill>
                    <a:srgbClr val="000000"/>
                  </a:solidFill>
                </a:rPr>
                <a:t>Project recap</a:t>
              </a:r>
            </a:p>
            <a:p>
              <a:pPr marL="571500" indent="-571500">
                <a:lnSpc>
                  <a:spcPts val="2660"/>
                </a:lnSpc>
                <a:buFont typeface="Arial" panose="020B0604020202020204" pitchFamily="34" charset="0"/>
                <a:buChar char="•"/>
              </a:pPr>
              <a:endParaRPr lang="en-US" sz="3600" spc="-19" dirty="0">
                <a:solidFill>
                  <a:srgbClr val="000000"/>
                </a:solidFill>
              </a:endParaRPr>
            </a:p>
            <a:p>
              <a:pPr marL="571500" indent="-571500">
                <a:lnSpc>
                  <a:spcPts val="2660"/>
                </a:lnSpc>
                <a:buFont typeface="Arial" panose="020B0604020202020204" pitchFamily="34" charset="0"/>
                <a:buChar char="•"/>
              </a:pPr>
              <a:r>
                <a:rPr lang="en-US" sz="3600" spc="-19" dirty="0">
                  <a:solidFill>
                    <a:srgbClr val="000000"/>
                  </a:solidFill>
                </a:rPr>
                <a:t>Problem</a:t>
              </a:r>
            </a:p>
            <a:p>
              <a:pPr marL="571500" indent="-571500">
                <a:lnSpc>
                  <a:spcPts val="2660"/>
                </a:lnSpc>
                <a:buFont typeface="Arial" panose="020B0604020202020204" pitchFamily="34" charset="0"/>
                <a:buChar char="•"/>
              </a:pPr>
              <a:endParaRPr lang="en-US" sz="3600" spc="-19" dirty="0">
                <a:solidFill>
                  <a:srgbClr val="000000"/>
                </a:solidFill>
              </a:endParaRPr>
            </a:p>
            <a:p>
              <a:pPr marL="571500" indent="-571500">
                <a:lnSpc>
                  <a:spcPts val="2660"/>
                </a:lnSpc>
                <a:buFont typeface="Arial" panose="020B0604020202020204" pitchFamily="34" charset="0"/>
                <a:buChar char="•"/>
              </a:pPr>
              <a:r>
                <a:rPr lang="en-US" sz="3600" spc="-19" dirty="0">
                  <a:solidFill>
                    <a:srgbClr val="000000"/>
                  </a:solidFill>
                </a:rPr>
                <a:t>The Analytics team</a:t>
              </a:r>
            </a:p>
            <a:p>
              <a:pPr marL="571500" indent="-571500">
                <a:lnSpc>
                  <a:spcPts val="2660"/>
                </a:lnSpc>
                <a:buFont typeface="Arial" panose="020B0604020202020204" pitchFamily="34" charset="0"/>
                <a:buChar char="•"/>
              </a:pPr>
              <a:endParaRPr lang="en-US" sz="3600" spc="-19" dirty="0">
                <a:solidFill>
                  <a:srgbClr val="000000"/>
                </a:solidFill>
              </a:endParaRPr>
            </a:p>
            <a:p>
              <a:pPr marL="571500" indent="-571500">
                <a:lnSpc>
                  <a:spcPts val="2660"/>
                </a:lnSpc>
                <a:buFont typeface="Arial" panose="020B0604020202020204" pitchFamily="34" charset="0"/>
                <a:buChar char="•"/>
              </a:pPr>
              <a:r>
                <a:rPr lang="en-US" sz="3600" spc="-19" dirty="0">
                  <a:solidFill>
                    <a:srgbClr val="000000"/>
                  </a:solidFill>
                </a:rPr>
                <a:t>Process</a:t>
              </a:r>
            </a:p>
            <a:p>
              <a:pPr marL="571500" indent="-571500">
                <a:lnSpc>
                  <a:spcPts val="2660"/>
                </a:lnSpc>
                <a:buFont typeface="Arial" panose="020B0604020202020204" pitchFamily="34" charset="0"/>
                <a:buChar char="•"/>
              </a:pPr>
              <a:endParaRPr lang="en-US" sz="3600" spc="-19" dirty="0">
                <a:solidFill>
                  <a:srgbClr val="000000"/>
                </a:solidFill>
              </a:endParaRPr>
            </a:p>
            <a:p>
              <a:pPr marL="571500" indent="-571500">
                <a:lnSpc>
                  <a:spcPts val="2660"/>
                </a:lnSpc>
                <a:buFont typeface="Arial" panose="020B0604020202020204" pitchFamily="34" charset="0"/>
                <a:buChar char="•"/>
              </a:pPr>
              <a:r>
                <a:rPr lang="en-US" sz="3600" spc="-19" dirty="0">
                  <a:solidFill>
                    <a:srgbClr val="000000"/>
                  </a:solidFill>
                </a:rPr>
                <a:t>Insights</a:t>
              </a:r>
            </a:p>
            <a:p>
              <a:pPr marL="571500" indent="-571500">
                <a:lnSpc>
                  <a:spcPts val="2660"/>
                </a:lnSpc>
                <a:buFont typeface="Arial" panose="020B0604020202020204" pitchFamily="34" charset="0"/>
                <a:buChar char="•"/>
              </a:pPr>
              <a:endParaRPr lang="en-US" sz="3600" spc="-19" dirty="0">
                <a:solidFill>
                  <a:srgbClr val="000000"/>
                </a:solidFill>
              </a:endParaRPr>
            </a:p>
            <a:p>
              <a:pPr marL="571500" indent="-571500">
                <a:lnSpc>
                  <a:spcPts val="2660"/>
                </a:lnSpc>
                <a:buFont typeface="Arial" panose="020B0604020202020204" pitchFamily="34" charset="0"/>
                <a:buChar char="•"/>
              </a:pPr>
              <a:r>
                <a:rPr lang="en-US" sz="36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5" name="TextBox 34">
            <a:extLst>
              <a:ext uri="{FF2B5EF4-FFF2-40B4-BE49-F238E27FC236}">
                <a16:creationId xmlns:a16="http://schemas.microsoft.com/office/drawing/2014/main" id="{E7A118BB-80D1-AAE3-FA09-EBA62A2F50CD}"/>
              </a:ext>
            </a:extLst>
          </p:cNvPr>
          <p:cNvSpPr txBox="1"/>
          <p:nvPr/>
        </p:nvSpPr>
        <p:spPr>
          <a:xfrm>
            <a:off x="8915400" y="2781300"/>
            <a:ext cx="6934200" cy="5124480"/>
          </a:xfrm>
          <a:prstGeom prst="rect">
            <a:avLst/>
          </a:prstGeom>
          <a:noFill/>
        </p:spPr>
        <p:txBody>
          <a:bodyPr wrap="square" rtlCol="0">
            <a:spAutoFit/>
          </a:bodyPr>
          <a:lstStyle/>
          <a:p>
            <a:r>
              <a:rPr lang="en-US" sz="2800" spc="-19" dirty="0">
                <a:ea typeface="Gadugi" panose="020B0502040204020203" pitchFamily="34" charset="0"/>
              </a:rPr>
              <a:t>Social Buzz is a fast-growing technology unicorn that needs to adapt quickly to its global scale. Accenture has begun a 3 month POC focusing on these tasks:</a:t>
            </a:r>
          </a:p>
          <a:p>
            <a:r>
              <a:rPr lang="en-US" sz="2800" spc="-19" dirty="0">
                <a:ea typeface="Gadugi" panose="020B0502040204020203" pitchFamily="34" charset="0"/>
              </a:rPr>
              <a:t>      </a:t>
            </a:r>
          </a:p>
          <a:p>
            <a:pPr marL="410211" lvl="1" indent="-205106">
              <a:lnSpc>
                <a:spcPts val="2660"/>
              </a:lnSpc>
              <a:buFont typeface="Arial"/>
              <a:buChar char="•"/>
            </a:pPr>
            <a:r>
              <a:rPr lang="en-US" sz="2800" spc="-19" dirty="0">
                <a:ea typeface="Gadugi" panose="020B0502040204020203" pitchFamily="34" charset="0"/>
              </a:rPr>
              <a:t>An audit of Social Buzz's big data practice</a:t>
            </a:r>
          </a:p>
          <a:p>
            <a:pPr marL="205105" lvl="1">
              <a:lnSpc>
                <a:spcPts val="2660"/>
              </a:lnSpc>
            </a:pPr>
            <a:endParaRPr lang="en-US" sz="2800" spc="-19" dirty="0">
              <a:ea typeface="Gadugi" panose="020B0502040204020203" pitchFamily="34" charset="0"/>
            </a:endParaRPr>
          </a:p>
          <a:p>
            <a:pPr marL="410211" lvl="1" indent="-205106">
              <a:lnSpc>
                <a:spcPts val="2660"/>
              </a:lnSpc>
              <a:buFont typeface="Arial"/>
              <a:buChar char="•"/>
            </a:pPr>
            <a:r>
              <a:rPr lang="en-US" sz="2800" spc="-19" dirty="0">
                <a:ea typeface="Gadugi" panose="020B0502040204020203" pitchFamily="34" charset="0"/>
              </a:rPr>
              <a:t>Recommendations for a successful IPO</a:t>
            </a:r>
          </a:p>
          <a:p>
            <a:pPr marL="205105" lvl="1">
              <a:lnSpc>
                <a:spcPts val="2660"/>
              </a:lnSpc>
            </a:pPr>
            <a:endParaRPr lang="en-US" sz="2800" spc="-19" dirty="0">
              <a:ea typeface="Gadugi" panose="020B0502040204020203" pitchFamily="34" charset="0"/>
            </a:endParaRPr>
          </a:p>
          <a:p>
            <a:pPr marL="410210" lvl="1" indent="-205105">
              <a:lnSpc>
                <a:spcPts val="2660"/>
              </a:lnSpc>
              <a:buFont typeface="Arial"/>
              <a:buChar char="•"/>
            </a:pPr>
            <a:r>
              <a:rPr lang="en-US" sz="2800" spc="-19" dirty="0">
                <a:ea typeface="Gadugi" panose="020B0502040204020203" pitchFamily="34" charset="0"/>
              </a:rPr>
              <a:t>Analysis to find Social Buzz's top 5 most popular categories of content </a:t>
            </a:r>
          </a:p>
          <a:p>
            <a:pPr marL="342900" indent="-342900" algn="ctr">
              <a:buFont typeface="Arial" panose="020B0604020202020204" pitchFamily="34" charset="0"/>
              <a:buChar char="•"/>
            </a:pPr>
            <a:endParaRPr lang="en-US" sz="2800" spc="-19" dirty="0">
              <a:ea typeface="Gadugi" panose="020B0502040204020203" pitchFamily="34" charset="0"/>
            </a:endParaRPr>
          </a:p>
          <a:p>
            <a:pPr marL="342900" indent="-342900" algn="ctr">
              <a:buFont typeface="Arial" panose="020B0604020202020204" pitchFamily="34" charset="0"/>
              <a:buChar char="•"/>
            </a:pPr>
            <a:endParaRPr lang="en-US" sz="2400" spc="-19" dirty="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11260" y="-216864"/>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5E2738C6-1987-14D7-8993-5460CBE61831}"/>
              </a:ext>
            </a:extLst>
          </p:cNvPr>
          <p:cNvSpPr txBox="1"/>
          <p:nvPr/>
        </p:nvSpPr>
        <p:spPr>
          <a:xfrm>
            <a:off x="3611326" y="4761658"/>
            <a:ext cx="4696920" cy="646331"/>
          </a:xfrm>
          <a:prstGeom prst="rect">
            <a:avLst/>
          </a:prstGeom>
          <a:noFill/>
        </p:spPr>
        <p:txBody>
          <a:bodyPr wrap="square" rtlCol="0">
            <a:spAutoFit/>
          </a:bodyPr>
          <a:lstStyle/>
          <a:p>
            <a:r>
              <a:rPr lang="en-US" sz="2400" dirty="0">
                <a:solidFill>
                  <a:schemeClr val="bg1"/>
                </a:solidFill>
              </a:rPr>
              <a:t>Over  </a:t>
            </a:r>
            <a:r>
              <a:rPr lang="en-US" sz="3600" dirty="0">
                <a:solidFill>
                  <a:schemeClr val="bg1"/>
                </a:solidFill>
              </a:rPr>
              <a:t>100000</a:t>
            </a:r>
            <a:r>
              <a:rPr lang="en-US" sz="2400" dirty="0">
                <a:solidFill>
                  <a:schemeClr val="bg1"/>
                </a:solidFill>
              </a:rPr>
              <a:t> posts per day </a:t>
            </a:r>
            <a:endParaRPr lang="en-IN" sz="2400" dirty="0">
              <a:solidFill>
                <a:schemeClr val="bg1"/>
              </a:solidFill>
            </a:endParaRPr>
          </a:p>
        </p:txBody>
      </p:sp>
      <p:sp>
        <p:nvSpPr>
          <p:cNvPr id="23" name="TextBox 22">
            <a:extLst>
              <a:ext uri="{FF2B5EF4-FFF2-40B4-BE49-F238E27FC236}">
                <a16:creationId xmlns:a16="http://schemas.microsoft.com/office/drawing/2014/main" id="{AEDCA587-B384-7919-6538-5F6357DC9517}"/>
              </a:ext>
            </a:extLst>
          </p:cNvPr>
          <p:cNvSpPr txBox="1"/>
          <p:nvPr/>
        </p:nvSpPr>
        <p:spPr>
          <a:xfrm>
            <a:off x="2664856" y="5983257"/>
            <a:ext cx="8010371" cy="1161857"/>
          </a:xfrm>
          <a:prstGeom prst="rect">
            <a:avLst/>
          </a:prstGeom>
          <a:noFill/>
        </p:spPr>
        <p:txBody>
          <a:bodyPr wrap="square" rtlCol="0">
            <a:spAutoFit/>
          </a:bodyPr>
          <a:lstStyle/>
          <a:p>
            <a:pPr>
              <a:lnSpc>
                <a:spcPts val="4480"/>
              </a:lnSpc>
              <a:spcBef>
                <a:spcPct val="0"/>
              </a:spcBef>
            </a:pPr>
            <a:r>
              <a:rPr lang="en-US" sz="3200" u="sng" spc="-32" dirty="0">
                <a:solidFill>
                  <a:srgbClr val="FFFFFF"/>
                </a:solidFill>
                <a:ea typeface="Gadugi" panose="020B0502040204020203" pitchFamily="34" charset="0"/>
              </a:rPr>
              <a:t>36,500,000</a:t>
            </a:r>
            <a:r>
              <a:rPr lang="en-US" sz="3200" spc="-32" dirty="0">
                <a:solidFill>
                  <a:srgbClr val="FFFFFF"/>
                </a:solidFill>
                <a:ea typeface="Gadugi" panose="020B0502040204020203" pitchFamily="34" charset="0"/>
              </a:rPr>
              <a:t> pieces of content per year!</a:t>
            </a:r>
          </a:p>
          <a:p>
            <a:endParaRPr lang="en-IN" sz="3200" dirty="0"/>
          </a:p>
        </p:txBody>
      </p:sp>
      <p:sp>
        <p:nvSpPr>
          <p:cNvPr id="24" name="TextBox 23">
            <a:extLst>
              <a:ext uri="{FF2B5EF4-FFF2-40B4-BE49-F238E27FC236}">
                <a16:creationId xmlns:a16="http://schemas.microsoft.com/office/drawing/2014/main" id="{5D77DB4E-1D05-6430-AD20-68E3B72D1A3A}"/>
              </a:ext>
            </a:extLst>
          </p:cNvPr>
          <p:cNvSpPr txBox="1"/>
          <p:nvPr/>
        </p:nvSpPr>
        <p:spPr>
          <a:xfrm>
            <a:off x="3294325" y="7421293"/>
            <a:ext cx="5440684" cy="646331"/>
          </a:xfrm>
          <a:prstGeom prst="rect">
            <a:avLst/>
          </a:prstGeom>
          <a:noFill/>
        </p:spPr>
        <p:txBody>
          <a:bodyPr wrap="square" rtlCol="0">
            <a:spAutoFit/>
          </a:bodyPr>
          <a:lstStyle/>
          <a:p>
            <a:r>
              <a:rPr lang="en-US" sz="1800" spc="-19" dirty="0">
                <a:solidFill>
                  <a:srgbClr val="FFFFFF"/>
                </a:solidFill>
                <a:ea typeface="Gadugi" panose="020B0502040204020203" pitchFamily="34" charset="0"/>
              </a:rPr>
              <a:t>But how to capitalize on it when there is so much?</a:t>
            </a:r>
          </a:p>
          <a:p>
            <a:endParaRPr lang="en-IN" dirty="0"/>
          </a:p>
        </p:txBody>
      </p:sp>
      <p:sp>
        <p:nvSpPr>
          <p:cNvPr id="25" name="TextBox 24">
            <a:extLst>
              <a:ext uri="{FF2B5EF4-FFF2-40B4-BE49-F238E27FC236}">
                <a16:creationId xmlns:a16="http://schemas.microsoft.com/office/drawing/2014/main" id="{681DDF87-532E-10B3-CD62-0316E5F9E4C7}"/>
              </a:ext>
            </a:extLst>
          </p:cNvPr>
          <p:cNvSpPr txBox="1"/>
          <p:nvPr/>
        </p:nvSpPr>
        <p:spPr>
          <a:xfrm>
            <a:off x="2464254" y="8503544"/>
            <a:ext cx="7162800" cy="646331"/>
          </a:xfrm>
          <a:prstGeom prst="rect">
            <a:avLst/>
          </a:prstGeom>
          <a:noFill/>
        </p:spPr>
        <p:txBody>
          <a:bodyPr wrap="square" rtlCol="0">
            <a:spAutoFit/>
          </a:bodyPr>
          <a:lstStyle/>
          <a:p>
            <a:r>
              <a:rPr lang="en-US" sz="1800" u="sng" spc="-19" dirty="0">
                <a:solidFill>
                  <a:srgbClr val="FFFFFF"/>
                </a:solidFill>
                <a:ea typeface="Gadugi" panose="020B0502040204020203" pitchFamily="34" charset="0"/>
              </a:rPr>
              <a:t>Analysis to find Social Buzz's top 5 most popular categories of content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2000952" y="7366155"/>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459293" y="997328"/>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t>
            </a:r>
            <a:r>
              <a:rPr lang="en-US" sz="8000" spc="-80" dirty="0">
                <a:solidFill>
                  <a:srgbClr val="000000"/>
                </a:solidFill>
                <a:latin typeface="+mj-lt"/>
              </a:rPr>
              <a:t>Analytics</a:t>
            </a:r>
            <a:r>
              <a:rPr lang="en-US" sz="8000" spc="-80" dirty="0">
                <a:solidFill>
                  <a:srgbClr val="000000"/>
                </a:solidFill>
                <a:latin typeface="Graphik Regular" panose="020B0503030202060203" pitchFamily="34" charset="0"/>
              </a:rPr>
              <a:t> team</a:t>
            </a:r>
          </a:p>
        </p:txBody>
      </p:sp>
      <p:sp>
        <p:nvSpPr>
          <p:cNvPr id="32" name="TextBox 31">
            <a:extLst>
              <a:ext uri="{FF2B5EF4-FFF2-40B4-BE49-F238E27FC236}">
                <a16:creationId xmlns:a16="http://schemas.microsoft.com/office/drawing/2014/main" id="{2AAD2AFD-1D89-83E6-6721-55A5490875C0}"/>
              </a:ext>
            </a:extLst>
          </p:cNvPr>
          <p:cNvSpPr txBox="1"/>
          <p:nvPr/>
        </p:nvSpPr>
        <p:spPr>
          <a:xfrm>
            <a:off x="14281968" y="1749655"/>
            <a:ext cx="3167831" cy="1077218"/>
          </a:xfrm>
          <a:prstGeom prst="rect">
            <a:avLst/>
          </a:prstGeom>
          <a:noFill/>
        </p:spPr>
        <p:txBody>
          <a:bodyPr wrap="square" rtlCol="0">
            <a:spAutoFit/>
          </a:bodyPr>
          <a:lstStyle/>
          <a:p>
            <a:r>
              <a:rPr lang="en-US" sz="2400" b="1" dirty="0"/>
              <a:t>Andrew Fleming</a:t>
            </a:r>
          </a:p>
          <a:p>
            <a:endParaRPr lang="en-US" dirty="0"/>
          </a:p>
          <a:p>
            <a:r>
              <a:rPr lang="en-US" sz="2200" dirty="0"/>
              <a:t>Chief Technical Architect</a:t>
            </a:r>
            <a:endParaRPr lang="en-IN" sz="2200" dirty="0"/>
          </a:p>
        </p:txBody>
      </p:sp>
      <p:sp>
        <p:nvSpPr>
          <p:cNvPr id="35" name="TextBox 34">
            <a:extLst>
              <a:ext uri="{FF2B5EF4-FFF2-40B4-BE49-F238E27FC236}">
                <a16:creationId xmlns:a16="http://schemas.microsoft.com/office/drawing/2014/main" id="{96C3D68B-3B0C-4DB2-24A0-574D0E069132}"/>
              </a:ext>
            </a:extLst>
          </p:cNvPr>
          <p:cNvSpPr txBox="1"/>
          <p:nvPr/>
        </p:nvSpPr>
        <p:spPr>
          <a:xfrm>
            <a:off x="14488688" y="4681834"/>
            <a:ext cx="3320231" cy="1107996"/>
          </a:xfrm>
          <a:prstGeom prst="rect">
            <a:avLst/>
          </a:prstGeom>
          <a:noFill/>
        </p:spPr>
        <p:txBody>
          <a:bodyPr wrap="square" rtlCol="0">
            <a:spAutoFit/>
          </a:bodyPr>
          <a:lstStyle/>
          <a:p>
            <a:r>
              <a:rPr lang="en-US" sz="2400" b="1" dirty="0"/>
              <a:t>Marcus Rompton</a:t>
            </a:r>
          </a:p>
          <a:p>
            <a:endParaRPr lang="en-US" sz="2000" b="1" dirty="0"/>
          </a:p>
          <a:p>
            <a:r>
              <a:rPr lang="en-US" sz="2200" dirty="0"/>
              <a:t>Senior Principle</a:t>
            </a:r>
            <a:endParaRPr lang="en-IN" sz="2200" dirty="0"/>
          </a:p>
        </p:txBody>
      </p:sp>
      <p:sp>
        <p:nvSpPr>
          <p:cNvPr id="39" name="Oval 38">
            <a:extLst>
              <a:ext uri="{FF2B5EF4-FFF2-40B4-BE49-F238E27FC236}">
                <a16:creationId xmlns:a16="http://schemas.microsoft.com/office/drawing/2014/main" id="{84A39067-FF75-CA92-1443-1BDB79244157}"/>
              </a:ext>
            </a:extLst>
          </p:cNvPr>
          <p:cNvSpPr/>
          <p:nvPr/>
        </p:nvSpPr>
        <p:spPr>
          <a:xfrm>
            <a:off x="11707063" y="7184226"/>
            <a:ext cx="1966403" cy="2085137"/>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F8F1AF12-77E7-D994-24A4-50A282B48F15}"/>
              </a:ext>
            </a:extLst>
          </p:cNvPr>
          <p:cNvSpPr txBox="1"/>
          <p:nvPr/>
        </p:nvSpPr>
        <p:spPr>
          <a:xfrm>
            <a:off x="14488688" y="7784814"/>
            <a:ext cx="2961112" cy="1077218"/>
          </a:xfrm>
          <a:prstGeom prst="rect">
            <a:avLst/>
          </a:prstGeom>
          <a:noFill/>
        </p:spPr>
        <p:txBody>
          <a:bodyPr wrap="square" rtlCol="0">
            <a:spAutoFit/>
          </a:bodyPr>
          <a:lstStyle/>
          <a:p>
            <a:r>
              <a:rPr lang="en-US" sz="2400" b="1" dirty="0"/>
              <a:t>Mehul Bisht</a:t>
            </a:r>
          </a:p>
          <a:p>
            <a:endParaRPr lang="en-US" dirty="0"/>
          </a:p>
          <a:p>
            <a:r>
              <a:rPr lang="en-US" sz="2200" dirty="0"/>
              <a:t>Data Analyst</a:t>
            </a:r>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D57C92E-42C2-B0A4-49BD-9C17AA6E8F27}"/>
              </a:ext>
            </a:extLst>
          </p:cNvPr>
          <p:cNvSpPr txBox="1"/>
          <p:nvPr/>
        </p:nvSpPr>
        <p:spPr>
          <a:xfrm>
            <a:off x="4191000" y="1372359"/>
            <a:ext cx="3810000" cy="584775"/>
          </a:xfrm>
          <a:prstGeom prst="rect">
            <a:avLst/>
          </a:prstGeom>
          <a:noFill/>
        </p:spPr>
        <p:txBody>
          <a:bodyPr wrap="square" rtlCol="0">
            <a:spAutoFit/>
          </a:bodyPr>
          <a:lstStyle/>
          <a:p>
            <a:r>
              <a:rPr lang="en-US" sz="3200" dirty="0">
                <a:solidFill>
                  <a:schemeClr val="bg1"/>
                </a:solidFill>
              </a:rPr>
              <a:t>Data Understanding</a:t>
            </a:r>
            <a:endParaRPr lang="en-IN" sz="3200" dirty="0">
              <a:solidFill>
                <a:schemeClr val="bg1"/>
              </a:solidFill>
            </a:endParaRPr>
          </a:p>
        </p:txBody>
      </p:sp>
      <p:sp>
        <p:nvSpPr>
          <p:cNvPr id="40" name="TextBox 39">
            <a:extLst>
              <a:ext uri="{FF2B5EF4-FFF2-40B4-BE49-F238E27FC236}">
                <a16:creationId xmlns:a16="http://schemas.microsoft.com/office/drawing/2014/main" id="{F789ADDA-E4E4-83AF-B7E8-3324363DF66E}"/>
              </a:ext>
            </a:extLst>
          </p:cNvPr>
          <p:cNvSpPr txBox="1"/>
          <p:nvPr/>
        </p:nvSpPr>
        <p:spPr>
          <a:xfrm>
            <a:off x="5820710" y="3162300"/>
            <a:ext cx="4466290" cy="1077218"/>
          </a:xfrm>
          <a:prstGeom prst="rect">
            <a:avLst/>
          </a:prstGeom>
          <a:noFill/>
        </p:spPr>
        <p:txBody>
          <a:bodyPr wrap="square" rtlCol="0">
            <a:spAutoFit/>
          </a:bodyPr>
          <a:lstStyle/>
          <a:p>
            <a:r>
              <a:rPr lang="en-US" sz="3200" dirty="0">
                <a:solidFill>
                  <a:schemeClr val="bg1"/>
                </a:solidFill>
              </a:rPr>
              <a:t>Data Cleaning</a:t>
            </a:r>
          </a:p>
          <a:p>
            <a:endParaRPr lang="en-IN" sz="3200" dirty="0">
              <a:solidFill>
                <a:schemeClr val="bg1"/>
              </a:solidFill>
            </a:endParaRPr>
          </a:p>
        </p:txBody>
      </p:sp>
      <p:sp>
        <p:nvSpPr>
          <p:cNvPr id="41" name="TextBox 40">
            <a:extLst>
              <a:ext uri="{FF2B5EF4-FFF2-40B4-BE49-F238E27FC236}">
                <a16:creationId xmlns:a16="http://schemas.microsoft.com/office/drawing/2014/main" id="{0C345591-E289-D080-7B7F-10EB2C7F6056}"/>
              </a:ext>
            </a:extLst>
          </p:cNvPr>
          <p:cNvSpPr txBox="1"/>
          <p:nvPr/>
        </p:nvSpPr>
        <p:spPr>
          <a:xfrm>
            <a:off x="8001000" y="4762500"/>
            <a:ext cx="3733800" cy="584775"/>
          </a:xfrm>
          <a:prstGeom prst="rect">
            <a:avLst/>
          </a:prstGeom>
          <a:noFill/>
        </p:spPr>
        <p:txBody>
          <a:bodyPr wrap="square" rtlCol="0">
            <a:spAutoFit/>
          </a:bodyPr>
          <a:lstStyle/>
          <a:p>
            <a:r>
              <a:rPr lang="en-US" sz="3200" dirty="0">
                <a:solidFill>
                  <a:schemeClr val="bg1"/>
                </a:solidFill>
              </a:rPr>
              <a:t>Data Modelling</a:t>
            </a:r>
            <a:endParaRPr lang="en-IN" sz="3200" dirty="0">
              <a:solidFill>
                <a:schemeClr val="bg1"/>
              </a:solidFill>
            </a:endParaRPr>
          </a:p>
        </p:txBody>
      </p:sp>
      <p:sp>
        <p:nvSpPr>
          <p:cNvPr id="42" name="TextBox 41">
            <a:extLst>
              <a:ext uri="{FF2B5EF4-FFF2-40B4-BE49-F238E27FC236}">
                <a16:creationId xmlns:a16="http://schemas.microsoft.com/office/drawing/2014/main" id="{AAA29AF0-3A28-C4F4-522D-A4BC01FB1494}"/>
              </a:ext>
            </a:extLst>
          </p:cNvPr>
          <p:cNvSpPr txBox="1"/>
          <p:nvPr/>
        </p:nvSpPr>
        <p:spPr>
          <a:xfrm>
            <a:off x="9833211" y="6253323"/>
            <a:ext cx="3883152" cy="584775"/>
          </a:xfrm>
          <a:prstGeom prst="rect">
            <a:avLst/>
          </a:prstGeom>
          <a:noFill/>
        </p:spPr>
        <p:txBody>
          <a:bodyPr wrap="square" rtlCol="0">
            <a:spAutoFit/>
          </a:bodyPr>
          <a:lstStyle/>
          <a:p>
            <a:r>
              <a:rPr lang="en-US" sz="3200" dirty="0">
                <a:solidFill>
                  <a:schemeClr val="bg1"/>
                </a:solidFill>
              </a:rPr>
              <a:t>Data Analysis</a:t>
            </a:r>
            <a:endParaRPr lang="en-IN" sz="3200" dirty="0">
              <a:solidFill>
                <a:schemeClr val="bg1"/>
              </a:solidFill>
            </a:endParaRPr>
          </a:p>
        </p:txBody>
      </p:sp>
      <p:sp>
        <p:nvSpPr>
          <p:cNvPr id="43" name="TextBox 42">
            <a:extLst>
              <a:ext uri="{FF2B5EF4-FFF2-40B4-BE49-F238E27FC236}">
                <a16:creationId xmlns:a16="http://schemas.microsoft.com/office/drawing/2014/main" id="{F1EC5F9A-D398-65B1-D19B-9D65D1854E16}"/>
              </a:ext>
            </a:extLst>
          </p:cNvPr>
          <p:cNvSpPr txBox="1"/>
          <p:nvPr/>
        </p:nvSpPr>
        <p:spPr>
          <a:xfrm>
            <a:off x="11678031" y="7925802"/>
            <a:ext cx="3511659" cy="1077218"/>
          </a:xfrm>
          <a:prstGeom prst="rect">
            <a:avLst/>
          </a:prstGeom>
          <a:noFill/>
        </p:spPr>
        <p:txBody>
          <a:bodyPr wrap="square" rtlCol="0">
            <a:spAutoFit/>
          </a:bodyPr>
          <a:lstStyle/>
          <a:p>
            <a:r>
              <a:rPr lang="en-US" sz="3200" dirty="0">
                <a:solidFill>
                  <a:schemeClr val="bg1"/>
                </a:solidFill>
              </a:rPr>
              <a:t>Uncover Insights</a:t>
            </a:r>
          </a:p>
          <a:p>
            <a:endParaRPr lang="en-IN"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0AC8235-804A-1C88-1FB7-C4E238B6C493}"/>
              </a:ext>
            </a:extLst>
          </p:cNvPr>
          <p:cNvSpPr txBox="1"/>
          <p:nvPr/>
        </p:nvSpPr>
        <p:spPr>
          <a:xfrm>
            <a:off x="2203764" y="2862645"/>
            <a:ext cx="2286000" cy="1569660"/>
          </a:xfrm>
          <a:prstGeom prst="rect">
            <a:avLst/>
          </a:prstGeom>
          <a:noFill/>
        </p:spPr>
        <p:txBody>
          <a:bodyPr wrap="square" rtlCol="0">
            <a:spAutoFit/>
          </a:bodyPr>
          <a:lstStyle/>
          <a:p>
            <a:pPr algn="ctr"/>
            <a:r>
              <a:rPr lang="en-US" sz="9600" b="1" dirty="0"/>
              <a:t>16</a:t>
            </a:r>
            <a:endParaRPr lang="en-IN" sz="9600" b="1" dirty="0"/>
          </a:p>
        </p:txBody>
      </p:sp>
      <p:sp>
        <p:nvSpPr>
          <p:cNvPr id="15" name="TextBox 14">
            <a:extLst>
              <a:ext uri="{FF2B5EF4-FFF2-40B4-BE49-F238E27FC236}">
                <a16:creationId xmlns:a16="http://schemas.microsoft.com/office/drawing/2014/main" id="{78E0FCCE-5E9D-9130-6193-6668B64AA99B}"/>
              </a:ext>
            </a:extLst>
          </p:cNvPr>
          <p:cNvSpPr txBox="1"/>
          <p:nvPr/>
        </p:nvSpPr>
        <p:spPr>
          <a:xfrm>
            <a:off x="1733353" y="5133390"/>
            <a:ext cx="3759829" cy="646331"/>
          </a:xfrm>
          <a:prstGeom prst="rect">
            <a:avLst/>
          </a:prstGeom>
          <a:noFill/>
        </p:spPr>
        <p:txBody>
          <a:bodyPr wrap="square" rtlCol="0">
            <a:spAutoFit/>
          </a:bodyPr>
          <a:lstStyle/>
          <a:p>
            <a:pPr algn="ctr"/>
            <a:r>
              <a:rPr lang="en-US" sz="3600" dirty="0"/>
              <a:t>Unique Categories</a:t>
            </a:r>
            <a:endParaRPr lang="en-IN" sz="3600" dirty="0"/>
          </a:p>
        </p:txBody>
      </p:sp>
      <p:sp>
        <p:nvSpPr>
          <p:cNvPr id="16" name="TextBox 15">
            <a:extLst>
              <a:ext uri="{FF2B5EF4-FFF2-40B4-BE49-F238E27FC236}">
                <a16:creationId xmlns:a16="http://schemas.microsoft.com/office/drawing/2014/main" id="{89C32A82-550A-4426-39D5-5F9828D8CCEE}"/>
              </a:ext>
            </a:extLst>
          </p:cNvPr>
          <p:cNvSpPr txBox="1"/>
          <p:nvPr/>
        </p:nvSpPr>
        <p:spPr>
          <a:xfrm>
            <a:off x="7256233" y="2836240"/>
            <a:ext cx="2972219" cy="1569660"/>
          </a:xfrm>
          <a:prstGeom prst="rect">
            <a:avLst/>
          </a:prstGeom>
          <a:noFill/>
        </p:spPr>
        <p:txBody>
          <a:bodyPr wrap="square" rtlCol="0">
            <a:spAutoFit/>
          </a:bodyPr>
          <a:lstStyle/>
          <a:p>
            <a:r>
              <a:rPr lang="en-US" sz="9600" b="1" dirty="0"/>
              <a:t>1897</a:t>
            </a:r>
            <a:endParaRPr lang="en-IN" sz="9600" b="1" dirty="0"/>
          </a:p>
        </p:txBody>
      </p:sp>
      <p:sp>
        <p:nvSpPr>
          <p:cNvPr id="17" name="TextBox 16">
            <a:extLst>
              <a:ext uri="{FF2B5EF4-FFF2-40B4-BE49-F238E27FC236}">
                <a16:creationId xmlns:a16="http://schemas.microsoft.com/office/drawing/2014/main" id="{63B12F2D-2D7C-BD98-FD93-61902A51911D}"/>
              </a:ext>
            </a:extLst>
          </p:cNvPr>
          <p:cNvSpPr txBox="1"/>
          <p:nvPr/>
        </p:nvSpPr>
        <p:spPr>
          <a:xfrm>
            <a:off x="7043191" y="4907870"/>
            <a:ext cx="3398302" cy="1200329"/>
          </a:xfrm>
          <a:prstGeom prst="rect">
            <a:avLst/>
          </a:prstGeom>
          <a:noFill/>
        </p:spPr>
        <p:txBody>
          <a:bodyPr wrap="square" rtlCol="0">
            <a:spAutoFit/>
          </a:bodyPr>
          <a:lstStyle/>
          <a:p>
            <a:pPr algn="ctr"/>
            <a:r>
              <a:rPr lang="en-US" sz="3600" dirty="0"/>
              <a:t>Reaction to “Animal” posts</a:t>
            </a:r>
            <a:endParaRPr lang="en-IN" sz="3600" dirty="0"/>
          </a:p>
        </p:txBody>
      </p:sp>
      <p:sp>
        <p:nvSpPr>
          <p:cNvPr id="18" name="TextBox 17">
            <a:extLst>
              <a:ext uri="{FF2B5EF4-FFF2-40B4-BE49-F238E27FC236}">
                <a16:creationId xmlns:a16="http://schemas.microsoft.com/office/drawing/2014/main" id="{0EF1AC97-2235-493E-77F7-02A2874EE28F}"/>
              </a:ext>
            </a:extLst>
          </p:cNvPr>
          <p:cNvSpPr txBox="1"/>
          <p:nvPr/>
        </p:nvSpPr>
        <p:spPr>
          <a:xfrm>
            <a:off x="11751124" y="2754517"/>
            <a:ext cx="5012876" cy="1569660"/>
          </a:xfrm>
          <a:prstGeom prst="rect">
            <a:avLst/>
          </a:prstGeom>
          <a:noFill/>
        </p:spPr>
        <p:txBody>
          <a:bodyPr wrap="square" rtlCol="0">
            <a:spAutoFit/>
          </a:bodyPr>
          <a:lstStyle/>
          <a:p>
            <a:r>
              <a:rPr lang="en-US" sz="9600" b="1" dirty="0"/>
              <a:t>JANUARY</a:t>
            </a:r>
            <a:endParaRPr lang="en-IN" sz="9600" b="1" dirty="0"/>
          </a:p>
        </p:txBody>
      </p:sp>
      <p:sp>
        <p:nvSpPr>
          <p:cNvPr id="19" name="TextBox 18">
            <a:extLst>
              <a:ext uri="{FF2B5EF4-FFF2-40B4-BE49-F238E27FC236}">
                <a16:creationId xmlns:a16="http://schemas.microsoft.com/office/drawing/2014/main" id="{B99C1819-8EDF-2198-01EB-C3289EE946C8}"/>
              </a:ext>
            </a:extLst>
          </p:cNvPr>
          <p:cNvSpPr txBox="1"/>
          <p:nvPr/>
        </p:nvSpPr>
        <p:spPr>
          <a:xfrm>
            <a:off x="11991502" y="4954795"/>
            <a:ext cx="4205573" cy="1754326"/>
          </a:xfrm>
          <a:prstGeom prst="rect">
            <a:avLst/>
          </a:prstGeom>
          <a:noFill/>
        </p:spPr>
        <p:txBody>
          <a:bodyPr wrap="square" rtlCol="0">
            <a:spAutoFit/>
          </a:bodyPr>
          <a:lstStyle/>
          <a:p>
            <a:pPr algn="ctr"/>
            <a:r>
              <a:rPr lang="en-US" sz="3600" dirty="0"/>
              <a:t>Month with the most posts</a:t>
            </a:r>
          </a:p>
          <a:p>
            <a:pPr algn="ct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F897ABD8-B675-286F-1CF0-E9F6CF6C57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5745" y="1824181"/>
            <a:ext cx="9569947" cy="71098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8AB0723F-6E29-861F-522A-AD11827DDF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0528" y="1568541"/>
            <a:ext cx="8269052" cy="713560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1704</Words>
  <Application>Microsoft Office PowerPoint</Application>
  <PresentationFormat>Custom</PresentationFormat>
  <Paragraphs>158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Clear Sans Regular Bold</vt:lpstr>
      <vt:lpstr>Arial</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mehulbisht06@gmail.com</cp:lastModifiedBy>
  <cp:revision>34</cp:revision>
  <dcterms:created xsi:type="dcterms:W3CDTF">2006-08-16T00:00:00Z</dcterms:created>
  <dcterms:modified xsi:type="dcterms:W3CDTF">2023-07-14T20:59:35Z</dcterms:modified>
  <dc:identifier>DAEhDyfaYKE</dc:identifier>
</cp:coreProperties>
</file>