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18932" y="1364969"/>
          <a:ext cx="2890349" cy="1766310"/>
        </a:xfrm>
        <a:prstGeom prst="round2SameRect">
          <a:avLst>
            <a:gd name="adj1" fmla="val 16670"/>
            <a:gd name="adj2" fmla="val 0"/>
          </a:avLst>
        </a:prstGeom>
        <a:solidFill>
          <a:schemeClr val="accent2">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r>
            <a:rPr lang="en-US" sz="1800" kern="1200" dirty="0"/>
            <a:t>Web Scraping</a:t>
          </a:r>
        </a:p>
        <a:p>
          <a:pPr marL="114300" lvl="1" indent="-114300" algn="l" defTabSz="622300">
            <a:lnSpc>
              <a:spcPct val="90000"/>
            </a:lnSpc>
            <a:spcBef>
              <a:spcPct val="0"/>
            </a:spcBef>
            <a:spcAft>
              <a:spcPct val="15000"/>
            </a:spcAft>
            <a:buChar char="•"/>
          </a:pPr>
          <a:r>
            <a:rPr lang="en-US" sz="1400" kern="1200" dirty="0"/>
            <a:t>Wrote code to collect data</a:t>
          </a:r>
        </a:p>
        <a:p>
          <a:pPr marL="114300" lvl="1" indent="-114300" algn="l" defTabSz="622300">
            <a:lnSpc>
              <a:spcPct val="90000"/>
            </a:lnSpc>
            <a:spcBef>
              <a:spcPct val="0"/>
            </a:spcBef>
            <a:spcAft>
              <a:spcPct val="15000"/>
            </a:spcAft>
            <a:buChar char="•"/>
          </a:pPr>
          <a:r>
            <a:rPr lang="en-US" sz="1400" kern="1200" dirty="0"/>
            <a:t>Ensured the data collected is legitimate and valid</a:t>
          </a:r>
        </a:p>
      </dsp:txBody>
      <dsp:txXfrm rot="5400000">
        <a:off x="629327" y="889190"/>
        <a:ext cx="1680070" cy="2717869"/>
      </dsp:txXfrm>
    </dsp:sp>
    <dsp:sp modelId="{3A76F6E3-BE2C-4E68-B27C-D774B28C018E}">
      <dsp:nvSpPr>
        <dsp:cNvPr id="0" name=""/>
        <dsp:cNvSpPr/>
      </dsp:nvSpPr>
      <dsp:spPr>
        <a:xfrm rot="5400000">
          <a:off x="1827582" y="1364969"/>
          <a:ext cx="2890349" cy="1766310"/>
        </a:xfrm>
        <a:prstGeom prst="round2SameRect">
          <a:avLst>
            <a:gd name="adj1" fmla="val 16670"/>
            <a:gd name="adj2" fmla="val 0"/>
          </a:avLst>
        </a:prstGeom>
        <a:solidFill>
          <a:schemeClr val="accent2">
            <a:tint val="50000"/>
            <a:hueOff val="1952360"/>
            <a:satOff val="-6995"/>
            <a:lumOff val="143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r>
            <a:rPr lang="en-US" sz="1800" kern="1200" dirty="0"/>
            <a:t>Machine Learning</a:t>
          </a:r>
        </a:p>
        <a:p>
          <a:pPr marL="114300" lvl="1" indent="-114300" algn="l" defTabSz="622300">
            <a:lnSpc>
              <a:spcPct val="90000"/>
            </a:lnSpc>
            <a:spcBef>
              <a:spcPct val="0"/>
            </a:spcBef>
            <a:spcAft>
              <a:spcPct val="15000"/>
            </a:spcAft>
            <a:buChar char="•"/>
          </a:pPr>
          <a:r>
            <a:rPr lang="en-US" sz="1400" kern="1200" dirty="0"/>
            <a:t>Performed Data cleaning, EDA, Visualization etc.</a:t>
          </a:r>
        </a:p>
        <a:p>
          <a:pPr marL="114300" lvl="1" indent="-114300" algn="l" defTabSz="622300">
            <a:lnSpc>
              <a:spcPct val="90000"/>
            </a:lnSpc>
            <a:spcBef>
              <a:spcPct val="0"/>
            </a:spcBef>
            <a:spcAft>
              <a:spcPct val="15000"/>
            </a:spcAft>
            <a:buChar char="•"/>
          </a:pPr>
          <a:r>
            <a:rPr lang="en-US" sz="1400" kern="1200" dirty="0"/>
            <a:t>Created multiple models and hyper tuned them</a:t>
          </a:r>
        </a:p>
      </dsp:txBody>
      <dsp:txXfrm rot="-5400000">
        <a:off x="2389601" y="889190"/>
        <a:ext cx="1680070" cy="2717869"/>
      </dsp:txXfrm>
    </dsp:sp>
    <dsp:sp modelId="{3C49965F-40A9-44AE-AD4B-5DD41A84CED1}">
      <dsp:nvSpPr>
        <dsp:cNvPr id="0" name=""/>
        <dsp:cNvSpPr/>
      </dsp:nvSpPr>
      <dsp:spPr>
        <a:xfrm>
          <a:off x="1426061" y="0"/>
          <a:ext cx="1846514" cy="1846425"/>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426061" y="2649374"/>
          <a:ext cx="1846514" cy="1846425"/>
        </a:xfrm>
        <a:prstGeom prst="circularArrow">
          <a:avLst>
            <a:gd name="adj1" fmla="val 12500"/>
            <a:gd name="adj2" fmla="val 1142322"/>
            <a:gd name="adj3" fmla="val 20457678"/>
            <a:gd name="adj4" fmla="val 10800000"/>
            <a:gd name="adj5" fmla="val 12500"/>
          </a:avLst>
        </a:prstGeom>
        <a:solidFill>
          <a:schemeClr val="accent2">
            <a:hueOff val="1907789"/>
            <a:satOff val="-43528"/>
            <a:lumOff val="1607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36548"/>
        <a:ext cx="2065693" cy="677802"/>
      </dsp:txXfrm>
    </dsp:sp>
    <dsp:sp modelId="{9D677988-374B-4BBA-B73C-8BE59201B4AA}">
      <dsp:nvSpPr>
        <dsp:cNvPr id="0" name=""/>
        <dsp:cNvSpPr/>
      </dsp:nvSpPr>
      <dsp:spPr>
        <a:xfrm>
          <a:off x="4276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774853"/>
        <a:ext cx="1944689" cy="3280996"/>
      </dsp:txXfrm>
    </dsp:sp>
    <dsp:sp modelId="{51EA4E37-9197-43C9-9502-961CC2F00719}">
      <dsp:nvSpPr>
        <dsp:cNvPr id="0" name=""/>
        <dsp:cNvSpPr/>
      </dsp:nvSpPr>
      <dsp:spPr>
        <a:xfrm>
          <a:off x="2383388"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21160"/>
        <a:ext cx="509592" cy="308578"/>
      </dsp:txXfrm>
    </dsp:sp>
    <dsp:sp modelId="{6BB0ABCB-2373-47ED-9774-278F8EE9E9B2}">
      <dsp:nvSpPr>
        <dsp:cNvPr id="0" name=""/>
        <dsp:cNvSpPr/>
      </dsp:nvSpPr>
      <dsp:spPr>
        <a:xfrm>
          <a:off x="33228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36548"/>
        <a:ext cx="2065693" cy="677802"/>
      </dsp:txXfrm>
    </dsp:sp>
    <dsp:sp modelId="{93C83A52-6E6B-41FD-9424-D118FD751CED}">
      <dsp:nvSpPr>
        <dsp:cNvPr id="0" name=""/>
        <dsp:cNvSpPr/>
      </dsp:nvSpPr>
      <dsp:spPr>
        <a:xfrm>
          <a:off x="37459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774853"/>
        <a:ext cx="1944689" cy="3280996"/>
      </dsp:txXfrm>
    </dsp:sp>
    <dsp:sp modelId="{A66EA167-6AD2-4AA4-A421-59E2B4561DDF}">
      <dsp:nvSpPr>
        <dsp:cNvPr id="0" name=""/>
        <dsp:cNvSpPr/>
      </dsp:nvSpPr>
      <dsp:spPr>
        <a:xfrm>
          <a:off x="5701689"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21160"/>
        <a:ext cx="509592" cy="308578"/>
      </dsp:txXfrm>
    </dsp:sp>
    <dsp:sp modelId="{3E371716-205E-4EF6-A7ED-14278F63B034}">
      <dsp:nvSpPr>
        <dsp:cNvPr id="0" name=""/>
        <dsp:cNvSpPr/>
      </dsp:nvSpPr>
      <dsp:spPr>
        <a:xfrm>
          <a:off x="6641144"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36548"/>
        <a:ext cx="2065693" cy="677802"/>
      </dsp:txXfrm>
    </dsp:sp>
    <dsp:sp modelId="{D91F2413-E4E3-4058-AF8C-E44208B5C14B}">
      <dsp:nvSpPr>
        <dsp:cNvPr id="0" name=""/>
        <dsp:cNvSpPr/>
      </dsp:nvSpPr>
      <dsp:spPr>
        <a:xfrm>
          <a:off x="7064238"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774853"/>
        <a:ext cx="1944689" cy="3280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08984"/>
        <a:ext cx="2065693" cy="629138"/>
      </dsp:txXfrm>
    </dsp:sp>
    <dsp:sp modelId="{9D677988-374B-4BBA-B73C-8BE59201B4AA}">
      <dsp:nvSpPr>
        <dsp:cNvPr id="0" name=""/>
        <dsp:cNvSpPr/>
      </dsp:nvSpPr>
      <dsp:spPr>
        <a:xfrm>
          <a:off x="4276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98625"/>
        <a:ext cx="1944689" cy="3527687"/>
      </dsp:txXfrm>
    </dsp:sp>
    <dsp:sp modelId="{51EA4E37-9197-43C9-9502-961CC2F00719}">
      <dsp:nvSpPr>
        <dsp:cNvPr id="0" name=""/>
        <dsp:cNvSpPr/>
      </dsp:nvSpPr>
      <dsp:spPr>
        <a:xfrm>
          <a:off x="2383388"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69265"/>
        <a:ext cx="509592" cy="308578"/>
      </dsp:txXfrm>
    </dsp:sp>
    <dsp:sp modelId="{6BB0ABCB-2373-47ED-9774-278F8EE9E9B2}">
      <dsp:nvSpPr>
        <dsp:cNvPr id="0" name=""/>
        <dsp:cNvSpPr/>
      </dsp:nvSpPr>
      <dsp:spPr>
        <a:xfrm>
          <a:off x="33228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08984"/>
        <a:ext cx="2065693" cy="629138"/>
      </dsp:txXfrm>
    </dsp:sp>
    <dsp:sp modelId="{93C83A52-6E6B-41FD-9424-D118FD751CED}">
      <dsp:nvSpPr>
        <dsp:cNvPr id="0" name=""/>
        <dsp:cNvSpPr/>
      </dsp:nvSpPr>
      <dsp:spPr>
        <a:xfrm>
          <a:off x="37459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98625"/>
        <a:ext cx="1944689" cy="3527687"/>
      </dsp:txXfrm>
    </dsp:sp>
    <dsp:sp modelId="{A66EA167-6AD2-4AA4-A421-59E2B4561DDF}">
      <dsp:nvSpPr>
        <dsp:cNvPr id="0" name=""/>
        <dsp:cNvSpPr/>
      </dsp:nvSpPr>
      <dsp:spPr>
        <a:xfrm>
          <a:off x="5701689"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69265"/>
        <a:ext cx="509592" cy="308578"/>
      </dsp:txXfrm>
    </dsp:sp>
    <dsp:sp modelId="{3E371716-205E-4EF6-A7ED-14278F63B034}">
      <dsp:nvSpPr>
        <dsp:cNvPr id="0" name=""/>
        <dsp:cNvSpPr/>
      </dsp:nvSpPr>
      <dsp:spPr>
        <a:xfrm>
          <a:off x="6641144"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08984"/>
        <a:ext cx="2065693" cy="629138"/>
      </dsp:txXfrm>
    </dsp:sp>
    <dsp:sp modelId="{D91F2413-E4E3-4058-AF8C-E44208B5C14B}">
      <dsp:nvSpPr>
        <dsp:cNvPr id="0" name=""/>
        <dsp:cNvSpPr/>
      </dsp:nvSpPr>
      <dsp:spPr>
        <a:xfrm>
          <a:off x="7064238"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98625"/>
        <a:ext cx="1944689" cy="3527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5/4/2022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5/4/2022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5/4/2022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5/4/2022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5/4/2022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5/4/2022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5/4/2022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5/4/2022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5/4/2022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5/4/2022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5/4/2022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5/4/2022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5/4/2022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lnSpcReduction="10000"/>
          </a:bodyPr>
          <a:lstStyle/>
          <a:p>
            <a:r>
              <a:rPr lang="en-US" b="1" dirty="0"/>
              <a:t>Submitted by:</a:t>
            </a:r>
          </a:p>
          <a:p>
            <a:endParaRPr lang="en-US" b="1" dirty="0"/>
          </a:p>
          <a:p>
            <a:r>
              <a:rPr lang="en-US" b="1" dirty="0"/>
              <a:t>Mehul Bisht </a:t>
            </a:r>
            <a:br>
              <a:rPr lang="en-US" b="1" dirty="0"/>
            </a:br>
            <a:r>
              <a:rPr lang="en-US" b="1" dirty="0"/>
              <a:t>(Data Science Intern at Flip Robo Technologies)</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fontScale="925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t>
            </a:r>
            <a:r>
              <a:rPr lang="en-US" sz="2400" spc="-5" dirty="0">
                <a:latin typeface="Carlito"/>
                <a:cs typeface="Carlito"/>
              </a:rPr>
              <a:t>11</a:t>
            </a:r>
            <a:r>
              <a:rPr lang="en-US" sz="2400" spc="-7" baseline="25157" dirty="0">
                <a:latin typeface="Carlito"/>
                <a:cs typeface="Carlito"/>
              </a:rPr>
              <a:t>th </a:t>
            </a:r>
            <a:r>
              <a:rPr lang="en-US" sz="2400" spc="-5" dirty="0">
                <a:latin typeface="Carlito"/>
                <a:cs typeface="Carlito"/>
              </a:rPr>
              <a:t>Gen </a:t>
            </a:r>
            <a:r>
              <a:rPr lang="en-US" sz="2400" spc="-15" dirty="0">
                <a:latin typeface="Carlito"/>
                <a:cs typeface="Carlito"/>
              </a:rPr>
              <a:t>Intel® </a:t>
            </a:r>
            <a:r>
              <a:rPr lang="en-US" sz="2400" spc="-250" dirty="0">
                <a:latin typeface="Carlito"/>
                <a:cs typeface="Carlito"/>
              </a:rPr>
              <a:t>Core</a:t>
            </a:r>
            <a:r>
              <a:rPr lang="en-US" sz="2400" spc="-250" dirty="0">
                <a:latin typeface="Arial"/>
                <a:cs typeface="Arial"/>
              </a:rPr>
              <a:t>™ </a:t>
            </a:r>
            <a:r>
              <a:rPr lang="en-US" sz="2400" spc="-5" dirty="0">
                <a:latin typeface="Carlito"/>
                <a:cs typeface="Carlito"/>
              </a:rPr>
              <a:t>i5-113567 @ 2.40  Ghz </a:t>
            </a:r>
            <a:r>
              <a:rPr lang="en-US" sz="2400" spc="-5" dirty="0">
                <a:solidFill>
                  <a:srgbClr val="FFFFFF"/>
                </a:solidFill>
                <a:latin typeface="Carlito"/>
                <a:cs typeface="Carlito"/>
              </a:rPr>
              <a:t>1</a:t>
            </a:r>
            <a:endParaRPr lang="en-IN" sz="2400" spc="-5" dirty="0">
              <a:solidFill>
                <a:srgbClr val="FFFFFF"/>
              </a:solidFill>
              <a:latin typeface="Carlito"/>
              <a:cs typeface="Carlito"/>
            </a:endParaRPr>
          </a:p>
          <a:p>
            <a:pPr marL="45720" indent="0">
              <a:buNone/>
            </a:pPr>
            <a:r>
              <a:rPr lang="en-IN" dirty="0"/>
              <a:t>GPU 	: </a:t>
            </a:r>
            <a:r>
              <a:rPr lang="en-IN" sz="2400" spc="-15" dirty="0">
                <a:latin typeface="Carlito"/>
                <a:cs typeface="Carlito"/>
              </a:rPr>
              <a:t>Intel® </a:t>
            </a:r>
            <a:r>
              <a:rPr lang="en-IN" sz="2400" spc="-10" dirty="0">
                <a:latin typeface="Carlito"/>
                <a:cs typeface="Carlito"/>
              </a:rPr>
              <a:t>Iris® </a:t>
            </a:r>
            <a:r>
              <a:rPr lang="en-IN" sz="2400" spc="-35" dirty="0">
                <a:latin typeface="Carlito"/>
                <a:cs typeface="Carlito"/>
              </a:rPr>
              <a:t>Xe</a:t>
            </a:r>
            <a:r>
              <a:rPr lang="en-IN" sz="2400" spc="5" dirty="0">
                <a:latin typeface="Carlito"/>
                <a:cs typeface="Carlito"/>
              </a:rPr>
              <a:t> </a:t>
            </a:r>
            <a:r>
              <a:rPr lang="en-IN" sz="2400" spc="-15" dirty="0">
                <a:latin typeface="Carlito"/>
                <a:cs typeface="Carlito"/>
              </a:rPr>
              <a:t>Graphics</a:t>
            </a:r>
            <a:endParaRPr lang="en-US" dirty="0"/>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18597"/>
            <a:ext cx="4700587" cy="2811405"/>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18597"/>
            <a:ext cx="4699000" cy="2811405"/>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3467"/>
            <a:ext cx="4700587" cy="2721665"/>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3468"/>
            <a:ext cx="4699000" cy="2721664"/>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5834"/>
            <a:ext cx="4700587" cy="2716932"/>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5834"/>
            <a:ext cx="4699000" cy="2716932"/>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262816"/>
            <a:ext cx="4699000" cy="3322968"/>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40703" y="1676400"/>
            <a:ext cx="4606807" cy="4495800"/>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1676400"/>
            <a:ext cx="4699000" cy="44958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342586"/>
            <a:ext cx="4700587" cy="3163428"/>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342586"/>
            <a:ext cx="4699000" cy="316342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24137"/>
            <a:ext cx="4700587" cy="2800325"/>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24137"/>
            <a:ext cx="4699000" cy="2800326"/>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379412" y="1828800"/>
            <a:ext cx="9601200" cy="4495800"/>
          </a:xfrm>
        </p:spPr>
        <p:txBody>
          <a:bodyPr>
            <a:normAutofit fontScale="925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p:txBody>
          <a:bodyPr/>
          <a:lstStyle/>
          <a:p>
            <a:r>
              <a:rPr lang="en-US" dirty="0"/>
              <a:t>Concluding the project outcome</a:t>
            </a:r>
            <a:endParaRPr lang="en-IN" dirty="0"/>
          </a:p>
        </p:txBody>
      </p:sp>
      <p:pic>
        <p:nvPicPr>
          <p:cNvPr id="5" name="Picture 4">
            <a:extLst>
              <a:ext uri="{FF2B5EF4-FFF2-40B4-BE49-F238E27FC236}">
                <a16:creationId xmlns:a16="http://schemas.microsoft.com/office/drawing/2014/main" id="{7AAAE083-09F6-4EEB-B8C4-6F25E4E47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1916"/>
            <a:ext cx="12188825" cy="3170968"/>
          </a:xfrm>
          <a:prstGeom prst="rect">
            <a:avLst/>
          </a:prstGeom>
        </p:spPr>
      </p:pic>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p:txBody>
          <a:bodyPr>
            <a:normAutofit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p:txBody>
          <a:bodyPr>
            <a:normAutofit lnSpcReduction="1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lnSpcReduction="100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1143000"/>
          </a:xfrm>
        </p:spPr>
        <p:txBody>
          <a:bodyPr/>
          <a:lstStyle/>
          <a:p>
            <a:r>
              <a:rPr lang="en-US" dirty="0"/>
              <a:t>JUPYTER NOTEBOOK USAGE</a:t>
            </a:r>
          </a:p>
        </p:txBody>
      </p:sp>
      <p:sp>
        <p:nvSpPr>
          <p:cNvPr id="10" name="Content Placeholder 9"/>
          <p:cNvSpPr>
            <a:spLocks noGrp="1"/>
          </p:cNvSpPr>
          <p:nvPr>
            <p:ph sz="half" idx="1"/>
          </p:nvPr>
        </p:nvSpPr>
        <p:spPr/>
        <p:txBody>
          <a:bodyPr>
            <a:normAutofit fontScale="925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6202363" y="1676400"/>
          <a:ext cx="4699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95</TotalTime>
  <Words>1643</Words>
  <Application>Microsoft Office PowerPoint</Application>
  <PresentationFormat>Custom</PresentationFormat>
  <Paragraphs>154</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Carlito</vt:lpstr>
      <vt:lpstr>Century Gothic</vt:lpstr>
      <vt:lpstr>Constantia (Body)</vt:lpstr>
      <vt:lpstr>Euphemia</vt:lpstr>
      <vt:lpstr>Palatino Linotype</vt:lpstr>
      <vt:lpstr>Wingdings</vt:lpstr>
      <vt:lpstr>Hexagonal design template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Mehul Bisht</dc:creator>
  <cp:lastModifiedBy>mehulbisht06@gmail.com</cp:lastModifiedBy>
  <cp:revision>23</cp:revision>
  <dcterms:created xsi:type="dcterms:W3CDTF">2021-11-29T18:55:00Z</dcterms:created>
  <dcterms:modified xsi:type="dcterms:W3CDTF">2022-05-03T18:39:44Z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