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826260"/>
          </a:xfrm>
          <a:custGeom>
            <a:avLst/>
            <a:gdLst/>
            <a:ahLst/>
            <a:cxnLst/>
            <a:rect l="l" t="t" r="r" b="b"/>
            <a:pathLst>
              <a:path w="12192000" h="1826260">
                <a:moveTo>
                  <a:pt x="12192000" y="0"/>
                </a:moveTo>
                <a:lnTo>
                  <a:pt x="0" y="0"/>
                </a:lnTo>
                <a:lnTo>
                  <a:pt x="0" y="1825752"/>
                </a:lnTo>
                <a:lnTo>
                  <a:pt x="12192000" y="1825752"/>
                </a:lnTo>
                <a:lnTo>
                  <a:pt x="12192000" y="0"/>
                </a:lnTo>
                <a:close/>
              </a:path>
            </a:pathLst>
          </a:custGeom>
          <a:solidFill>
            <a:srgbClr val="D246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861018" y="0"/>
            <a:ext cx="6469380" cy="1663700"/>
          </a:xfrm>
          <a:custGeom>
            <a:avLst/>
            <a:gdLst/>
            <a:ahLst/>
            <a:cxnLst/>
            <a:rect l="l" t="t" r="r" b="b"/>
            <a:pathLst>
              <a:path w="6469380" h="1663700">
                <a:moveTo>
                  <a:pt x="899401" y="0"/>
                </a:moveTo>
                <a:lnTo>
                  <a:pt x="0" y="0"/>
                </a:lnTo>
                <a:lnTo>
                  <a:pt x="446811" y="449707"/>
                </a:lnTo>
                <a:lnTo>
                  <a:pt x="899401" y="0"/>
                </a:lnTo>
                <a:close/>
              </a:path>
              <a:path w="6469380" h="1663700">
                <a:moveTo>
                  <a:pt x="2727109" y="612775"/>
                </a:moveTo>
                <a:lnTo>
                  <a:pt x="2118347" y="0"/>
                </a:lnTo>
                <a:lnTo>
                  <a:pt x="1231125" y="0"/>
                </a:lnTo>
                <a:lnTo>
                  <a:pt x="620179" y="606933"/>
                </a:lnTo>
                <a:lnTo>
                  <a:pt x="1669707" y="1663319"/>
                </a:lnTo>
                <a:lnTo>
                  <a:pt x="2727109" y="612775"/>
                </a:lnTo>
                <a:close/>
              </a:path>
              <a:path w="6469380" h="1663700">
                <a:moveTo>
                  <a:pt x="4041889" y="0"/>
                </a:moveTo>
                <a:lnTo>
                  <a:pt x="2423020" y="0"/>
                </a:lnTo>
                <a:lnTo>
                  <a:pt x="3227108" y="809498"/>
                </a:lnTo>
                <a:lnTo>
                  <a:pt x="4041889" y="0"/>
                </a:lnTo>
                <a:close/>
              </a:path>
              <a:path w="6469380" h="1663700">
                <a:moveTo>
                  <a:pt x="5840260" y="612775"/>
                </a:moveTo>
                <a:lnTo>
                  <a:pt x="5231498" y="0"/>
                </a:lnTo>
                <a:lnTo>
                  <a:pt x="4344162" y="0"/>
                </a:lnTo>
                <a:lnTo>
                  <a:pt x="3733330" y="606933"/>
                </a:lnTo>
                <a:lnTo>
                  <a:pt x="4782731" y="1663319"/>
                </a:lnTo>
                <a:lnTo>
                  <a:pt x="5840260" y="612775"/>
                </a:lnTo>
                <a:close/>
              </a:path>
              <a:path w="6469380" h="1663700">
                <a:moveTo>
                  <a:pt x="6469113" y="0"/>
                </a:moveTo>
                <a:lnTo>
                  <a:pt x="5570855" y="0"/>
                </a:lnTo>
                <a:lnTo>
                  <a:pt x="6017044" y="449072"/>
                </a:lnTo>
                <a:lnTo>
                  <a:pt x="6469113" y="0"/>
                </a:lnTo>
                <a:close/>
              </a:path>
            </a:pathLst>
          </a:custGeom>
          <a:solidFill>
            <a:srgbClr val="9F36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5135" y="346709"/>
            <a:ext cx="11501729" cy="1300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021" y="1737105"/>
            <a:ext cx="11547957" cy="4293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163310" cy="6858000"/>
          </a:xfrm>
          <a:custGeom>
            <a:avLst/>
            <a:gdLst/>
            <a:ahLst/>
            <a:cxnLst/>
            <a:rect l="l" t="t" r="r" b="b"/>
            <a:pathLst>
              <a:path w="6163310" h="6858000">
                <a:moveTo>
                  <a:pt x="0" y="6858000"/>
                </a:moveTo>
                <a:lnTo>
                  <a:pt x="6163056" y="6858000"/>
                </a:lnTo>
                <a:lnTo>
                  <a:pt x="616305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D246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79" y="179069"/>
            <a:ext cx="1670685" cy="6480810"/>
          </a:xfrm>
          <a:custGeom>
            <a:avLst/>
            <a:gdLst/>
            <a:ahLst/>
            <a:cxnLst/>
            <a:rect l="l" t="t" r="r" b="b"/>
            <a:pathLst>
              <a:path w="1670685" h="6480809">
                <a:moveTo>
                  <a:pt x="455930" y="458343"/>
                </a:moveTo>
                <a:lnTo>
                  <a:pt x="558" y="0"/>
                </a:lnTo>
                <a:lnTo>
                  <a:pt x="927" y="910336"/>
                </a:lnTo>
                <a:lnTo>
                  <a:pt x="455930" y="458343"/>
                </a:lnTo>
                <a:close/>
              </a:path>
              <a:path w="1670685" h="6480809">
                <a:moveTo>
                  <a:pt x="456488" y="6028626"/>
                </a:moveTo>
                <a:lnTo>
                  <a:pt x="0" y="5569128"/>
                </a:lnTo>
                <a:lnTo>
                  <a:pt x="1485" y="6480632"/>
                </a:lnTo>
                <a:lnTo>
                  <a:pt x="456488" y="6028626"/>
                </a:lnTo>
                <a:close/>
              </a:path>
              <a:path w="1670685" h="6480809">
                <a:moveTo>
                  <a:pt x="816254" y="3248279"/>
                </a:moveTo>
                <a:lnTo>
                  <a:pt x="622" y="2427224"/>
                </a:lnTo>
                <a:lnTo>
                  <a:pt x="863" y="4058285"/>
                </a:lnTo>
                <a:lnTo>
                  <a:pt x="816254" y="3248279"/>
                </a:lnTo>
                <a:close/>
              </a:path>
              <a:path w="1670685" h="6480809">
                <a:moveTo>
                  <a:pt x="1670202" y="4805680"/>
                </a:moveTo>
                <a:lnTo>
                  <a:pt x="619607" y="3748278"/>
                </a:lnTo>
                <a:lnTo>
                  <a:pt x="546" y="4363212"/>
                </a:lnTo>
                <a:lnTo>
                  <a:pt x="1016" y="5238369"/>
                </a:lnTo>
                <a:lnTo>
                  <a:pt x="613791" y="5855208"/>
                </a:lnTo>
                <a:lnTo>
                  <a:pt x="1670202" y="4805680"/>
                </a:lnTo>
                <a:close/>
              </a:path>
              <a:path w="1670685" h="6480809">
                <a:moveTo>
                  <a:pt x="1670202" y="1692656"/>
                </a:moveTo>
                <a:lnTo>
                  <a:pt x="619594" y="635127"/>
                </a:lnTo>
                <a:lnTo>
                  <a:pt x="546" y="1250061"/>
                </a:lnTo>
                <a:lnTo>
                  <a:pt x="1016" y="2125345"/>
                </a:lnTo>
                <a:lnTo>
                  <a:pt x="613791" y="2742057"/>
                </a:lnTo>
                <a:lnTo>
                  <a:pt x="1670202" y="1692656"/>
                </a:lnTo>
                <a:close/>
              </a:path>
            </a:pathLst>
          </a:custGeom>
          <a:solidFill>
            <a:srgbClr val="9F36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63055" y="0"/>
            <a:ext cx="6029325" cy="6858000"/>
          </a:xfrm>
          <a:custGeom>
            <a:avLst/>
            <a:gdLst/>
            <a:ahLst/>
            <a:cxnLst/>
            <a:rect l="l" t="t" r="r" b="b"/>
            <a:pathLst>
              <a:path w="6029325" h="6858000">
                <a:moveTo>
                  <a:pt x="0" y="6857996"/>
                </a:moveTo>
                <a:lnTo>
                  <a:pt x="6028944" y="6857996"/>
                </a:lnTo>
                <a:lnTo>
                  <a:pt x="6028944" y="0"/>
                </a:lnTo>
                <a:lnTo>
                  <a:pt x="0" y="0"/>
                </a:lnTo>
                <a:lnTo>
                  <a:pt x="0" y="6857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4275" y="942594"/>
            <a:ext cx="4293870" cy="152908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09"/>
              </a:spcBef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A case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study from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US-based housing  company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named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“Surprise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Housing”.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The  company is looking at prospective</a:t>
            </a:r>
            <a:r>
              <a:rPr sz="17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properties 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buy houses at a price below their actual  values and flip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them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at a higher price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which  will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help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company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enter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real 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estate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market.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5839" y="2921507"/>
            <a:ext cx="4474845" cy="1005840"/>
          </a:xfrm>
          <a:prstGeom prst="rect">
            <a:avLst/>
          </a:prstGeom>
          <a:solidFill>
            <a:srgbClr val="D24625"/>
          </a:solidFill>
          <a:ln w="12700">
            <a:solidFill>
              <a:srgbClr val="FFFFFF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910"/>
              </a:spcBef>
            </a:pPr>
            <a:r>
              <a:rPr sz="4400" spc="-265" dirty="0">
                <a:solidFill>
                  <a:srgbClr val="FFFFFF"/>
                </a:solidFill>
                <a:latin typeface="Arial"/>
                <a:cs typeface="Arial"/>
              </a:rPr>
              <a:t>PRESENTATION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4275" y="4290491"/>
            <a:ext cx="2718435" cy="109410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Submitted by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Mehul</a:t>
            </a: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Bisht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Data Science</a:t>
            </a:r>
            <a:r>
              <a:rPr sz="15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Intern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Flip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Robo</a:t>
            </a:r>
            <a:r>
              <a:rPr sz="15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Technologies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728" rIns="0" bIns="0" rtlCol="0">
            <a:spAutoFit/>
          </a:bodyPr>
          <a:lstStyle/>
          <a:p>
            <a:pPr marL="7331075" marR="5080" indent="-289560">
              <a:lnSpc>
                <a:spcPts val="2590"/>
              </a:lnSpc>
              <a:spcBef>
                <a:spcPts val="425"/>
              </a:spcBef>
            </a:pPr>
            <a:r>
              <a:rPr sz="2400" spc="229" dirty="0">
                <a:solidFill>
                  <a:srgbClr val="D24625"/>
                </a:solidFill>
              </a:rPr>
              <a:t>Surprise </a:t>
            </a:r>
            <a:r>
              <a:rPr sz="2400" spc="110" dirty="0">
                <a:solidFill>
                  <a:srgbClr val="D24625"/>
                </a:solidFill>
              </a:rPr>
              <a:t>Housing</a:t>
            </a:r>
            <a:r>
              <a:rPr sz="2400" spc="-350" dirty="0">
                <a:solidFill>
                  <a:srgbClr val="D24625"/>
                </a:solidFill>
              </a:rPr>
              <a:t> </a:t>
            </a:r>
            <a:r>
              <a:rPr sz="2400" spc="210" dirty="0">
                <a:solidFill>
                  <a:srgbClr val="D24625"/>
                </a:solidFill>
              </a:rPr>
              <a:t>Price  </a:t>
            </a:r>
            <a:r>
              <a:rPr sz="2400" spc="235" dirty="0">
                <a:solidFill>
                  <a:srgbClr val="D24625"/>
                </a:solidFill>
              </a:rPr>
              <a:t>Prediction</a:t>
            </a:r>
            <a:r>
              <a:rPr sz="2400" spc="-55" dirty="0">
                <a:solidFill>
                  <a:srgbClr val="D24625"/>
                </a:solidFill>
              </a:rPr>
              <a:t> </a:t>
            </a:r>
            <a:r>
              <a:rPr sz="2400" spc="350" dirty="0">
                <a:solidFill>
                  <a:srgbClr val="D24625"/>
                </a:solidFill>
              </a:rPr>
              <a:t>Project</a:t>
            </a:r>
            <a:endParaRPr sz="2400"/>
          </a:p>
        </p:txBody>
      </p:sp>
      <p:grpSp>
        <p:nvGrpSpPr>
          <p:cNvPr id="9" name="object 9"/>
          <p:cNvGrpSpPr/>
          <p:nvPr/>
        </p:nvGrpSpPr>
        <p:grpSpPr>
          <a:xfrm>
            <a:off x="5205984" y="0"/>
            <a:ext cx="6965950" cy="6857365"/>
            <a:chOff x="5205984" y="0"/>
            <a:chExt cx="6965950" cy="6857365"/>
          </a:xfrm>
        </p:grpSpPr>
        <p:sp>
          <p:nvSpPr>
            <p:cNvPr id="10" name="object 10"/>
            <p:cNvSpPr/>
            <p:nvPr/>
          </p:nvSpPr>
          <p:spPr>
            <a:xfrm>
              <a:off x="7717536" y="3666744"/>
              <a:ext cx="2469642" cy="24681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63256" y="2973323"/>
              <a:ext cx="2426970" cy="242697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98080" y="1958339"/>
              <a:ext cx="2908554" cy="290855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00772" y="1182624"/>
              <a:ext cx="2832354" cy="283387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05984" y="0"/>
              <a:ext cx="6965442" cy="68572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1999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43657" y="9524"/>
              <a:ext cx="6480810" cy="1670685"/>
            </a:xfrm>
            <a:custGeom>
              <a:avLst/>
              <a:gdLst/>
              <a:ahLst/>
              <a:cxnLst/>
              <a:rect l="l" t="t" r="r" b="b"/>
              <a:pathLst>
                <a:path w="6480809" h="1670685">
                  <a:moveTo>
                    <a:pt x="910336" y="1016"/>
                  </a:moveTo>
                  <a:lnTo>
                    <a:pt x="0" y="635"/>
                  </a:lnTo>
                  <a:lnTo>
                    <a:pt x="458343" y="455930"/>
                  </a:lnTo>
                  <a:lnTo>
                    <a:pt x="910336" y="1016"/>
                  </a:lnTo>
                  <a:close/>
                </a:path>
                <a:path w="6480809" h="1670685">
                  <a:moveTo>
                    <a:pt x="2742184" y="613791"/>
                  </a:moveTo>
                  <a:lnTo>
                    <a:pt x="2125345" y="1016"/>
                  </a:lnTo>
                  <a:lnTo>
                    <a:pt x="1250188" y="635"/>
                  </a:lnTo>
                  <a:lnTo>
                    <a:pt x="635127" y="619633"/>
                  </a:lnTo>
                  <a:lnTo>
                    <a:pt x="1692656" y="1670177"/>
                  </a:lnTo>
                  <a:lnTo>
                    <a:pt x="2742184" y="613791"/>
                  </a:lnTo>
                  <a:close/>
                </a:path>
                <a:path w="6480809" h="1670685">
                  <a:moveTo>
                    <a:pt x="4058285" y="889"/>
                  </a:moveTo>
                  <a:lnTo>
                    <a:pt x="2427224" y="635"/>
                  </a:lnTo>
                  <a:lnTo>
                    <a:pt x="3248279" y="816356"/>
                  </a:lnTo>
                  <a:lnTo>
                    <a:pt x="4058285" y="889"/>
                  </a:lnTo>
                  <a:close/>
                </a:path>
                <a:path w="6480809" h="1670685">
                  <a:moveTo>
                    <a:pt x="5855208" y="613791"/>
                  </a:moveTo>
                  <a:lnTo>
                    <a:pt x="5238369" y="1016"/>
                  </a:lnTo>
                  <a:lnTo>
                    <a:pt x="4363212" y="635"/>
                  </a:lnTo>
                  <a:lnTo>
                    <a:pt x="3748265" y="619633"/>
                  </a:lnTo>
                  <a:lnTo>
                    <a:pt x="4805807" y="1670177"/>
                  </a:lnTo>
                  <a:lnTo>
                    <a:pt x="5855208" y="613791"/>
                  </a:lnTo>
                  <a:close/>
                </a:path>
                <a:path w="6480809" h="1670685">
                  <a:moveTo>
                    <a:pt x="6480683" y="1524"/>
                  </a:moveTo>
                  <a:lnTo>
                    <a:pt x="5569204" y="0"/>
                  </a:lnTo>
                  <a:lnTo>
                    <a:pt x="6028690" y="456565"/>
                  </a:lnTo>
                  <a:lnTo>
                    <a:pt x="6480683" y="1524"/>
                  </a:lnTo>
                  <a:close/>
                </a:path>
              </a:pathLst>
            </a:custGeom>
            <a:solidFill>
              <a:srgbClr val="9F36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5135" y="319481"/>
            <a:ext cx="60591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5" dirty="0"/>
              <a:t>DATA </a:t>
            </a:r>
            <a:r>
              <a:rPr spc="-305" dirty="0"/>
              <a:t>PRE</a:t>
            </a:r>
            <a:r>
              <a:rPr spc="-360" dirty="0"/>
              <a:t> </a:t>
            </a:r>
            <a:r>
              <a:rPr spc="-409" dirty="0"/>
              <a:t>PROCESSING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6440" y="1897760"/>
            <a:ext cx="10325100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100"/>
              </a:spcBef>
              <a:buSzPct val="96666"/>
              <a:buFont typeface="Wingdings"/>
              <a:buChar char=""/>
              <a:tabLst>
                <a:tab pos="313055" algn="l"/>
              </a:tabLst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Importing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necessary dependencies and</a:t>
            </a:r>
            <a:r>
              <a:rPr sz="30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libraries.</a:t>
            </a:r>
            <a:endParaRPr sz="3000">
              <a:latin typeface="Arial"/>
              <a:cs typeface="Arial"/>
            </a:endParaRPr>
          </a:p>
          <a:p>
            <a:pPr marL="312420" indent="-300355">
              <a:lnSpc>
                <a:spcPct val="100000"/>
              </a:lnSpc>
              <a:buSzPct val="96666"/>
              <a:buFont typeface="Wingdings"/>
              <a:buChar char=""/>
              <a:tabLst>
                <a:tab pos="313055" algn="l"/>
              </a:tabLst>
            </a:pP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Reading 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CSV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file and converted into data</a:t>
            </a:r>
            <a:r>
              <a:rPr sz="3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frame.</a:t>
            </a:r>
            <a:endParaRPr sz="3000">
              <a:latin typeface="Arial"/>
              <a:cs typeface="Arial"/>
            </a:endParaRPr>
          </a:p>
          <a:p>
            <a:pPr marL="312420" indent="-300355">
              <a:lnSpc>
                <a:spcPct val="100000"/>
              </a:lnSpc>
              <a:buSzPct val="96666"/>
              <a:buFont typeface="Wingdings"/>
              <a:buChar char=""/>
              <a:tabLst>
                <a:tab pos="313055" algn="l"/>
              </a:tabLst>
            </a:pP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Checking the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data dimensions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for the original</a:t>
            </a:r>
            <a:r>
              <a:rPr sz="3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dataset.</a:t>
            </a:r>
            <a:endParaRPr sz="3000">
              <a:latin typeface="Arial"/>
              <a:cs typeface="Arial"/>
            </a:endParaRPr>
          </a:p>
          <a:p>
            <a:pPr marL="312420" indent="-300355">
              <a:lnSpc>
                <a:spcPct val="100000"/>
              </a:lnSpc>
              <a:buSzPct val="96666"/>
              <a:buFont typeface="Wingdings"/>
              <a:buChar char=""/>
              <a:tabLst>
                <a:tab pos="313055" algn="l"/>
              </a:tabLst>
            </a:pP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Looking for null values and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accordingly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fill the missing</a:t>
            </a:r>
            <a:r>
              <a:rPr sz="30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3000">
              <a:latin typeface="Arial"/>
              <a:cs typeface="Arial"/>
            </a:endParaRPr>
          </a:p>
          <a:p>
            <a:pPr marL="312420" indent="-300355">
              <a:lnSpc>
                <a:spcPct val="100000"/>
              </a:lnSpc>
              <a:buSzPct val="96666"/>
              <a:buFont typeface="Wingdings"/>
              <a:buChar char=""/>
              <a:tabLst>
                <a:tab pos="313055" algn="l"/>
              </a:tabLst>
            </a:pP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Checking the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summary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of the</a:t>
            </a:r>
            <a:r>
              <a:rPr sz="3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dataset.</a:t>
            </a:r>
            <a:endParaRPr sz="3000">
              <a:latin typeface="Arial"/>
              <a:cs typeface="Arial"/>
            </a:endParaRPr>
          </a:p>
          <a:p>
            <a:pPr marL="312420" indent="-300355">
              <a:lnSpc>
                <a:spcPct val="100000"/>
              </a:lnSpc>
              <a:buSzPct val="96666"/>
              <a:buFont typeface="Wingdings"/>
              <a:buChar char=""/>
              <a:tabLst>
                <a:tab pos="313055" algn="l"/>
              </a:tabLst>
            </a:pP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Checking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unique</a:t>
            </a:r>
            <a:r>
              <a:rPr sz="3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values.</a:t>
            </a:r>
            <a:endParaRPr sz="3000">
              <a:latin typeface="Arial"/>
              <a:cs typeface="Arial"/>
            </a:endParaRPr>
          </a:p>
          <a:p>
            <a:pPr marL="312420" indent="-300355">
              <a:lnSpc>
                <a:spcPct val="100000"/>
              </a:lnSpc>
              <a:buSzPct val="96666"/>
              <a:buFont typeface="Wingdings"/>
              <a:buChar char=""/>
              <a:tabLst>
                <a:tab pos="313055" algn="l"/>
              </a:tabLst>
            </a:pP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Checking all the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categorical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columns in the</a:t>
            </a:r>
            <a:r>
              <a:rPr sz="30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dataset.</a:t>
            </a:r>
            <a:endParaRPr sz="3000">
              <a:latin typeface="Arial"/>
              <a:cs typeface="Arial"/>
            </a:endParaRPr>
          </a:p>
          <a:p>
            <a:pPr marL="312420" indent="-300355">
              <a:lnSpc>
                <a:spcPct val="100000"/>
              </a:lnSpc>
              <a:spcBef>
                <a:spcPts val="5"/>
              </a:spcBef>
              <a:buSzPct val="96666"/>
              <a:buFont typeface="Wingdings"/>
              <a:buChar char=""/>
              <a:tabLst>
                <a:tab pos="313055" algn="l"/>
              </a:tabLst>
            </a:pP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Visualizing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each features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matplotlib and</a:t>
            </a:r>
            <a:r>
              <a:rPr sz="3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seaborn.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1999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43657" y="9524"/>
              <a:ext cx="6480810" cy="1670685"/>
            </a:xfrm>
            <a:custGeom>
              <a:avLst/>
              <a:gdLst/>
              <a:ahLst/>
              <a:cxnLst/>
              <a:rect l="l" t="t" r="r" b="b"/>
              <a:pathLst>
                <a:path w="6480809" h="1670685">
                  <a:moveTo>
                    <a:pt x="910336" y="1016"/>
                  </a:moveTo>
                  <a:lnTo>
                    <a:pt x="0" y="635"/>
                  </a:lnTo>
                  <a:lnTo>
                    <a:pt x="458343" y="455930"/>
                  </a:lnTo>
                  <a:lnTo>
                    <a:pt x="910336" y="1016"/>
                  </a:lnTo>
                  <a:close/>
                </a:path>
                <a:path w="6480809" h="1670685">
                  <a:moveTo>
                    <a:pt x="2742184" y="613791"/>
                  </a:moveTo>
                  <a:lnTo>
                    <a:pt x="2125345" y="1016"/>
                  </a:lnTo>
                  <a:lnTo>
                    <a:pt x="1250188" y="635"/>
                  </a:lnTo>
                  <a:lnTo>
                    <a:pt x="635127" y="619633"/>
                  </a:lnTo>
                  <a:lnTo>
                    <a:pt x="1692656" y="1670177"/>
                  </a:lnTo>
                  <a:lnTo>
                    <a:pt x="2742184" y="613791"/>
                  </a:lnTo>
                  <a:close/>
                </a:path>
                <a:path w="6480809" h="1670685">
                  <a:moveTo>
                    <a:pt x="4058285" y="889"/>
                  </a:moveTo>
                  <a:lnTo>
                    <a:pt x="2427224" y="635"/>
                  </a:lnTo>
                  <a:lnTo>
                    <a:pt x="3248279" y="816356"/>
                  </a:lnTo>
                  <a:lnTo>
                    <a:pt x="4058285" y="889"/>
                  </a:lnTo>
                  <a:close/>
                </a:path>
                <a:path w="6480809" h="1670685">
                  <a:moveTo>
                    <a:pt x="5855208" y="613791"/>
                  </a:moveTo>
                  <a:lnTo>
                    <a:pt x="5238369" y="1016"/>
                  </a:lnTo>
                  <a:lnTo>
                    <a:pt x="4363212" y="635"/>
                  </a:lnTo>
                  <a:lnTo>
                    <a:pt x="3748265" y="619633"/>
                  </a:lnTo>
                  <a:lnTo>
                    <a:pt x="4805807" y="1670177"/>
                  </a:lnTo>
                  <a:lnTo>
                    <a:pt x="5855208" y="613791"/>
                  </a:lnTo>
                  <a:close/>
                </a:path>
                <a:path w="6480809" h="1670685">
                  <a:moveTo>
                    <a:pt x="6480683" y="1524"/>
                  </a:moveTo>
                  <a:lnTo>
                    <a:pt x="5569204" y="0"/>
                  </a:lnTo>
                  <a:lnTo>
                    <a:pt x="6028690" y="456565"/>
                  </a:lnTo>
                  <a:lnTo>
                    <a:pt x="6480683" y="1524"/>
                  </a:lnTo>
                  <a:close/>
                </a:path>
              </a:pathLst>
            </a:custGeom>
            <a:solidFill>
              <a:srgbClr val="9F36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5135" y="346709"/>
            <a:ext cx="60591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DATA </a:t>
            </a:r>
            <a:r>
              <a:rPr spc="-310" dirty="0"/>
              <a:t>PRE</a:t>
            </a:r>
            <a:r>
              <a:rPr spc="-325" dirty="0"/>
              <a:t> </a:t>
            </a:r>
            <a:r>
              <a:rPr spc="-409" dirty="0"/>
              <a:t>PROCESSING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9980" y="1620773"/>
            <a:ext cx="10559415" cy="429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52450" indent="-287020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"/>
              <a:tabLst>
                <a:tab pos="2997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Performing encoding using the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ordinal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encoder on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categorical  features.</a:t>
            </a:r>
            <a:endParaRPr sz="2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SzPct val="96428"/>
              <a:buFont typeface="Wingdings"/>
              <a:buChar char=""/>
              <a:tabLst>
                <a:tab pos="299720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Checking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co-relation/multi-collinearity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in a</a:t>
            </a:r>
            <a:r>
              <a:rPr sz="28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heatmap.</a:t>
            </a:r>
            <a:endParaRPr sz="28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SzPct val="96428"/>
              <a:buFont typeface="Wingdings"/>
              <a:buChar char=""/>
              <a:tabLst>
                <a:tab pos="2997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Checking for Outliers/Skewness using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boxen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plot and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distribution 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plot.</a:t>
            </a:r>
            <a:endParaRPr sz="2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SzPct val="96428"/>
              <a:buFont typeface="Wingdings"/>
              <a:buChar char=""/>
              <a:tabLst>
                <a:tab pos="2997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Perform Scaling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Standard Scaler</a:t>
            </a:r>
            <a:r>
              <a:rPr sz="28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method.</a:t>
            </a:r>
            <a:endParaRPr sz="2800">
              <a:latin typeface="Arial"/>
              <a:cs typeface="Arial"/>
            </a:endParaRPr>
          </a:p>
          <a:p>
            <a:pPr marL="299085" marR="398145" indent="-287020">
              <a:lnSpc>
                <a:spcPct val="100000"/>
              </a:lnSpc>
              <a:buSzPct val="96428"/>
              <a:buFont typeface="Wingdings"/>
              <a:buChar char=""/>
              <a:tabLst>
                <a:tab pos="299720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Checking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for the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final dimension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dataset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confirm the input  details.</a:t>
            </a:r>
            <a:endParaRPr sz="2800">
              <a:latin typeface="Arial"/>
              <a:cs typeface="Arial"/>
            </a:endParaRPr>
          </a:p>
          <a:p>
            <a:pPr marL="299085" marR="518795" indent="-287020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"/>
              <a:tabLst>
                <a:tab pos="2997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Creating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train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test split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the best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random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state found in the  range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1-1000.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1999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43657" y="9524"/>
              <a:ext cx="6480810" cy="1670685"/>
            </a:xfrm>
            <a:custGeom>
              <a:avLst/>
              <a:gdLst/>
              <a:ahLst/>
              <a:cxnLst/>
              <a:rect l="l" t="t" r="r" b="b"/>
              <a:pathLst>
                <a:path w="6480809" h="1670685">
                  <a:moveTo>
                    <a:pt x="910336" y="1016"/>
                  </a:moveTo>
                  <a:lnTo>
                    <a:pt x="0" y="635"/>
                  </a:lnTo>
                  <a:lnTo>
                    <a:pt x="458343" y="455930"/>
                  </a:lnTo>
                  <a:lnTo>
                    <a:pt x="910336" y="1016"/>
                  </a:lnTo>
                  <a:close/>
                </a:path>
                <a:path w="6480809" h="1670685">
                  <a:moveTo>
                    <a:pt x="2742184" y="613791"/>
                  </a:moveTo>
                  <a:lnTo>
                    <a:pt x="2125345" y="1016"/>
                  </a:lnTo>
                  <a:lnTo>
                    <a:pt x="1250188" y="635"/>
                  </a:lnTo>
                  <a:lnTo>
                    <a:pt x="635127" y="619633"/>
                  </a:lnTo>
                  <a:lnTo>
                    <a:pt x="1692656" y="1670177"/>
                  </a:lnTo>
                  <a:lnTo>
                    <a:pt x="2742184" y="613791"/>
                  </a:lnTo>
                  <a:close/>
                </a:path>
                <a:path w="6480809" h="1670685">
                  <a:moveTo>
                    <a:pt x="4058285" y="889"/>
                  </a:moveTo>
                  <a:lnTo>
                    <a:pt x="2427224" y="635"/>
                  </a:lnTo>
                  <a:lnTo>
                    <a:pt x="3248279" y="816356"/>
                  </a:lnTo>
                  <a:lnTo>
                    <a:pt x="4058285" y="889"/>
                  </a:lnTo>
                  <a:close/>
                </a:path>
                <a:path w="6480809" h="1670685">
                  <a:moveTo>
                    <a:pt x="5855208" y="613791"/>
                  </a:moveTo>
                  <a:lnTo>
                    <a:pt x="5238369" y="1016"/>
                  </a:lnTo>
                  <a:lnTo>
                    <a:pt x="4363212" y="635"/>
                  </a:lnTo>
                  <a:lnTo>
                    <a:pt x="3748265" y="619633"/>
                  </a:lnTo>
                  <a:lnTo>
                    <a:pt x="4805807" y="1670177"/>
                  </a:lnTo>
                  <a:lnTo>
                    <a:pt x="5855208" y="613791"/>
                  </a:lnTo>
                  <a:close/>
                </a:path>
                <a:path w="6480809" h="1670685">
                  <a:moveTo>
                    <a:pt x="6480683" y="1524"/>
                  </a:moveTo>
                  <a:lnTo>
                    <a:pt x="5569204" y="0"/>
                  </a:lnTo>
                  <a:lnTo>
                    <a:pt x="6028690" y="456565"/>
                  </a:lnTo>
                  <a:lnTo>
                    <a:pt x="6480683" y="1524"/>
                  </a:lnTo>
                  <a:close/>
                </a:path>
              </a:pathLst>
            </a:custGeom>
            <a:solidFill>
              <a:srgbClr val="9F36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>
              <a:alpha val="8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pc="-220" dirty="0"/>
              <a:t>EXPLORATORY </a:t>
            </a:r>
            <a:r>
              <a:rPr spc="30" dirty="0"/>
              <a:t>DATA </a:t>
            </a:r>
            <a:r>
              <a:rPr spc="-95" dirty="0"/>
              <a:t>ANALYSIS </a:t>
            </a:r>
            <a:r>
              <a:rPr spc="125" dirty="0"/>
              <a:t>(EDA)</a:t>
            </a:r>
            <a:r>
              <a:rPr spc="-285" dirty="0"/>
              <a:t> </a:t>
            </a:r>
            <a:r>
              <a:rPr spc="-220" dirty="0"/>
              <a:t>AND  </a:t>
            </a:r>
            <a:r>
              <a:rPr spc="-100" dirty="0"/>
              <a:t>VISUALIZATION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2729" y="2298953"/>
            <a:ext cx="2484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</a:rPr>
              <a:t>01. Univariate</a:t>
            </a:r>
            <a:r>
              <a:rPr sz="1800" b="1" u="heavy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</a:rPr>
              <a:t> </a:t>
            </a: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</a:rPr>
              <a:t>Analysis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05959" y="2298953"/>
            <a:ext cx="267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</a:rPr>
              <a:t>02. Multivariate</a:t>
            </a:r>
            <a:r>
              <a:rPr sz="1800" b="1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</a:rPr>
              <a:t> </a:t>
            </a: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</a:rPr>
              <a:t>Analysis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54236" y="2298953"/>
            <a:ext cx="2821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</a:rPr>
              <a:t>03. Correlation of</a:t>
            </a:r>
            <a:r>
              <a:rPr sz="1800" b="1" u="heavy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</a:rPr>
              <a:t> </a:t>
            </a: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</a:rPr>
              <a:t>Dataset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01976" y="5032628"/>
            <a:ext cx="3867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</a:rPr>
              <a:t>04. Correlation with Target</a:t>
            </a:r>
            <a:r>
              <a:rPr sz="1800" b="1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</a:rPr>
              <a:t> </a:t>
            </a: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</a:rPr>
              <a:t>variable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57541" y="5029580"/>
            <a:ext cx="1649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</a:rPr>
              <a:t>05.</a:t>
            </a:r>
            <a:r>
              <a:rPr sz="1800" b="1" u="heavy" spc="-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</a:rPr>
              <a:t> </a:t>
            </a:r>
            <a:r>
              <a:rPr sz="1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</a:rPr>
              <a:t>Conclusion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2729" y="2857627"/>
            <a:ext cx="256476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Univariate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is  the simplest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form of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analyzing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data. “Uni”  means “one”,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so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 other 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words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data has only  one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variable.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05959" y="2857627"/>
            <a:ext cx="275399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Multivariate analysis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is a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set of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statistical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techniques  used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data  that contain more than one  variable.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48776" y="2857627"/>
            <a:ext cx="27184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Correlation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is used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test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relationships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between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quantitative variables or  categorical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variables.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01976" y="5559653"/>
            <a:ext cx="3604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Correlation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target variable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know how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data is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related.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57541" y="5559653"/>
            <a:ext cx="20320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Summary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conclusion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3599815"/>
            </a:xfrm>
            <a:custGeom>
              <a:avLst/>
              <a:gdLst/>
              <a:ahLst/>
              <a:cxnLst/>
              <a:rect l="l" t="t" r="r" b="b"/>
              <a:pathLst>
                <a:path w="12192000" h="3599815">
                  <a:moveTo>
                    <a:pt x="12192000" y="0"/>
                  </a:moveTo>
                  <a:lnTo>
                    <a:pt x="0" y="0"/>
                  </a:lnTo>
                  <a:lnTo>
                    <a:pt x="0" y="1162050"/>
                  </a:lnTo>
                  <a:lnTo>
                    <a:pt x="0" y="3599688"/>
                  </a:lnTo>
                  <a:lnTo>
                    <a:pt x="12192000" y="3599688"/>
                  </a:lnTo>
                  <a:lnTo>
                    <a:pt x="12192000" y="116205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D246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99688"/>
              <a:ext cx="12192000" cy="3258820"/>
            </a:xfrm>
            <a:custGeom>
              <a:avLst/>
              <a:gdLst/>
              <a:ahLst/>
              <a:cxnLst/>
              <a:rect l="l" t="t" r="r" b="b"/>
              <a:pathLst>
                <a:path w="12192000" h="3258820">
                  <a:moveTo>
                    <a:pt x="12192000" y="0"/>
                  </a:moveTo>
                  <a:lnTo>
                    <a:pt x="0" y="0"/>
                  </a:lnTo>
                  <a:lnTo>
                    <a:pt x="0" y="3035046"/>
                  </a:lnTo>
                  <a:lnTo>
                    <a:pt x="0" y="3258312"/>
                  </a:lnTo>
                  <a:lnTo>
                    <a:pt x="12192000" y="3258312"/>
                  </a:lnTo>
                  <a:lnTo>
                    <a:pt x="12192000" y="303504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75726" y="1162050"/>
              <a:ext cx="3474720" cy="5473065"/>
            </a:xfrm>
            <a:custGeom>
              <a:avLst/>
              <a:gdLst/>
              <a:ahLst/>
              <a:cxnLst/>
              <a:rect l="l" t="t" r="r" b="b"/>
              <a:pathLst>
                <a:path w="3474720" h="5473065">
                  <a:moveTo>
                    <a:pt x="3474720" y="0"/>
                  </a:moveTo>
                  <a:lnTo>
                    <a:pt x="0" y="0"/>
                  </a:lnTo>
                  <a:lnTo>
                    <a:pt x="0" y="5472684"/>
                  </a:lnTo>
                  <a:lnTo>
                    <a:pt x="3474720" y="5472684"/>
                  </a:lnTo>
                  <a:lnTo>
                    <a:pt x="3474720" y="0"/>
                  </a:lnTo>
                  <a:close/>
                </a:path>
              </a:pathLst>
            </a:custGeom>
            <a:solidFill>
              <a:srgbClr val="9F36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75726" y="1162050"/>
              <a:ext cx="3474720" cy="5473065"/>
            </a:xfrm>
            <a:custGeom>
              <a:avLst/>
              <a:gdLst/>
              <a:ahLst/>
              <a:cxnLst/>
              <a:rect l="l" t="t" r="r" b="b"/>
              <a:pathLst>
                <a:path w="3474720" h="5473065">
                  <a:moveTo>
                    <a:pt x="0" y="5472684"/>
                  </a:moveTo>
                  <a:lnTo>
                    <a:pt x="3474720" y="5472684"/>
                  </a:lnTo>
                  <a:lnTo>
                    <a:pt x="3474720" y="0"/>
                  </a:lnTo>
                  <a:lnTo>
                    <a:pt x="0" y="0"/>
                  </a:lnTo>
                  <a:lnTo>
                    <a:pt x="0" y="5472684"/>
                  </a:lnTo>
                  <a:close/>
                </a:path>
              </a:pathLst>
            </a:custGeom>
            <a:ln w="19050">
              <a:solidFill>
                <a:srgbClr val="D246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861018" y="0"/>
            <a:ext cx="6469380" cy="1663700"/>
          </a:xfrm>
          <a:custGeom>
            <a:avLst/>
            <a:gdLst/>
            <a:ahLst/>
            <a:cxnLst/>
            <a:rect l="l" t="t" r="r" b="b"/>
            <a:pathLst>
              <a:path w="6469380" h="1663700">
                <a:moveTo>
                  <a:pt x="899401" y="0"/>
                </a:moveTo>
                <a:lnTo>
                  <a:pt x="0" y="0"/>
                </a:lnTo>
                <a:lnTo>
                  <a:pt x="446811" y="449707"/>
                </a:lnTo>
                <a:lnTo>
                  <a:pt x="899401" y="0"/>
                </a:lnTo>
                <a:close/>
              </a:path>
              <a:path w="6469380" h="1663700">
                <a:moveTo>
                  <a:pt x="2727109" y="612775"/>
                </a:moveTo>
                <a:lnTo>
                  <a:pt x="2118347" y="0"/>
                </a:lnTo>
                <a:lnTo>
                  <a:pt x="1231125" y="0"/>
                </a:lnTo>
                <a:lnTo>
                  <a:pt x="620179" y="606933"/>
                </a:lnTo>
                <a:lnTo>
                  <a:pt x="1669707" y="1663319"/>
                </a:lnTo>
                <a:lnTo>
                  <a:pt x="2727109" y="612775"/>
                </a:lnTo>
                <a:close/>
              </a:path>
              <a:path w="6469380" h="1663700">
                <a:moveTo>
                  <a:pt x="4041889" y="0"/>
                </a:moveTo>
                <a:lnTo>
                  <a:pt x="2423020" y="0"/>
                </a:lnTo>
                <a:lnTo>
                  <a:pt x="3227108" y="809498"/>
                </a:lnTo>
                <a:lnTo>
                  <a:pt x="4041889" y="0"/>
                </a:lnTo>
                <a:close/>
              </a:path>
              <a:path w="6469380" h="1663700">
                <a:moveTo>
                  <a:pt x="5840260" y="612775"/>
                </a:moveTo>
                <a:lnTo>
                  <a:pt x="5231498" y="0"/>
                </a:lnTo>
                <a:lnTo>
                  <a:pt x="4344162" y="0"/>
                </a:lnTo>
                <a:lnTo>
                  <a:pt x="3733330" y="606933"/>
                </a:lnTo>
                <a:lnTo>
                  <a:pt x="4782731" y="1663319"/>
                </a:lnTo>
                <a:lnTo>
                  <a:pt x="5840260" y="612775"/>
                </a:lnTo>
                <a:close/>
              </a:path>
              <a:path w="6469380" h="1663700">
                <a:moveTo>
                  <a:pt x="6469113" y="0"/>
                </a:moveTo>
                <a:lnTo>
                  <a:pt x="5570855" y="0"/>
                </a:lnTo>
                <a:lnTo>
                  <a:pt x="6017044" y="449072"/>
                </a:lnTo>
                <a:lnTo>
                  <a:pt x="6469113" y="0"/>
                </a:lnTo>
                <a:close/>
              </a:path>
            </a:pathLst>
          </a:custGeom>
          <a:solidFill>
            <a:srgbClr val="9F36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87146" y="197942"/>
            <a:ext cx="23241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PIE</a:t>
            </a:r>
            <a:r>
              <a:rPr spc="-204" dirty="0"/>
              <a:t> </a:t>
            </a:r>
            <a:r>
              <a:rPr spc="-300" dirty="0"/>
              <a:t>PLOT</a:t>
            </a:r>
          </a:p>
        </p:txBody>
      </p:sp>
      <p:sp>
        <p:nvSpPr>
          <p:cNvPr id="9" name="object 9"/>
          <p:cNvSpPr/>
          <p:nvPr/>
        </p:nvSpPr>
        <p:spPr>
          <a:xfrm>
            <a:off x="973836" y="2189988"/>
            <a:ext cx="6781800" cy="3438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30436" y="2125726"/>
            <a:ext cx="2733040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7175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Pie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Chart is a</a:t>
            </a:r>
            <a:r>
              <a:rPr sz="20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circular  statistical plot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can  display only one series  of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 marR="10604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 area of the chart</a:t>
            </a:r>
            <a:r>
              <a:rPr sz="20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is  the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total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percentage of  the given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 area of slices of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  pie represents the  percentage of the parts  of the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3599815"/>
            </a:xfrm>
            <a:custGeom>
              <a:avLst/>
              <a:gdLst/>
              <a:ahLst/>
              <a:cxnLst/>
              <a:rect l="l" t="t" r="r" b="b"/>
              <a:pathLst>
                <a:path w="12192000" h="3599815">
                  <a:moveTo>
                    <a:pt x="12192000" y="0"/>
                  </a:moveTo>
                  <a:lnTo>
                    <a:pt x="0" y="0"/>
                  </a:lnTo>
                  <a:lnTo>
                    <a:pt x="0" y="1162050"/>
                  </a:lnTo>
                  <a:lnTo>
                    <a:pt x="0" y="3599688"/>
                  </a:lnTo>
                  <a:lnTo>
                    <a:pt x="12192000" y="3599688"/>
                  </a:lnTo>
                  <a:lnTo>
                    <a:pt x="12192000" y="116205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D246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99688"/>
              <a:ext cx="12192000" cy="3258820"/>
            </a:xfrm>
            <a:custGeom>
              <a:avLst/>
              <a:gdLst/>
              <a:ahLst/>
              <a:cxnLst/>
              <a:rect l="l" t="t" r="r" b="b"/>
              <a:pathLst>
                <a:path w="12192000" h="3258820">
                  <a:moveTo>
                    <a:pt x="12192000" y="0"/>
                  </a:moveTo>
                  <a:lnTo>
                    <a:pt x="0" y="0"/>
                  </a:lnTo>
                  <a:lnTo>
                    <a:pt x="0" y="3035046"/>
                  </a:lnTo>
                  <a:lnTo>
                    <a:pt x="0" y="3258312"/>
                  </a:lnTo>
                  <a:lnTo>
                    <a:pt x="12192000" y="3258312"/>
                  </a:lnTo>
                  <a:lnTo>
                    <a:pt x="12192000" y="303504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75726" y="1162050"/>
              <a:ext cx="3474720" cy="5473065"/>
            </a:xfrm>
            <a:custGeom>
              <a:avLst/>
              <a:gdLst/>
              <a:ahLst/>
              <a:cxnLst/>
              <a:rect l="l" t="t" r="r" b="b"/>
              <a:pathLst>
                <a:path w="3474720" h="5473065">
                  <a:moveTo>
                    <a:pt x="3474720" y="0"/>
                  </a:moveTo>
                  <a:lnTo>
                    <a:pt x="0" y="0"/>
                  </a:lnTo>
                  <a:lnTo>
                    <a:pt x="0" y="5472684"/>
                  </a:lnTo>
                  <a:lnTo>
                    <a:pt x="3474720" y="5472684"/>
                  </a:lnTo>
                  <a:lnTo>
                    <a:pt x="3474720" y="0"/>
                  </a:lnTo>
                  <a:close/>
                </a:path>
              </a:pathLst>
            </a:custGeom>
            <a:solidFill>
              <a:srgbClr val="9F36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75726" y="1162050"/>
              <a:ext cx="3474720" cy="5473065"/>
            </a:xfrm>
            <a:custGeom>
              <a:avLst/>
              <a:gdLst/>
              <a:ahLst/>
              <a:cxnLst/>
              <a:rect l="l" t="t" r="r" b="b"/>
              <a:pathLst>
                <a:path w="3474720" h="5473065">
                  <a:moveTo>
                    <a:pt x="0" y="5472684"/>
                  </a:moveTo>
                  <a:lnTo>
                    <a:pt x="3474720" y="5472684"/>
                  </a:lnTo>
                  <a:lnTo>
                    <a:pt x="3474720" y="0"/>
                  </a:lnTo>
                  <a:lnTo>
                    <a:pt x="0" y="0"/>
                  </a:lnTo>
                  <a:lnTo>
                    <a:pt x="0" y="5472684"/>
                  </a:lnTo>
                  <a:close/>
                </a:path>
              </a:pathLst>
            </a:custGeom>
            <a:ln w="19050">
              <a:solidFill>
                <a:srgbClr val="D246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861018" y="0"/>
            <a:ext cx="6469380" cy="1663700"/>
          </a:xfrm>
          <a:custGeom>
            <a:avLst/>
            <a:gdLst/>
            <a:ahLst/>
            <a:cxnLst/>
            <a:rect l="l" t="t" r="r" b="b"/>
            <a:pathLst>
              <a:path w="6469380" h="1663700">
                <a:moveTo>
                  <a:pt x="899401" y="0"/>
                </a:moveTo>
                <a:lnTo>
                  <a:pt x="0" y="0"/>
                </a:lnTo>
                <a:lnTo>
                  <a:pt x="446811" y="449707"/>
                </a:lnTo>
                <a:lnTo>
                  <a:pt x="899401" y="0"/>
                </a:lnTo>
                <a:close/>
              </a:path>
              <a:path w="6469380" h="1663700">
                <a:moveTo>
                  <a:pt x="2727109" y="612775"/>
                </a:moveTo>
                <a:lnTo>
                  <a:pt x="2118347" y="0"/>
                </a:lnTo>
                <a:lnTo>
                  <a:pt x="1231125" y="0"/>
                </a:lnTo>
                <a:lnTo>
                  <a:pt x="620179" y="606933"/>
                </a:lnTo>
                <a:lnTo>
                  <a:pt x="1669707" y="1663319"/>
                </a:lnTo>
                <a:lnTo>
                  <a:pt x="2727109" y="612775"/>
                </a:lnTo>
                <a:close/>
              </a:path>
              <a:path w="6469380" h="1663700">
                <a:moveTo>
                  <a:pt x="4041889" y="0"/>
                </a:moveTo>
                <a:lnTo>
                  <a:pt x="2423020" y="0"/>
                </a:lnTo>
                <a:lnTo>
                  <a:pt x="3227108" y="809498"/>
                </a:lnTo>
                <a:lnTo>
                  <a:pt x="4041889" y="0"/>
                </a:lnTo>
                <a:close/>
              </a:path>
              <a:path w="6469380" h="1663700">
                <a:moveTo>
                  <a:pt x="5840260" y="612775"/>
                </a:moveTo>
                <a:lnTo>
                  <a:pt x="5231498" y="0"/>
                </a:lnTo>
                <a:lnTo>
                  <a:pt x="4344162" y="0"/>
                </a:lnTo>
                <a:lnTo>
                  <a:pt x="3733330" y="606933"/>
                </a:lnTo>
                <a:lnTo>
                  <a:pt x="4782731" y="1663319"/>
                </a:lnTo>
                <a:lnTo>
                  <a:pt x="5840260" y="612775"/>
                </a:lnTo>
                <a:close/>
              </a:path>
              <a:path w="6469380" h="1663700">
                <a:moveTo>
                  <a:pt x="6469113" y="0"/>
                </a:moveTo>
                <a:lnTo>
                  <a:pt x="5570855" y="0"/>
                </a:lnTo>
                <a:lnTo>
                  <a:pt x="6017044" y="449072"/>
                </a:lnTo>
                <a:lnTo>
                  <a:pt x="6469113" y="0"/>
                </a:lnTo>
                <a:close/>
              </a:path>
            </a:pathLst>
          </a:custGeom>
          <a:solidFill>
            <a:srgbClr val="9F36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87146" y="178384"/>
            <a:ext cx="3149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0" dirty="0"/>
              <a:t>COUNT</a:t>
            </a:r>
            <a:r>
              <a:rPr spc="-190" dirty="0"/>
              <a:t> </a:t>
            </a:r>
            <a:r>
              <a:rPr spc="-300" dirty="0"/>
              <a:t>PLOT</a:t>
            </a:r>
          </a:p>
        </p:txBody>
      </p:sp>
      <p:sp>
        <p:nvSpPr>
          <p:cNvPr id="9" name="object 9"/>
          <p:cNvSpPr/>
          <p:nvPr/>
        </p:nvSpPr>
        <p:spPr>
          <a:xfrm>
            <a:off x="495300" y="1258824"/>
            <a:ext cx="7737348" cy="5300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30436" y="1611629"/>
            <a:ext cx="2691130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51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Count plot method is used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show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counts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observations in each  categorical bin using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bars.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4699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Parameters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method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accepting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following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parameters that are  described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below: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x,</a:t>
            </a:r>
            <a:r>
              <a:rPr sz="18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This parameter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take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names of variables in data  or vector data, optional  inputs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plotting long-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data.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3599815"/>
            </a:xfrm>
            <a:custGeom>
              <a:avLst/>
              <a:gdLst/>
              <a:ahLst/>
              <a:cxnLst/>
              <a:rect l="l" t="t" r="r" b="b"/>
              <a:pathLst>
                <a:path w="12192000" h="3599815">
                  <a:moveTo>
                    <a:pt x="12192000" y="0"/>
                  </a:moveTo>
                  <a:lnTo>
                    <a:pt x="0" y="0"/>
                  </a:lnTo>
                  <a:lnTo>
                    <a:pt x="0" y="1162050"/>
                  </a:lnTo>
                  <a:lnTo>
                    <a:pt x="0" y="3599688"/>
                  </a:lnTo>
                  <a:lnTo>
                    <a:pt x="12192000" y="3599688"/>
                  </a:lnTo>
                  <a:lnTo>
                    <a:pt x="12192000" y="116205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D246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99688"/>
              <a:ext cx="12192000" cy="3258820"/>
            </a:xfrm>
            <a:custGeom>
              <a:avLst/>
              <a:gdLst/>
              <a:ahLst/>
              <a:cxnLst/>
              <a:rect l="l" t="t" r="r" b="b"/>
              <a:pathLst>
                <a:path w="12192000" h="3258820">
                  <a:moveTo>
                    <a:pt x="12192000" y="0"/>
                  </a:moveTo>
                  <a:lnTo>
                    <a:pt x="0" y="0"/>
                  </a:lnTo>
                  <a:lnTo>
                    <a:pt x="0" y="3035046"/>
                  </a:lnTo>
                  <a:lnTo>
                    <a:pt x="0" y="3258312"/>
                  </a:lnTo>
                  <a:lnTo>
                    <a:pt x="12192000" y="3258312"/>
                  </a:lnTo>
                  <a:lnTo>
                    <a:pt x="12192000" y="303504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75726" y="1162050"/>
              <a:ext cx="3474720" cy="5473065"/>
            </a:xfrm>
            <a:custGeom>
              <a:avLst/>
              <a:gdLst/>
              <a:ahLst/>
              <a:cxnLst/>
              <a:rect l="l" t="t" r="r" b="b"/>
              <a:pathLst>
                <a:path w="3474720" h="5473065">
                  <a:moveTo>
                    <a:pt x="3474720" y="0"/>
                  </a:moveTo>
                  <a:lnTo>
                    <a:pt x="0" y="0"/>
                  </a:lnTo>
                  <a:lnTo>
                    <a:pt x="0" y="5472684"/>
                  </a:lnTo>
                  <a:lnTo>
                    <a:pt x="3474720" y="5472684"/>
                  </a:lnTo>
                  <a:lnTo>
                    <a:pt x="3474720" y="0"/>
                  </a:lnTo>
                  <a:close/>
                </a:path>
              </a:pathLst>
            </a:custGeom>
            <a:solidFill>
              <a:srgbClr val="9F36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75726" y="1162050"/>
              <a:ext cx="3474720" cy="5473065"/>
            </a:xfrm>
            <a:custGeom>
              <a:avLst/>
              <a:gdLst/>
              <a:ahLst/>
              <a:cxnLst/>
              <a:rect l="l" t="t" r="r" b="b"/>
              <a:pathLst>
                <a:path w="3474720" h="5473065">
                  <a:moveTo>
                    <a:pt x="0" y="5472684"/>
                  </a:moveTo>
                  <a:lnTo>
                    <a:pt x="3474720" y="5472684"/>
                  </a:lnTo>
                  <a:lnTo>
                    <a:pt x="3474720" y="0"/>
                  </a:lnTo>
                  <a:lnTo>
                    <a:pt x="0" y="0"/>
                  </a:lnTo>
                  <a:lnTo>
                    <a:pt x="0" y="5472684"/>
                  </a:lnTo>
                  <a:close/>
                </a:path>
              </a:pathLst>
            </a:custGeom>
            <a:ln w="19050">
              <a:solidFill>
                <a:srgbClr val="D246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861018" y="0"/>
            <a:ext cx="6469380" cy="1663700"/>
          </a:xfrm>
          <a:custGeom>
            <a:avLst/>
            <a:gdLst/>
            <a:ahLst/>
            <a:cxnLst/>
            <a:rect l="l" t="t" r="r" b="b"/>
            <a:pathLst>
              <a:path w="6469380" h="1663700">
                <a:moveTo>
                  <a:pt x="899401" y="0"/>
                </a:moveTo>
                <a:lnTo>
                  <a:pt x="0" y="0"/>
                </a:lnTo>
                <a:lnTo>
                  <a:pt x="446811" y="449707"/>
                </a:lnTo>
                <a:lnTo>
                  <a:pt x="899401" y="0"/>
                </a:lnTo>
                <a:close/>
              </a:path>
              <a:path w="6469380" h="1663700">
                <a:moveTo>
                  <a:pt x="2727109" y="612775"/>
                </a:moveTo>
                <a:lnTo>
                  <a:pt x="2118347" y="0"/>
                </a:lnTo>
                <a:lnTo>
                  <a:pt x="1231125" y="0"/>
                </a:lnTo>
                <a:lnTo>
                  <a:pt x="620179" y="606933"/>
                </a:lnTo>
                <a:lnTo>
                  <a:pt x="1669707" y="1663319"/>
                </a:lnTo>
                <a:lnTo>
                  <a:pt x="2727109" y="612775"/>
                </a:lnTo>
                <a:close/>
              </a:path>
              <a:path w="6469380" h="1663700">
                <a:moveTo>
                  <a:pt x="4041889" y="0"/>
                </a:moveTo>
                <a:lnTo>
                  <a:pt x="2423020" y="0"/>
                </a:lnTo>
                <a:lnTo>
                  <a:pt x="3227108" y="809498"/>
                </a:lnTo>
                <a:lnTo>
                  <a:pt x="4041889" y="0"/>
                </a:lnTo>
                <a:close/>
              </a:path>
              <a:path w="6469380" h="1663700">
                <a:moveTo>
                  <a:pt x="5840260" y="612775"/>
                </a:moveTo>
                <a:lnTo>
                  <a:pt x="5231498" y="0"/>
                </a:lnTo>
                <a:lnTo>
                  <a:pt x="4344162" y="0"/>
                </a:lnTo>
                <a:lnTo>
                  <a:pt x="3733330" y="606933"/>
                </a:lnTo>
                <a:lnTo>
                  <a:pt x="4782731" y="1663319"/>
                </a:lnTo>
                <a:lnTo>
                  <a:pt x="5840260" y="612775"/>
                </a:lnTo>
                <a:close/>
              </a:path>
              <a:path w="6469380" h="1663700">
                <a:moveTo>
                  <a:pt x="6469113" y="0"/>
                </a:moveTo>
                <a:lnTo>
                  <a:pt x="5570855" y="0"/>
                </a:lnTo>
                <a:lnTo>
                  <a:pt x="6017044" y="449072"/>
                </a:lnTo>
                <a:lnTo>
                  <a:pt x="6469113" y="0"/>
                </a:lnTo>
                <a:close/>
              </a:path>
            </a:pathLst>
          </a:custGeom>
          <a:solidFill>
            <a:srgbClr val="9F36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87146" y="178384"/>
            <a:ext cx="38855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5" dirty="0"/>
              <a:t>SCATTER</a:t>
            </a:r>
            <a:r>
              <a:rPr spc="-204" dirty="0"/>
              <a:t> </a:t>
            </a:r>
            <a:r>
              <a:rPr spc="-300" dirty="0"/>
              <a:t>PLOT</a:t>
            </a:r>
          </a:p>
        </p:txBody>
      </p:sp>
      <p:sp>
        <p:nvSpPr>
          <p:cNvPr id="9" name="object 9"/>
          <p:cNvSpPr/>
          <p:nvPr/>
        </p:nvSpPr>
        <p:spPr>
          <a:xfrm>
            <a:off x="495300" y="1426464"/>
            <a:ext cx="7737347" cy="496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30436" y="1637791"/>
            <a:ext cx="2755900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Scatter plots are used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observe relationship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between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variables and  uses dots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represent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relationship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18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them.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304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 scatter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method in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matplotlib library is used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draw a scatter plot.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 marR="13271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Scatter plots are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widely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represent relation  among variables and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how  change in one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affects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other.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3599815"/>
            </a:xfrm>
            <a:custGeom>
              <a:avLst/>
              <a:gdLst/>
              <a:ahLst/>
              <a:cxnLst/>
              <a:rect l="l" t="t" r="r" b="b"/>
              <a:pathLst>
                <a:path w="12192000" h="3599815">
                  <a:moveTo>
                    <a:pt x="12192000" y="0"/>
                  </a:moveTo>
                  <a:lnTo>
                    <a:pt x="0" y="0"/>
                  </a:lnTo>
                  <a:lnTo>
                    <a:pt x="0" y="1162050"/>
                  </a:lnTo>
                  <a:lnTo>
                    <a:pt x="0" y="3599688"/>
                  </a:lnTo>
                  <a:lnTo>
                    <a:pt x="12192000" y="3599688"/>
                  </a:lnTo>
                  <a:lnTo>
                    <a:pt x="12192000" y="116205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D246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99688"/>
              <a:ext cx="12192000" cy="3258820"/>
            </a:xfrm>
            <a:custGeom>
              <a:avLst/>
              <a:gdLst/>
              <a:ahLst/>
              <a:cxnLst/>
              <a:rect l="l" t="t" r="r" b="b"/>
              <a:pathLst>
                <a:path w="12192000" h="3258820">
                  <a:moveTo>
                    <a:pt x="12192000" y="0"/>
                  </a:moveTo>
                  <a:lnTo>
                    <a:pt x="0" y="0"/>
                  </a:lnTo>
                  <a:lnTo>
                    <a:pt x="0" y="3035046"/>
                  </a:lnTo>
                  <a:lnTo>
                    <a:pt x="0" y="3258312"/>
                  </a:lnTo>
                  <a:lnTo>
                    <a:pt x="12192000" y="3258312"/>
                  </a:lnTo>
                  <a:lnTo>
                    <a:pt x="12192000" y="303504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75726" y="1162050"/>
              <a:ext cx="3474720" cy="5473065"/>
            </a:xfrm>
            <a:custGeom>
              <a:avLst/>
              <a:gdLst/>
              <a:ahLst/>
              <a:cxnLst/>
              <a:rect l="l" t="t" r="r" b="b"/>
              <a:pathLst>
                <a:path w="3474720" h="5473065">
                  <a:moveTo>
                    <a:pt x="3474720" y="0"/>
                  </a:moveTo>
                  <a:lnTo>
                    <a:pt x="0" y="0"/>
                  </a:lnTo>
                  <a:lnTo>
                    <a:pt x="0" y="5472684"/>
                  </a:lnTo>
                  <a:lnTo>
                    <a:pt x="3474720" y="5472684"/>
                  </a:lnTo>
                  <a:lnTo>
                    <a:pt x="3474720" y="0"/>
                  </a:lnTo>
                  <a:close/>
                </a:path>
              </a:pathLst>
            </a:custGeom>
            <a:solidFill>
              <a:srgbClr val="9F36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75726" y="1162050"/>
              <a:ext cx="3474720" cy="5473065"/>
            </a:xfrm>
            <a:custGeom>
              <a:avLst/>
              <a:gdLst/>
              <a:ahLst/>
              <a:cxnLst/>
              <a:rect l="l" t="t" r="r" b="b"/>
              <a:pathLst>
                <a:path w="3474720" h="5473065">
                  <a:moveTo>
                    <a:pt x="0" y="5472684"/>
                  </a:moveTo>
                  <a:lnTo>
                    <a:pt x="3474720" y="5472684"/>
                  </a:lnTo>
                  <a:lnTo>
                    <a:pt x="3474720" y="0"/>
                  </a:lnTo>
                  <a:lnTo>
                    <a:pt x="0" y="0"/>
                  </a:lnTo>
                  <a:lnTo>
                    <a:pt x="0" y="5472684"/>
                  </a:lnTo>
                  <a:close/>
                </a:path>
              </a:pathLst>
            </a:custGeom>
            <a:ln w="19050">
              <a:solidFill>
                <a:srgbClr val="D246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861018" y="0"/>
            <a:ext cx="6469380" cy="1663700"/>
          </a:xfrm>
          <a:custGeom>
            <a:avLst/>
            <a:gdLst/>
            <a:ahLst/>
            <a:cxnLst/>
            <a:rect l="l" t="t" r="r" b="b"/>
            <a:pathLst>
              <a:path w="6469380" h="1663700">
                <a:moveTo>
                  <a:pt x="899401" y="0"/>
                </a:moveTo>
                <a:lnTo>
                  <a:pt x="0" y="0"/>
                </a:lnTo>
                <a:lnTo>
                  <a:pt x="446811" y="449707"/>
                </a:lnTo>
                <a:lnTo>
                  <a:pt x="899401" y="0"/>
                </a:lnTo>
                <a:close/>
              </a:path>
              <a:path w="6469380" h="1663700">
                <a:moveTo>
                  <a:pt x="2727109" y="612775"/>
                </a:moveTo>
                <a:lnTo>
                  <a:pt x="2118347" y="0"/>
                </a:lnTo>
                <a:lnTo>
                  <a:pt x="1231125" y="0"/>
                </a:lnTo>
                <a:lnTo>
                  <a:pt x="620179" y="606933"/>
                </a:lnTo>
                <a:lnTo>
                  <a:pt x="1669707" y="1663319"/>
                </a:lnTo>
                <a:lnTo>
                  <a:pt x="2727109" y="612775"/>
                </a:lnTo>
                <a:close/>
              </a:path>
              <a:path w="6469380" h="1663700">
                <a:moveTo>
                  <a:pt x="4041889" y="0"/>
                </a:moveTo>
                <a:lnTo>
                  <a:pt x="2423020" y="0"/>
                </a:lnTo>
                <a:lnTo>
                  <a:pt x="3227108" y="809498"/>
                </a:lnTo>
                <a:lnTo>
                  <a:pt x="4041889" y="0"/>
                </a:lnTo>
                <a:close/>
              </a:path>
              <a:path w="6469380" h="1663700">
                <a:moveTo>
                  <a:pt x="5840260" y="612775"/>
                </a:moveTo>
                <a:lnTo>
                  <a:pt x="5231498" y="0"/>
                </a:lnTo>
                <a:lnTo>
                  <a:pt x="4344162" y="0"/>
                </a:lnTo>
                <a:lnTo>
                  <a:pt x="3733330" y="606933"/>
                </a:lnTo>
                <a:lnTo>
                  <a:pt x="4782731" y="1663319"/>
                </a:lnTo>
                <a:lnTo>
                  <a:pt x="5840260" y="612775"/>
                </a:lnTo>
                <a:close/>
              </a:path>
              <a:path w="6469380" h="1663700">
                <a:moveTo>
                  <a:pt x="6469113" y="0"/>
                </a:moveTo>
                <a:lnTo>
                  <a:pt x="5570855" y="0"/>
                </a:lnTo>
                <a:lnTo>
                  <a:pt x="6017044" y="449072"/>
                </a:lnTo>
                <a:lnTo>
                  <a:pt x="6469113" y="0"/>
                </a:lnTo>
                <a:close/>
              </a:path>
            </a:pathLst>
          </a:custGeom>
          <a:solidFill>
            <a:srgbClr val="9F36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87146" y="178384"/>
            <a:ext cx="30994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5" dirty="0"/>
              <a:t>HIS</a:t>
            </a:r>
            <a:r>
              <a:rPr spc="-270" dirty="0"/>
              <a:t>T</a:t>
            </a:r>
            <a:r>
              <a:rPr spc="-310" dirty="0"/>
              <a:t>OGRAM</a:t>
            </a:r>
          </a:p>
        </p:txBody>
      </p:sp>
      <p:sp>
        <p:nvSpPr>
          <p:cNvPr id="9" name="object 9"/>
          <p:cNvSpPr/>
          <p:nvPr/>
        </p:nvSpPr>
        <p:spPr>
          <a:xfrm>
            <a:off x="2474976" y="1187196"/>
            <a:ext cx="3777996" cy="5443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30436" y="1735023"/>
            <a:ext cx="2753360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06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histogram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8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basically  used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represent data  provided in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 form of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some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groups.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is accurate method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for  the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graphical  representation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numerical data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distribution.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 marR="29209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is a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type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bar plot 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X-axis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represents  the bin ranges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while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Y-axis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gives information about 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frequency.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3599815"/>
            </a:xfrm>
            <a:custGeom>
              <a:avLst/>
              <a:gdLst/>
              <a:ahLst/>
              <a:cxnLst/>
              <a:rect l="l" t="t" r="r" b="b"/>
              <a:pathLst>
                <a:path w="12192000" h="3599815">
                  <a:moveTo>
                    <a:pt x="12192000" y="0"/>
                  </a:moveTo>
                  <a:lnTo>
                    <a:pt x="0" y="0"/>
                  </a:lnTo>
                  <a:lnTo>
                    <a:pt x="0" y="1162050"/>
                  </a:lnTo>
                  <a:lnTo>
                    <a:pt x="0" y="3599688"/>
                  </a:lnTo>
                  <a:lnTo>
                    <a:pt x="12192000" y="3599688"/>
                  </a:lnTo>
                  <a:lnTo>
                    <a:pt x="12192000" y="116205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D246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99688"/>
              <a:ext cx="12192000" cy="3258820"/>
            </a:xfrm>
            <a:custGeom>
              <a:avLst/>
              <a:gdLst/>
              <a:ahLst/>
              <a:cxnLst/>
              <a:rect l="l" t="t" r="r" b="b"/>
              <a:pathLst>
                <a:path w="12192000" h="3258820">
                  <a:moveTo>
                    <a:pt x="12192000" y="0"/>
                  </a:moveTo>
                  <a:lnTo>
                    <a:pt x="0" y="0"/>
                  </a:lnTo>
                  <a:lnTo>
                    <a:pt x="0" y="3035046"/>
                  </a:lnTo>
                  <a:lnTo>
                    <a:pt x="0" y="3258312"/>
                  </a:lnTo>
                  <a:lnTo>
                    <a:pt x="12192000" y="3258312"/>
                  </a:lnTo>
                  <a:lnTo>
                    <a:pt x="12192000" y="303504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75726" y="1162050"/>
              <a:ext cx="3474720" cy="5473065"/>
            </a:xfrm>
            <a:custGeom>
              <a:avLst/>
              <a:gdLst/>
              <a:ahLst/>
              <a:cxnLst/>
              <a:rect l="l" t="t" r="r" b="b"/>
              <a:pathLst>
                <a:path w="3474720" h="5473065">
                  <a:moveTo>
                    <a:pt x="3474720" y="0"/>
                  </a:moveTo>
                  <a:lnTo>
                    <a:pt x="0" y="0"/>
                  </a:lnTo>
                  <a:lnTo>
                    <a:pt x="0" y="5472684"/>
                  </a:lnTo>
                  <a:lnTo>
                    <a:pt x="3474720" y="5472684"/>
                  </a:lnTo>
                  <a:lnTo>
                    <a:pt x="3474720" y="0"/>
                  </a:lnTo>
                  <a:close/>
                </a:path>
              </a:pathLst>
            </a:custGeom>
            <a:solidFill>
              <a:srgbClr val="9F36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75726" y="1162050"/>
              <a:ext cx="3474720" cy="5473065"/>
            </a:xfrm>
            <a:custGeom>
              <a:avLst/>
              <a:gdLst/>
              <a:ahLst/>
              <a:cxnLst/>
              <a:rect l="l" t="t" r="r" b="b"/>
              <a:pathLst>
                <a:path w="3474720" h="5473065">
                  <a:moveTo>
                    <a:pt x="0" y="5472684"/>
                  </a:moveTo>
                  <a:lnTo>
                    <a:pt x="3474720" y="5472684"/>
                  </a:lnTo>
                  <a:lnTo>
                    <a:pt x="3474720" y="0"/>
                  </a:lnTo>
                  <a:lnTo>
                    <a:pt x="0" y="0"/>
                  </a:lnTo>
                  <a:lnTo>
                    <a:pt x="0" y="5472684"/>
                  </a:lnTo>
                  <a:close/>
                </a:path>
              </a:pathLst>
            </a:custGeom>
            <a:ln w="19050">
              <a:solidFill>
                <a:srgbClr val="D246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861018" y="0"/>
            <a:ext cx="6469380" cy="1663700"/>
          </a:xfrm>
          <a:custGeom>
            <a:avLst/>
            <a:gdLst/>
            <a:ahLst/>
            <a:cxnLst/>
            <a:rect l="l" t="t" r="r" b="b"/>
            <a:pathLst>
              <a:path w="6469380" h="1663700">
                <a:moveTo>
                  <a:pt x="899401" y="0"/>
                </a:moveTo>
                <a:lnTo>
                  <a:pt x="0" y="0"/>
                </a:lnTo>
                <a:lnTo>
                  <a:pt x="446811" y="449707"/>
                </a:lnTo>
                <a:lnTo>
                  <a:pt x="899401" y="0"/>
                </a:lnTo>
                <a:close/>
              </a:path>
              <a:path w="6469380" h="1663700">
                <a:moveTo>
                  <a:pt x="2727109" y="612775"/>
                </a:moveTo>
                <a:lnTo>
                  <a:pt x="2118347" y="0"/>
                </a:lnTo>
                <a:lnTo>
                  <a:pt x="1231125" y="0"/>
                </a:lnTo>
                <a:lnTo>
                  <a:pt x="620179" y="606933"/>
                </a:lnTo>
                <a:lnTo>
                  <a:pt x="1669707" y="1663319"/>
                </a:lnTo>
                <a:lnTo>
                  <a:pt x="2727109" y="612775"/>
                </a:lnTo>
                <a:close/>
              </a:path>
              <a:path w="6469380" h="1663700">
                <a:moveTo>
                  <a:pt x="4041889" y="0"/>
                </a:moveTo>
                <a:lnTo>
                  <a:pt x="2423020" y="0"/>
                </a:lnTo>
                <a:lnTo>
                  <a:pt x="3227108" y="809498"/>
                </a:lnTo>
                <a:lnTo>
                  <a:pt x="4041889" y="0"/>
                </a:lnTo>
                <a:close/>
              </a:path>
              <a:path w="6469380" h="1663700">
                <a:moveTo>
                  <a:pt x="5840260" y="612775"/>
                </a:moveTo>
                <a:lnTo>
                  <a:pt x="5231498" y="0"/>
                </a:lnTo>
                <a:lnTo>
                  <a:pt x="4344162" y="0"/>
                </a:lnTo>
                <a:lnTo>
                  <a:pt x="3733330" y="606933"/>
                </a:lnTo>
                <a:lnTo>
                  <a:pt x="4782731" y="1663319"/>
                </a:lnTo>
                <a:lnTo>
                  <a:pt x="5840260" y="612775"/>
                </a:lnTo>
                <a:close/>
              </a:path>
              <a:path w="6469380" h="1663700">
                <a:moveTo>
                  <a:pt x="6469113" y="0"/>
                </a:moveTo>
                <a:lnTo>
                  <a:pt x="5570855" y="0"/>
                </a:lnTo>
                <a:lnTo>
                  <a:pt x="6017044" y="449072"/>
                </a:lnTo>
                <a:lnTo>
                  <a:pt x="6469113" y="0"/>
                </a:lnTo>
                <a:close/>
              </a:path>
            </a:pathLst>
          </a:custGeom>
          <a:solidFill>
            <a:srgbClr val="9F36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87146" y="178384"/>
            <a:ext cx="26333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HEA</a:t>
            </a:r>
            <a:r>
              <a:rPr spc="-100" dirty="0"/>
              <a:t>T</a:t>
            </a:r>
            <a:r>
              <a:rPr spc="-130" dirty="0"/>
              <a:t>MAP</a:t>
            </a:r>
          </a:p>
        </p:txBody>
      </p:sp>
      <p:sp>
        <p:nvSpPr>
          <p:cNvPr id="9" name="object 9"/>
          <p:cNvSpPr/>
          <p:nvPr/>
        </p:nvSpPr>
        <p:spPr>
          <a:xfrm>
            <a:off x="1610867" y="1187196"/>
            <a:ext cx="5506211" cy="5443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30436" y="2008759"/>
            <a:ext cx="2753360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heatmap contains</a:t>
            </a: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values  representing various  shades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the same color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each value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be  plotted.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9271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Usually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darker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shades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the chart represent  higher values than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lighter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shade.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 marR="1968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very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different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  completely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different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color  can also be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used.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3599815"/>
            </a:xfrm>
            <a:custGeom>
              <a:avLst/>
              <a:gdLst/>
              <a:ahLst/>
              <a:cxnLst/>
              <a:rect l="l" t="t" r="r" b="b"/>
              <a:pathLst>
                <a:path w="12192000" h="3599815">
                  <a:moveTo>
                    <a:pt x="12192000" y="0"/>
                  </a:moveTo>
                  <a:lnTo>
                    <a:pt x="0" y="0"/>
                  </a:lnTo>
                  <a:lnTo>
                    <a:pt x="0" y="1162050"/>
                  </a:lnTo>
                  <a:lnTo>
                    <a:pt x="0" y="3599688"/>
                  </a:lnTo>
                  <a:lnTo>
                    <a:pt x="12192000" y="3599688"/>
                  </a:lnTo>
                  <a:lnTo>
                    <a:pt x="12192000" y="116205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D246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99688"/>
              <a:ext cx="12192000" cy="3258820"/>
            </a:xfrm>
            <a:custGeom>
              <a:avLst/>
              <a:gdLst/>
              <a:ahLst/>
              <a:cxnLst/>
              <a:rect l="l" t="t" r="r" b="b"/>
              <a:pathLst>
                <a:path w="12192000" h="3258820">
                  <a:moveTo>
                    <a:pt x="12192000" y="0"/>
                  </a:moveTo>
                  <a:lnTo>
                    <a:pt x="0" y="0"/>
                  </a:lnTo>
                  <a:lnTo>
                    <a:pt x="0" y="3035046"/>
                  </a:lnTo>
                  <a:lnTo>
                    <a:pt x="0" y="3258312"/>
                  </a:lnTo>
                  <a:lnTo>
                    <a:pt x="12192000" y="3258312"/>
                  </a:lnTo>
                  <a:lnTo>
                    <a:pt x="12192000" y="303504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75726" y="1162050"/>
              <a:ext cx="3474720" cy="5473065"/>
            </a:xfrm>
            <a:custGeom>
              <a:avLst/>
              <a:gdLst/>
              <a:ahLst/>
              <a:cxnLst/>
              <a:rect l="l" t="t" r="r" b="b"/>
              <a:pathLst>
                <a:path w="3474720" h="5473065">
                  <a:moveTo>
                    <a:pt x="3474720" y="0"/>
                  </a:moveTo>
                  <a:lnTo>
                    <a:pt x="0" y="0"/>
                  </a:lnTo>
                  <a:lnTo>
                    <a:pt x="0" y="5472684"/>
                  </a:lnTo>
                  <a:lnTo>
                    <a:pt x="3474720" y="5472684"/>
                  </a:lnTo>
                  <a:lnTo>
                    <a:pt x="3474720" y="0"/>
                  </a:lnTo>
                  <a:close/>
                </a:path>
              </a:pathLst>
            </a:custGeom>
            <a:solidFill>
              <a:srgbClr val="9F36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75726" y="1162050"/>
              <a:ext cx="3474720" cy="5473065"/>
            </a:xfrm>
            <a:custGeom>
              <a:avLst/>
              <a:gdLst/>
              <a:ahLst/>
              <a:cxnLst/>
              <a:rect l="l" t="t" r="r" b="b"/>
              <a:pathLst>
                <a:path w="3474720" h="5473065">
                  <a:moveTo>
                    <a:pt x="0" y="5472684"/>
                  </a:moveTo>
                  <a:lnTo>
                    <a:pt x="3474720" y="5472684"/>
                  </a:lnTo>
                  <a:lnTo>
                    <a:pt x="3474720" y="0"/>
                  </a:lnTo>
                  <a:lnTo>
                    <a:pt x="0" y="0"/>
                  </a:lnTo>
                  <a:lnTo>
                    <a:pt x="0" y="5472684"/>
                  </a:lnTo>
                  <a:close/>
                </a:path>
              </a:pathLst>
            </a:custGeom>
            <a:ln w="19050">
              <a:solidFill>
                <a:srgbClr val="D246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861018" y="0"/>
            <a:ext cx="6469380" cy="1663700"/>
          </a:xfrm>
          <a:custGeom>
            <a:avLst/>
            <a:gdLst/>
            <a:ahLst/>
            <a:cxnLst/>
            <a:rect l="l" t="t" r="r" b="b"/>
            <a:pathLst>
              <a:path w="6469380" h="1663700">
                <a:moveTo>
                  <a:pt x="899401" y="0"/>
                </a:moveTo>
                <a:lnTo>
                  <a:pt x="0" y="0"/>
                </a:lnTo>
                <a:lnTo>
                  <a:pt x="446811" y="449707"/>
                </a:lnTo>
                <a:lnTo>
                  <a:pt x="899401" y="0"/>
                </a:lnTo>
                <a:close/>
              </a:path>
              <a:path w="6469380" h="1663700">
                <a:moveTo>
                  <a:pt x="2727109" y="612775"/>
                </a:moveTo>
                <a:lnTo>
                  <a:pt x="2118347" y="0"/>
                </a:lnTo>
                <a:lnTo>
                  <a:pt x="1231125" y="0"/>
                </a:lnTo>
                <a:lnTo>
                  <a:pt x="620179" y="606933"/>
                </a:lnTo>
                <a:lnTo>
                  <a:pt x="1669707" y="1663319"/>
                </a:lnTo>
                <a:lnTo>
                  <a:pt x="2727109" y="612775"/>
                </a:lnTo>
                <a:close/>
              </a:path>
              <a:path w="6469380" h="1663700">
                <a:moveTo>
                  <a:pt x="4041889" y="0"/>
                </a:moveTo>
                <a:lnTo>
                  <a:pt x="2423020" y="0"/>
                </a:lnTo>
                <a:lnTo>
                  <a:pt x="3227108" y="809498"/>
                </a:lnTo>
                <a:lnTo>
                  <a:pt x="4041889" y="0"/>
                </a:lnTo>
                <a:close/>
              </a:path>
              <a:path w="6469380" h="1663700">
                <a:moveTo>
                  <a:pt x="5840260" y="612775"/>
                </a:moveTo>
                <a:lnTo>
                  <a:pt x="5231498" y="0"/>
                </a:lnTo>
                <a:lnTo>
                  <a:pt x="4344162" y="0"/>
                </a:lnTo>
                <a:lnTo>
                  <a:pt x="3733330" y="606933"/>
                </a:lnTo>
                <a:lnTo>
                  <a:pt x="4782731" y="1663319"/>
                </a:lnTo>
                <a:lnTo>
                  <a:pt x="5840260" y="612775"/>
                </a:lnTo>
                <a:close/>
              </a:path>
              <a:path w="6469380" h="1663700">
                <a:moveTo>
                  <a:pt x="6469113" y="0"/>
                </a:moveTo>
                <a:lnTo>
                  <a:pt x="5570855" y="0"/>
                </a:lnTo>
                <a:lnTo>
                  <a:pt x="6017044" y="449072"/>
                </a:lnTo>
                <a:lnTo>
                  <a:pt x="6469113" y="0"/>
                </a:lnTo>
                <a:close/>
              </a:path>
            </a:pathLst>
          </a:custGeom>
          <a:solidFill>
            <a:srgbClr val="9F36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87146" y="178384"/>
            <a:ext cx="31483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BAR</a:t>
            </a:r>
            <a:r>
              <a:rPr spc="-210" dirty="0"/>
              <a:t> </a:t>
            </a:r>
            <a:r>
              <a:rPr spc="-229" dirty="0"/>
              <a:t>GRAPH</a:t>
            </a:r>
          </a:p>
        </p:txBody>
      </p:sp>
      <p:sp>
        <p:nvSpPr>
          <p:cNvPr id="9" name="object 9"/>
          <p:cNvSpPr/>
          <p:nvPr/>
        </p:nvSpPr>
        <p:spPr>
          <a:xfrm>
            <a:off x="495300" y="1926335"/>
            <a:ext cx="7737348" cy="3966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30436" y="1637791"/>
            <a:ext cx="2781300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779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Bar graphs are used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compare things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between  different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groups or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to track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changes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over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time.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Here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are comparing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correlation values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between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the feature columns and  the target label column 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is Sale Price in our  scenario.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 marR="15875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gives us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insight on  positive and negative  correlated column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details.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3599815"/>
            </a:xfrm>
            <a:custGeom>
              <a:avLst/>
              <a:gdLst/>
              <a:ahLst/>
              <a:cxnLst/>
              <a:rect l="l" t="t" r="r" b="b"/>
              <a:pathLst>
                <a:path w="12192000" h="3599815">
                  <a:moveTo>
                    <a:pt x="12192000" y="0"/>
                  </a:moveTo>
                  <a:lnTo>
                    <a:pt x="0" y="0"/>
                  </a:lnTo>
                  <a:lnTo>
                    <a:pt x="0" y="1162050"/>
                  </a:lnTo>
                  <a:lnTo>
                    <a:pt x="0" y="3599688"/>
                  </a:lnTo>
                  <a:lnTo>
                    <a:pt x="12192000" y="3599688"/>
                  </a:lnTo>
                  <a:lnTo>
                    <a:pt x="12192000" y="116205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D246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99688"/>
              <a:ext cx="12192000" cy="3258820"/>
            </a:xfrm>
            <a:custGeom>
              <a:avLst/>
              <a:gdLst/>
              <a:ahLst/>
              <a:cxnLst/>
              <a:rect l="l" t="t" r="r" b="b"/>
              <a:pathLst>
                <a:path w="12192000" h="3258820">
                  <a:moveTo>
                    <a:pt x="12192000" y="0"/>
                  </a:moveTo>
                  <a:lnTo>
                    <a:pt x="0" y="0"/>
                  </a:lnTo>
                  <a:lnTo>
                    <a:pt x="0" y="3035046"/>
                  </a:lnTo>
                  <a:lnTo>
                    <a:pt x="0" y="3258312"/>
                  </a:lnTo>
                  <a:lnTo>
                    <a:pt x="12192000" y="3258312"/>
                  </a:lnTo>
                  <a:lnTo>
                    <a:pt x="12192000" y="303504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75726" y="1162050"/>
              <a:ext cx="3474720" cy="5473065"/>
            </a:xfrm>
            <a:custGeom>
              <a:avLst/>
              <a:gdLst/>
              <a:ahLst/>
              <a:cxnLst/>
              <a:rect l="l" t="t" r="r" b="b"/>
              <a:pathLst>
                <a:path w="3474720" h="5473065">
                  <a:moveTo>
                    <a:pt x="3474720" y="0"/>
                  </a:moveTo>
                  <a:lnTo>
                    <a:pt x="0" y="0"/>
                  </a:lnTo>
                  <a:lnTo>
                    <a:pt x="0" y="5472684"/>
                  </a:lnTo>
                  <a:lnTo>
                    <a:pt x="3474720" y="5472684"/>
                  </a:lnTo>
                  <a:lnTo>
                    <a:pt x="3474720" y="0"/>
                  </a:lnTo>
                  <a:close/>
                </a:path>
              </a:pathLst>
            </a:custGeom>
            <a:solidFill>
              <a:srgbClr val="9F36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75726" y="1162050"/>
              <a:ext cx="3474720" cy="5473065"/>
            </a:xfrm>
            <a:custGeom>
              <a:avLst/>
              <a:gdLst/>
              <a:ahLst/>
              <a:cxnLst/>
              <a:rect l="l" t="t" r="r" b="b"/>
              <a:pathLst>
                <a:path w="3474720" h="5473065">
                  <a:moveTo>
                    <a:pt x="0" y="5472684"/>
                  </a:moveTo>
                  <a:lnTo>
                    <a:pt x="3474720" y="5472684"/>
                  </a:lnTo>
                  <a:lnTo>
                    <a:pt x="3474720" y="0"/>
                  </a:lnTo>
                  <a:lnTo>
                    <a:pt x="0" y="0"/>
                  </a:lnTo>
                  <a:lnTo>
                    <a:pt x="0" y="5472684"/>
                  </a:lnTo>
                  <a:close/>
                </a:path>
              </a:pathLst>
            </a:custGeom>
            <a:ln w="19050">
              <a:solidFill>
                <a:srgbClr val="D246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861018" y="0"/>
            <a:ext cx="6469380" cy="1663700"/>
          </a:xfrm>
          <a:custGeom>
            <a:avLst/>
            <a:gdLst/>
            <a:ahLst/>
            <a:cxnLst/>
            <a:rect l="l" t="t" r="r" b="b"/>
            <a:pathLst>
              <a:path w="6469380" h="1663700">
                <a:moveTo>
                  <a:pt x="899401" y="0"/>
                </a:moveTo>
                <a:lnTo>
                  <a:pt x="0" y="0"/>
                </a:lnTo>
                <a:lnTo>
                  <a:pt x="446811" y="449707"/>
                </a:lnTo>
                <a:lnTo>
                  <a:pt x="899401" y="0"/>
                </a:lnTo>
                <a:close/>
              </a:path>
              <a:path w="6469380" h="1663700">
                <a:moveTo>
                  <a:pt x="2727109" y="612775"/>
                </a:moveTo>
                <a:lnTo>
                  <a:pt x="2118347" y="0"/>
                </a:lnTo>
                <a:lnTo>
                  <a:pt x="1231125" y="0"/>
                </a:lnTo>
                <a:lnTo>
                  <a:pt x="620179" y="606933"/>
                </a:lnTo>
                <a:lnTo>
                  <a:pt x="1669707" y="1663319"/>
                </a:lnTo>
                <a:lnTo>
                  <a:pt x="2727109" y="612775"/>
                </a:lnTo>
                <a:close/>
              </a:path>
              <a:path w="6469380" h="1663700">
                <a:moveTo>
                  <a:pt x="4041889" y="0"/>
                </a:moveTo>
                <a:lnTo>
                  <a:pt x="2423020" y="0"/>
                </a:lnTo>
                <a:lnTo>
                  <a:pt x="3227108" y="809498"/>
                </a:lnTo>
                <a:lnTo>
                  <a:pt x="4041889" y="0"/>
                </a:lnTo>
                <a:close/>
              </a:path>
              <a:path w="6469380" h="1663700">
                <a:moveTo>
                  <a:pt x="5840260" y="612775"/>
                </a:moveTo>
                <a:lnTo>
                  <a:pt x="5231498" y="0"/>
                </a:lnTo>
                <a:lnTo>
                  <a:pt x="4344162" y="0"/>
                </a:lnTo>
                <a:lnTo>
                  <a:pt x="3733330" y="606933"/>
                </a:lnTo>
                <a:lnTo>
                  <a:pt x="4782731" y="1663319"/>
                </a:lnTo>
                <a:lnTo>
                  <a:pt x="5840260" y="612775"/>
                </a:lnTo>
                <a:close/>
              </a:path>
              <a:path w="6469380" h="1663700">
                <a:moveTo>
                  <a:pt x="6469113" y="0"/>
                </a:moveTo>
                <a:lnTo>
                  <a:pt x="5570855" y="0"/>
                </a:lnTo>
                <a:lnTo>
                  <a:pt x="6017044" y="449072"/>
                </a:lnTo>
                <a:lnTo>
                  <a:pt x="6469113" y="0"/>
                </a:lnTo>
                <a:close/>
              </a:path>
            </a:pathLst>
          </a:custGeom>
          <a:solidFill>
            <a:srgbClr val="9F36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87146" y="178384"/>
            <a:ext cx="32575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5" dirty="0"/>
              <a:t>BOXEN</a:t>
            </a:r>
            <a:r>
              <a:rPr spc="-220" dirty="0"/>
              <a:t> </a:t>
            </a:r>
            <a:r>
              <a:rPr spc="-300" dirty="0"/>
              <a:t>PLOT</a:t>
            </a:r>
          </a:p>
        </p:txBody>
      </p:sp>
      <p:sp>
        <p:nvSpPr>
          <p:cNvPr id="9" name="object 9"/>
          <p:cNvSpPr/>
          <p:nvPr/>
        </p:nvSpPr>
        <p:spPr>
          <a:xfrm>
            <a:off x="2325623" y="1187196"/>
            <a:ext cx="4076700" cy="5443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30436" y="1609801"/>
            <a:ext cx="2778760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Boxen Plot is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also  known as Whisker plot  is created to display the  summary of the set of  data values having  properties like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minimum,  first quartile, median,  third quartile and  maximum.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2700" marR="661035">
              <a:lnSpc>
                <a:spcPct val="100000"/>
              </a:lnSpc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have used it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to  identify the outlier  details for all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numeric datatype  column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values.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826260"/>
            <a:chOff x="0" y="0"/>
            <a:chExt cx="12192000" cy="182626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826260"/>
            </a:xfrm>
            <a:custGeom>
              <a:avLst/>
              <a:gdLst/>
              <a:ahLst/>
              <a:cxnLst/>
              <a:rect l="l" t="t" r="r" b="b"/>
              <a:pathLst>
                <a:path w="12192000" h="1826260">
                  <a:moveTo>
                    <a:pt x="12192000" y="0"/>
                  </a:moveTo>
                  <a:lnTo>
                    <a:pt x="0" y="0"/>
                  </a:lnTo>
                  <a:lnTo>
                    <a:pt x="0" y="1825752"/>
                  </a:lnTo>
                  <a:lnTo>
                    <a:pt x="12192000" y="182575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D246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61018" y="0"/>
              <a:ext cx="6469380" cy="1663700"/>
            </a:xfrm>
            <a:custGeom>
              <a:avLst/>
              <a:gdLst/>
              <a:ahLst/>
              <a:cxnLst/>
              <a:rect l="l" t="t" r="r" b="b"/>
              <a:pathLst>
                <a:path w="6469380" h="1663700">
                  <a:moveTo>
                    <a:pt x="899401" y="0"/>
                  </a:moveTo>
                  <a:lnTo>
                    <a:pt x="0" y="0"/>
                  </a:lnTo>
                  <a:lnTo>
                    <a:pt x="446811" y="449707"/>
                  </a:lnTo>
                  <a:lnTo>
                    <a:pt x="899401" y="0"/>
                  </a:lnTo>
                  <a:close/>
                </a:path>
                <a:path w="6469380" h="1663700">
                  <a:moveTo>
                    <a:pt x="2727109" y="612775"/>
                  </a:moveTo>
                  <a:lnTo>
                    <a:pt x="2118347" y="0"/>
                  </a:lnTo>
                  <a:lnTo>
                    <a:pt x="1231125" y="0"/>
                  </a:lnTo>
                  <a:lnTo>
                    <a:pt x="620179" y="606933"/>
                  </a:lnTo>
                  <a:lnTo>
                    <a:pt x="1669707" y="1663319"/>
                  </a:lnTo>
                  <a:lnTo>
                    <a:pt x="2727109" y="612775"/>
                  </a:lnTo>
                  <a:close/>
                </a:path>
                <a:path w="6469380" h="1663700">
                  <a:moveTo>
                    <a:pt x="4041889" y="0"/>
                  </a:moveTo>
                  <a:lnTo>
                    <a:pt x="2423020" y="0"/>
                  </a:lnTo>
                  <a:lnTo>
                    <a:pt x="3227108" y="809498"/>
                  </a:lnTo>
                  <a:lnTo>
                    <a:pt x="4041889" y="0"/>
                  </a:lnTo>
                  <a:close/>
                </a:path>
                <a:path w="6469380" h="1663700">
                  <a:moveTo>
                    <a:pt x="5840260" y="612775"/>
                  </a:moveTo>
                  <a:lnTo>
                    <a:pt x="5231498" y="0"/>
                  </a:lnTo>
                  <a:lnTo>
                    <a:pt x="4344162" y="0"/>
                  </a:lnTo>
                  <a:lnTo>
                    <a:pt x="3733330" y="606933"/>
                  </a:lnTo>
                  <a:lnTo>
                    <a:pt x="4782731" y="1663319"/>
                  </a:lnTo>
                  <a:lnTo>
                    <a:pt x="5840260" y="612775"/>
                  </a:lnTo>
                  <a:close/>
                </a:path>
                <a:path w="6469380" h="1663700">
                  <a:moveTo>
                    <a:pt x="6469113" y="0"/>
                  </a:moveTo>
                  <a:lnTo>
                    <a:pt x="5570855" y="0"/>
                  </a:lnTo>
                  <a:lnTo>
                    <a:pt x="6017044" y="449072"/>
                  </a:lnTo>
                  <a:lnTo>
                    <a:pt x="6469113" y="0"/>
                  </a:lnTo>
                  <a:close/>
                </a:path>
              </a:pathLst>
            </a:custGeom>
            <a:solidFill>
              <a:srgbClr val="9F36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146" y="879475"/>
            <a:ext cx="50679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0" dirty="0"/>
              <a:t>ACKNOWLEDGMENT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7146" y="2298318"/>
            <a:ext cx="11016615" cy="37795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Clr>
                <a:srgbClr val="D24625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I would like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express my deepest gratitude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my SME (Subject  Matter Expert) Sapna </a:t>
            </a:r>
            <a:r>
              <a:rPr sz="2800" spc="-35" dirty="0">
                <a:latin typeface="Arial"/>
                <a:cs typeface="Arial"/>
              </a:rPr>
              <a:t>Verma </a:t>
            </a:r>
            <a:r>
              <a:rPr sz="2800" spc="-5" dirty="0">
                <a:latin typeface="Arial"/>
                <a:cs typeface="Arial"/>
              </a:rPr>
              <a:t>as well as Flip Robo </a:t>
            </a:r>
            <a:r>
              <a:rPr sz="2800" spc="-30" dirty="0">
                <a:latin typeface="Arial"/>
                <a:cs typeface="Arial"/>
              </a:rPr>
              <a:t>Technologies </a:t>
            </a:r>
            <a:r>
              <a:rPr sz="2800" spc="-5" dirty="0">
                <a:latin typeface="Arial"/>
                <a:cs typeface="Arial"/>
              </a:rPr>
              <a:t>who  </a:t>
            </a:r>
            <a:r>
              <a:rPr sz="2800" dirty="0">
                <a:latin typeface="Arial"/>
                <a:cs typeface="Arial"/>
              </a:rPr>
              <a:t>gave </a:t>
            </a:r>
            <a:r>
              <a:rPr sz="2800" spc="-5" dirty="0">
                <a:latin typeface="Arial"/>
                <a:cs typeface="Arial"/>
              </a:rPr>
              <a:t>me the </a:t>
            </a:r>
            <a:r>
              <a:rPr sz="2800" dirty="0">
                <a:latin typeface="Arial"/>
                <a:cs typeface="Arial"/>
              </a:rPr>
              <a:t>opportunity </a:t>
            </a:r>
            <a:r>
              <a:rPr sz="2800" spc="-5" dirty="0">
                <a:latin typeface="Arial"/>
                <a:cs typeface="Arial"/>
              </a:rPr>
              <a:t>to do </a:t>
            </a:r>
            <a:r>
              <a:rPr sz="2800" dirty="0">
                <a:latin typeface="Arial"/>
                <a:cs typeface="Arial"/>
              </a:rPr>
              <a:t>this project </a:t>
            </a:r>
            <a:r>
              <a:rPr sz="2800" spc="-5" dirty="0">
                <a:latin typeface="Arial"/>
                <a:cs typeface="Arial"/>
              </a:rPr>
              <a:t>on Surprise Housing Price  Prediction, which </a:t>
            </a:r>
            <a:r>
              <a:rPr sz="2800" dirty="0">
                <a:latin typeface="Arial"/>
                <a:cs typeface="Arial"/>
              </a:rPr>
              <a:t>also helped </a:t>
            </a:r>
            <a:r>
              <a:rPr sz="2800" spc="-5" dirty="0">
                <a:latin typeface="Arial"/>
                <a:cs typeface="Arial"/>
              </a:rPr>
              <a:t>me </a:t>
            </a:r>
            <a:r>
              <a:rPr sz="2800" dirty="0">
                <a:latin typeface="Arial"/>
                <a:cs typeface="Arial"/>
              </a:rPr>
              <a:t>in doing </a:t>
            </a:r>
            <a:r>
              <a:rPr sz="2800" spc="-5" dirty="0">
                <a:latin typeface="Arial"/>
                <a:cs typeface="Arial"/>
              </a:rPr>
              <a:t>lots of research wherein I  came </a:t>
            </a:r>
            <a:r>
              <a:rPr sz="2800" dirty="0">
                <a:latin typeface="Arial"/>
                <a:cs typeface="Arial"/>
              </a:rPr>
              <a:t>to know </a:t>
            </a:r>
            <a:r>
              <a:rPr sz="2800" spc="-5" dirty="0">
                <a:latin typeface="Arial"/>
                <a:cs typeface="Arial"/>
              </a:rPr>
              <a:t>about </a:t>
            </a:r>
            <a:r>
              <a:rPr sz="2800" dirty="0">
                <a:latin typeface="Arial"/>
                <a:cs typeface="Arial"/>
              </a:rPr>
              <a:t>so </a:t>
            </a:r>
            <a:r>
              <a:rPr sz="2800" spc="-5" dirty="0">
                <a:latin typeface="Arial"/>
                <a:cs typeface="Arial"/>
              </a:rPr>
              <a:t>many </a:t>
            </a:r>
            <a:r>
              <a:rPr sz="2800" dirty="0">
                <a:latin typeface="Arial"/>
                <a:cs typeface="Arial"/>
              </a:rPr>
              <a:t>new</a:t>
            </a:r>
            <a:r>
              <a:rPr sz="2800" spc="-5" dirty="0">
                <a:latin typeface="Arial"/>
                <a:cs typeface="Arial"/>
              </a:rPr>
              <a:t> things.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24625"/>
              </a:buClr>
              <a:buFont typeface="Wingdings"/>
              <a:buChar char=""/>
            </a:pPr>
            <a:endParaRPr sz="4400">
              <a:latin typeface="Arial"/>
              <a:cs typeface="Arial"/>
            </a:endParaRPr>
          </a:p>
          <a:p>
            <a:pPr marL="241300" marR="580390" indent="-228600">
              <a:lnSpc>
                <a:spcPts val="3020"/>
              </a:lnSpc>
              <a:buClr>
                <a:srgbClr val="D24625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Also, I have </a:t>
            </a:r>
            <a:r>
              <a:rPr sz="2800" dirty="0">
                <a:latin typeface="Arial"/>
                <a:cs typeface="Arial"/>
              </a:rPr>
              <a:t>utilized </a:t>
            </a:r>
            <a:r>
              <a:rPr sz="2800" spc="-5" dirty="0">
                <a:latin typeface="Arial"/>
                <a:cs typeface="Arial"/>
              </a:rPr>
              <a:t>a few </a:t>
            </a:r>
            <a:r>
              <a:rPr sz="2800" dirty="0">
                <a:latin typeface="Arial"/>
                <a:cs typeface="Arial"/>
              </a:rPr>
              <a:t>external resources </a:t>
            </a:r>
            <a:r>
              <a:rPr sz="2800" spc="-5" dirty="0">
                <a:latin typeface="Arial"/>
                <a:cs typeface="Arial"/>
              </a:rPr>
              <a:t>that helped me to  complete the </a:t>
            </a:r>
            <a:r>
              <a:rPr sz="2800" dirty="0">
                <a:latin typeface="Arial"/>
                <a:cs typeface="Arial"/>
              </a:rPr>
              <a:t>project. </a:t>
            </a:r>
            <a:r>
              <a:rPr sz="2800" spc="-5" dirty="0">
                <a:latin typeface="Arial"/>
                <a:cs typeface="Arial"/>
              </a:rPr>
              <a:t>I ensured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I learn </a:t>
            </a:r>
            <a:r>
              <a:rPr sz="2800" dirty="0">
                <a:latin typeface="Arial"/>
                <a:cs typeface="Arial"/>
              </a:rPr>
              <a:t>from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samples </a:t>
            </a:r>
            <a:r>
              <a:rPr sz="2800" spc="-5" dirty="0">
                <a:latin typeface="Arial"/>
                <a:cs typeface="Arial"/>
              </a:rPr>
              <a:t>and  modify things </a:t>
            </a:r>
            <a:r>
              <a:rPr sz="2800" dirty="0">
                <a:latin typeface="Arial"/>
                <a:cs typeface="Arial"/>
              </a:rPr>
              <a:t>according to </a:t>
            </a:r>
            <a:r>
              <a:rPr sz="2800" spc="-5" dirty="0">
                <a:latin typeface="Arial"/>
                <a:cs typeface="Arial"/>
              </a:rPr>
              <a:t>my </a:t>
            </a:r>
            <a:r>
              <a:rPr sz="2800" dirty="0">
                <a:latin typeface="Arial"/>
                <a:cs typeface="Arial"/>
              </a:rPr>
              <a:t>project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requirement.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3599815"/>
            </a:xfrm>
            <a:custGeom>
              <a:avLst/>
              <a:gdLst/>
              <a:ahLst/>
              <a:cxnLst/>
              <a:rect l="l" t="t" r="r" b="b"/>
              <a:pathLst>
                <a:path w="12192000" h="3599815">
                  <a:moveTo>
                    <a:pt x="12192000" y="0"/>
                  </a:moveTo>
                  <a:lnTo>
                    <a:pt x="0" y="0"/>
                  </a:lnTo>
                  <a:lnTo>
                    <a:pt x="0" y="1162050"/>
                  </a:lnTo>
                  <a:lnTo>
                    <a:pt x="0" y="3599688"/>
                  </a:lnTo>
                  <a:lnTo>
                    <a:pt x="12192000" y="3599688"/>
                  </a:lnTo>
                  <a:lnTo>
                    <a:pt x="12192000" y="116205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D246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99688"/>
              <a:ext cx="12192000" cy="3258820"/>
            </a:xfrm>
            <a:custGeom>
              <a:avLst/>
              <a:gdLst/>
              <a:ahLst/>
              <a:cxnLst/>
              <a:rect l="l" t="t" r="r" b="b"/>
              <a:pathLst>
                <a:path w="12192000" h="3258820">
                  <a:moveTo>
                    <a:pt x="12192000" y="0"/>
                  </a:moveTo>
                  <a:lnTo>
                    <a:pt x="0" y="0"/>
                  </a:lnTo>
                  <a:lnTo>
                    <a:pt x="0" y="3035046"/>
                  </a:lnTo>
                  <a:lnTo>
                    <a:pt x="0" y="3258312"/>
                  </a:lnTo>
                  <a:lnTo>
                    <a:pt x="12192000" y="3258312"/>
                  </a:lnTo>
                  <a:lnTo>
                    <a:pt x="12192000" y="303504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75726" y="1162050"/>
              <a:ext cx="3474720" cy="5473065"/>
            </a:xfrm>
            <a:custGeom>
              <a:avLst/>
              <a:gdLst/>
              <a:ahLst/>
              <a:cxnLst/>
              <a:rect l="l" t="t" r="r" b="b"/>
              <a:pathLst>
                <a:path w="3474720" h="5473065">
                  <a:moveTo>
                    <a:pt x="3474720" y="0"/>
                  </a:moveTo>
                  <a:lnTo>
                    <a:pt x="0" y="0"/>
                  </a:lnTo>
                  <a:lnTo>
                    <a:pt x="0" y="5472684"/>
                  </a:lnTo>
                  <a:lnTo>
                    <a:pt x="3474720" y="5472684"/>
                  </a:lnTo>
                  <a:lnTo>
                    <a:pt x="3474720" y="0"/>
                  </a:lnTo>
                  <a:close/>
                </a:path>
              </a:pathLst>
            </a:custGeom>
            <a:solidFill>
              <a:srgbClr val="9F36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61018" y="0"/>
              <a:ext cx="6469380" cy="1663700"/>
            </a:xfrm>
            <a:custGeom>
              <a:avLst/>
              <a:gdLst/>
              <a:ahLst/>
              <a:cxnLst/>
              <a:rect l="l" t="t" r="r" b="b"/>
              <a:pathLst>
                <a:path w="6469380" h="1663700">
                  <a:moveTo>
                    <a:pt x="899401" y="0"/>
                  </a:moveTo>
                  <a:lnTo>
                    <a:pt x="0" y="0"/>
                  </a:lnTo>
                  <a:lnTo>
                    <a:pt x="446811" y="449707"/>
                  </a:lnTo>
                  <a:lnTo>
                    <a:pt x="899401" y="0"/>
                  </a:lnTo>
                  <a:close/>
                </a:path>
                <a:path w="6469380" h="1663700">
                  <a:moveTo>
                    <a:pt x="2727109" y="612775"/>
                  </a:moveTo>
                  <a:lnTo>
                    <a:pt x="2118347" y="0"/>
                  </a:lnTo>
                  <a:lnTo>
                    <a:pt x="1231125" y="0"/>
                  </a:lnTo>
                  <a:lnTo>
                    <a:pt x="620179" y="606933"/>
                  </a:lnTo>
                  <a:lnTo>
                    <a:pt x="1669707" y="1663319"/>
                  </a:lnTo>
                  <a:lnTo>
                    <a:pt x="2727109" y="612775"/>
                  </a:lnTo>
                  <a:close/>
                </a:path>
                <a:path w="6469380" h="1663700">
                  <a:moveTo>
                    <a:pt x="4041889" y="0"/>
                  </a:moveTo>
                  <a:lnTo>
                    <a:pt x="2423020" y="0"/>
                  </a:lnTo>
                  <a:lnTo>
                    <a:pt x="3227108" y="809498"/>
                  </a:lnTo>
                  <a:lnTo>
                    <a:pt x="4041889" y="0"/>
                  </a:lnTo>
                  <a:close/>
                </a:path>
                <a:path w="6469380" h="1663700">
                  <a:moveTo>
                    <a:pt x="5840260" y="612775"/>
                  </a:moveTo>
                  <a:lnTo>
                    <a:pt x="5231498" y="0"/>
                  </a:lnTo>
                  <a:lnTo>
                    <a:pt x="4344162" y="0"/>
                  </a:lnTo>
                  <a:lnTo>
                    <a:pt x="3733330" y="606933"/>
                  </a:lnTo>
                  <a:lnTo>
                    <a:pt x="4782731" y="1663319"/>
                  </a:lnTo>
                  <a:lnTo>
                    <a:pt x="5840260" y="612775"/>
                  </a:lnTo>
                  <a:close/>
                </a:path>
                <a:path w="6469380" h="1663700">
                  <a:moveTo>
                    <a:pt x="6469113" y="0"/>
                  </a:moveTo>
                  <a:lnTo>
                    <a:pt x="5570855" y="0"/>
                  </a:lnTo>
                  <a:lnTo>
                    <a:pt x="6017044" y="449072"/>
                  </a:lnTo>
                  <a:lnTo>
                    <a:pt x="6469113" y="0"/>
                  </a:lnTo>
                  <a:close/>
                </a:path>
              </a:pathLst>
            </a:custGeom>
            <a:solidFill>
              <a:srgbClr val="9F36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7146" y="178384"/>
            <a:ext cx="50234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0" dirty="0"/>
              <a:t>DISTRIBUTION</a:t>
            </a:r>
            <a:r>
              <a:rPr spc="-210" dirty="0"/>
              <a:t> </a:t>
            </a:r>
            <a:r>
              <a:rPr spc="-300" dirty="0"/>
              <a:t>PLOT</a:t>
            </a:r>
          </a:p>
        </p:txBody>
      </p:sp>
      <p:sp>
        <p:nvSpPr>
          <p:cNvPr id="8" name="object 8"/>
          <p:cNvSpPr/>
          <p:nvPr/>
        </p:nvSpPr>
        <p:spPr>
          <a:xfrm>
            <a:off x="2336292" y="1187196"/>
            <a:ext cx="4055363" cy="5443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75726" y="1162050"/>
            <a:ext cx="3474720" cy="5473065"/>
          </a:xfrm>
          <a:prstGeom prst="rect">
            <a:avLst/>
          </a:prstGeom>
          <a:ln w="19050">
            <a:solidFill>
              <a:srgbClr val="D2462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67030" marR="382270">
              <a:lnSpc>
                <a:spcPct val="90000"/>
              </a:lnSpc>
              <a:spcBef>
                <a:spcPts val="134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Distribution plots visually  assess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distribution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sample data by comparing  the empirical distribution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  the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theoretical values  expected from a specified  distribution.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Arial"/>
              <a:cs typeface="Arial"/>
            </a:endParaRPr>
          </a:p>
          <a:p>
            <a:pPr marL="367030" marR="637540">
              <a:lnSpc>
                <a:spcPts val="1939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Here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have used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it to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analyze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skewness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numeric  datatype column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values.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Arial"/>
              <a:cs typeface="Arial"/>
            </a:endParaRPr>
          </a:p>
          <a:p>
            <a:pPr marL="367030" marR="622935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acceptable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form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usually is a normal  distribution resembling a  bell shape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curve.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146" y="879475"/>
            <a:ext cx="66224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80" dirty="0"/>
              <a:t>MODEL </a:t>
            </a:r>
            <a:r>
              <a:rPr spc="-175" dirty="0"/>
              <a:t>TRAINING</a:t>
            </a:r>
            <a:r>
              <a:rPr spc="70" dirty="0"/>
              <a:t> </a:t>
            </a:r>
            <a:r>
              <a:rPr spc="-260" dirty="0"/>
              <a:t>PHASES</a:t>
            </a:r>
          </a:p>
        </p:txBody>
      </p:sp>
      <p:sp>
        <p:nvSpPr>
          <p:cNvPr id="3" name="object 3"/>
          <p:cNvSpPr/>
          <p:nvPr/>
        </p:nvSpPr>
        <p:spPr>
          <a:xfrm>
            <a:off x="1888053" y="2125642"/>
            <a:ext cx="8390792" cy="4494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1664950" cy="6859905"/>
            <a:chOff x="0" y="0"/>
            <a:chExt cx="11664950" cy="685990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1860" cy="6859905"/>
            </a:xfrm>
            <a:custGeom>
              <a:avLst/>
              <a:gdLst/>
              <a:ahLst/>
              <a:cxnLst/>
              <a:rect l="l" t="t" r="r" b="b"/>
              <a:pathLst>
                <a:path w="911860" h="6859905">
                  <a:moveTo>
                    <a:pt x="911352" y="0"/>
                  </a:moveTo>
                  <a:lnTo>
                    <a:pt x="0" y="0"/>
                  </a:lnTo>
                  <a:lnTo>
                    <a:pt x="0" y="6859524"/>
                  </a:lnTo>
                  <a:lnTo>
                    <a:pt x="911352" y="6859524"/>
                  </a:lnTo>
                  <a:lnTo>
                    <a:pt x="911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8036" y="0"/>
              <a:ext cx="11376660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96028" y="2563368"/>
              <a:ext cx="1630680" cy="1705610"/>
            </a:xfrm>
            <a:custGeom>
              <a:avLst/>
              <a:gdLst/>
              <a:ahLst/>
              <a:cxnLst/>
              <a:rect l="l" t="t" r="r" b="b"/>
              <a:pathLst>
                <a:path w="1630679" h="1705610">
                  <a:moveTo>
                    <a:pt x="815339" y="0"/>
                  </a:moveTo>
                  <a:lnTo>
                    <a:pt x="769068" y="1349"/>
                  </a:lnTo>
                  <a:lnTo>
                    <a:pt x="723475" y="5351"/>
                  </a:lnTo>
                  <a:lnTo>
                    <a:pt x="678628" y="11932"/>
                  </a:lnTo>
                  <a:lnTo>
                    <a:pt x="634596" y="21021"/>
                  </a:lnTo>
                  <a:lnTo>
                    <a:pt x="591448" y="32545"/>
                  </a:lnTo>
                  <a:lnTo>
                    <a:pt x="549253" y="46433"/>
                  </a:lnTo>
                  <a:lnTo>
                    <a:pt x="508080" y="62613"/>
                  </a:lnTo>
                  <a:lnTo>
                    <a:pt x="467997" y="81013"/>
                  </a:lnTo>
                  <a:lnTo>
                    <a:pt x="429074" y="101560"/>
                  </a:lnTo>
                  <a:lnTo>
                    <a:pt x="391379" y="124183"/>
                  </a:lnTo>
                  <a:lnTo>
                    <a:pt x="354980" y="148810"/>
                  </a:lnTo>
                  <a:lnTo>
                    <a:pt x="319947" y="175369"/>
                  </a:lnTo>
                  <a:lnTo>
                    <a:pt x="286349" y="203788"/>
                  </a:lnTo>
                  <a:lnTo>
                    <a:pt x="254254" y="233994"/>
                  </a:lnTo>
                  <a:lnTo>
                    <a:pt x="223730" y="265916"/>
                  </a:lnTo>
                  <a:lnTo>
                    <a:pt x="194848" y="299482"/>
                  </a:lnTo>
                  <a:lnTo>
                    <a:pt x="167676" y="334620"/>
                  </a:lnTo>
                  <a:lnTo>
                    <a:pt x="142281" y="371258"/>
                  </a:lnTo>
                  <a:lnTo>
                    <a:pt x="118735" y="409323"/>
                  </a:lnTo>
                  <a:lnTo>
                    <a:pt x="97104" y="448745"/>
                  </a:lnTo>
                  <a:lnTo>
                    <a:pt x="77458" y="489450"/>
                  </a:lnTo>
                  <a:lnTo>
                    <a:pt x="59865" y="531368"/>
                  </a:lnTo>
                  <a:lnTo>
                    <a:pt x="44395" y="574425"/>
                  </a:lnTo>
                  <a:lnTo>
                    <a:pt x="31117" y="618551"/>
                  </a:lnTo>
                  <a:lnTo>
                    <a:pt x="20098" y="663672"/>
                  </a:lnTo>
                  <a:lnTo>
                    <a:pt x="11408" y="709717"/>
                  </a:lnTo>
                  <a:lnTo>
                    <a:pt x="5116" y="756615"/>
                  </a:lnTo>
                  <a:lnTo>
                    <a:pt x="1290" y="804292"/>
                  </a:lnTo>
                  <a:lnTo>
                    <a:pt x="0" y="852678"/>
                  </a:lnTo>
                  <a:lnTo>
                    <a:pt x="1290" y="901063"/>
                  </a:lnTo>
                  <a:lnTo>
                    <a:pt x="5116" y="948740"/>
                  </a:lnTo>
                  <a:lnTo>
                    <a:pt x="11408" y="995638"/>
                  </a:lnTo>
                  <a:lnTo>
                    <a:pt x="20098" y="1041683"/>
                  </a:lnTo>
                  <a:lnTo>
                    <a:pt x="31117" y="1086804"/>
                  </a:lnTo>
                  <a:lnTo>
                    <a:pt x="44395" y="1130930"/>
                  </a:lnTo>
                  <a:lnTo>
                    <a:pt x="59865" y="1173987"/>
                  </a:lnTo>
                  <a:lnTo>
                    <a:pt x="77458" y="1215905"/>
                  </a:lnTo>
                  <a:lnTo>
                    <a:pt x="97104" y="1256610"/>
                  </a:lnTo>
                  <a:lnTo>
                    <a:pt x="118735" y="1296032"/>
                  </a:lnTo>
                  <a:lnTo>
                    <a:pt x="142281" y="1334097"/>
                  </a:lnTo>
                  <a:lnTo>
                    <a:pt x="167676" y="1370735"/>
                  </a:lnTo>
                  <a:lnTo>
                    <a:pt x="194848" y="1405873"/>
                  </a:lnTo>
                  <a:lnTo>
                    <a:pt x="223730" y="1439439"/>
                  </a:lnTo>
                  <a:lnTo>
                    <a:pt x="254254" y="1471361"/>
                  </a:lnTo>
                  <a:lnTo>
                    <a:pt x="286349" y="1501567"/>
                  </a:lnTo>
                  <a:lnTo>
                    <a:pt x="319947" y="1529986"/>
                  </a:lnTo>
                  <a:lnTo>
                    <a:pt x="354980" y="1556545"/>
                  </a:lnTo>
                  <a:lnTo>
                    <a:pt x="391379" y="1581172"/>
                  </a:lnTo>
                  <a:lnTo>
                    <a:pt x="429074" y="1603795"/>
                  </a:lnTo>
                  <a:lnTo>
                    <a:pt x="467997" y="1624342"/>
                  </a:lnTo>
                  <a:lnTo>
                    <a:pt x="508080" y="1642742"/>
                  </a:lnTo>
                  <a:lnTo>
                    <a:pt x="549253" y="1658922"/>
                  </a:lnTo>
                  <a:lnTo>
                    <a:pt x="591448" y="1672810"/>
                  </a:lnTo>
                  <a:lnTo>
                    <a:pt x="634596" y="1684334"/>
                  </a:lnTo>
                  <a:lnTo>
                    <a:pt x="678628" y="1693423"/>
                  </a:lnTo>
                  <a:lnTo>
                    <a:pt x="723475" y="1700004"/>
                  </a:lnTo>
                  <a:lnTo>
                    <a:pt x="769068" y="1704006"/>
                  </a:lnTo>
                  <a:lnTo>
                    <a:pt x="815339" y="1705356"/>
                  </a:lnTo>
                  <a:lnTo>
                    <a:pt x="861611" y="1704006"/>
                  </a:lnTo>
                  <a:lnTo>
                    <a:pt x="907204" y="1700004"/>
                  </a:lnTo>
                  <a:lnTo>
                    <a:pt x="952051" y="1693423"/>
                  </a:lnTo>
                  <a:lnTo>
                    <a:pt x="996083" y="1684334"/>
                  </a:lnTo>
                  <a:lnTo>
                    <a:pt x="1039231" y="1672810"/>
                  </a:lnTo>
                  <a:lnTo>
                    <a:pt x="1081426" y="1658922"/>
                  </a:lnTo>
                  <a:lnTo>
                    <a:pt x="1122599" y="1642742"/>
                  </a:lnTo>
                  <a:lnTo>
                    <a:pt x="1162682" y="1624342"/>
                  </a:lnTo>
                  <a:lnTo>
                    <a:pt x="1201605" y="1603795"/>
                  </a:lnTo>
                  <a:lnTo>
                    <a:pt x="1239300" y="1581172"/>
                  </a:lnTo>
                  <a:lnTo>
                    <a:pt x="1275699" y="1556545"/>
                  </a:lnTo>
                  <a:lnTo>
                    <a:pt x="1310732" y="1529986"/>
                  </a:lnTo>
                  <a:lnTo>
                    <a:pt x="1344330" y="1501567"/>
                  </a:lnTo>
                  <a:lnTo>
                    <a:pt x="1376425" y="1471361"/>
                  </a:lnTo>
                  <a:lnTo>
                    <a:pt x="1406949" y="1439439"/>
                  </a:lnTo>
                  <a:lnTo>
                    <a:pt x="1435831" y="1405873"/>
                  </a:lnTo>
                  <a:lnTo>
                    <a:pt x="1463003" y="1370735"/>
                  </a:lnTo>
                  <a:lnTo>
                    <a:pt x="1488398" y="1334097"/>
                  </a:lnTo>
                  <a:lnTo>
                    <a:pt x="1511944" y="1296032"/>
                  </a:lnTo>
                  <a:lnTo>
                    <a:pt x="1533575" y="1256610"/>
                  </a:lnTo>
                  <a:lnTo>
                    <a:pt x="1553221" y="1215905"/>
                  </a:lnTo>
                  <a:lnTo>
                    <a:pt x="1570814" y="1173987"/>
                  </a:lnTo>
                  <a:lnTo>
                    <a:pt x="1586284" y="1130930"/>
                  </a:lnTo>
                  <a:lnTo>
                    <a:pt x="1599562" y="1086804"/>
                  </a:lnTo>
                  <a:lnTo>
                    <a:pt x="1610581" y="1041683"/>
                  </a:lnTo>
                  <a:lnTo>
                    <a:pt x="1619271" y="995638"/>
                  </a:lnTo>
                  <a:lnTo>
                    <a:pt x="1625563" y="948740"/>
                  </a:lnTo>
                  <a:lnTo>
                    <a:pt x="1629389" y="901063"/>
                  </a:lnTo>
                  <a:lnTo>
                    <a:pt x="1630680" y="852678"/>
                  </a:lnTo>
                  <a:lnTo>
                    <a:pt x="1629389" y="804292"/>
                  </a:lnTo>
                  <a:lnTo>
                    <a:pt x="1625563" y="756615"/>
                  </a:lnTo>
                  <a:lnTo>
                    <a:pt x="1619271" y="709717"/>
                  </a:lnTo>
                  <a:lnTo>
                    <a:pt x="1610581" y="663672"/>
                  </a:lnTo>
                  <a:lnTo>
                    <a:pt x="1599562" y="618551"/>
                  </a:lnTo>
                  <a:lnTo>
                    <a:pt x="1586284" y="574425"/>
                  </a:lnTo>
                  <a:lnTo>
                    <a:pt x="1570814" y="531368"/>
                  </a:lnTo>
                  <a:lnTo>
                    <a:pt x="1553221" y="489450"/>
                  </a:lnTo>
                  <a:lnTo>
                    <a:pt x="1533575" y="448745"/>
                  </a:lnTo>
                  <a:lnTo>
                    <a:pt x="1511944" y="409323"/>
                  </a:lnTo>
                  <a:lnTo>
                    <a:pt x="1488398" y="371258"/>
                  </a:lnTo>
                  <a:lnTo>
                    <a:pt x="1463003" y="334620"/>
                  </a:lnTo>
                  <a:lnTo>
                    <a:pt x="1435831" y="299482"/>
                  </a:lnTo>
                  <a:lnTo>
                    <a:pt x="1406949" y="265916"/>
                  </a:lnTo>
                  <a:lnTo>
                    <a:pt x="1376425" y="233994"/>
                  </a:lnTo>
                  <a:lnTo>
                    <a:pt x="1344330" y="203788"/>
                  </a:lnTo>
                  <a:lnTo>
                    <a:pt x="1310732" y="175369"/>
                  </a:lnTo>
                  <a:lnTo>
                    <a:pt x="1275699" y="148810"/>
                  </a:lnTo>
                  <a:lnTo>
                    <a:pt x="1239300" y="124183"/>
                  </a:lnTo>
                  <a:lnTo>
                    <a:pt x="1201605" y="101560"/>
                  </a:lnTo>
                  <a:lnTo>
                    <a:pt x="1162682" y="81013"/>
                  </a:lnTo>
                  <a:lnTo>
                    <a:pt x="1122599" y="62613"/>
                  </a:lnTo>
                  <a:lnTo>
                    <a:pt x="1081426" y="46433"/>
                  </a:lnTo>
                  <a:lnTo>
                    <a:pt x="1039231" y="32545"/>
                  </a:lnTo>
                  <a:lnTo>
                    <a:pt x="996083" y="21021"/>
                  </a:lnTo>
                  <a:lnTo>
                    <a:pt x="952051" y="11932"/>
                  </a:lnTo>
                  <a:lnTo>
                    <a:pt x="907204" y="5351"/>
                  </a:lnTo>
                  <a:lnTo>
                    <a:pt x="861611" y="1349"/>
                  </a:lnTo>
                  <a:lnTo>
                    <a:pt x="815339" y="0"/>
                  </a:lnTo>
                  <a:close/>
                </a:path>
              </a:pathLst>
            </a:custGeom>
            <a:solidFill>
              <a:srgbClr val="1B1B1B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2181331" y="0"/>
            <a:ext cx="10795" cy="6859905"/>
          </a:xfrm>
          <a:custGeom>
            <a:avLst/>
            <a:gdLst/>
            <a:ahLst/>
            <a:cxnLst/>
            <a:rect l="l" t="t" r="r" b="b"/>
            <a:pathLst>
              <a:path w="10795" h="6859905">
                <a:moveTo>
                  <a:pt x="0" y="6859524"/>
                </a:moveTo>
                <a:lnTo>
                  <a:pt x="10668" y="6859524"/>
                </a:lnTo>
                <a:lnTo>
                  <a:pt x="10668" y="0"/>
                </a:lnTo>
                <a:lnTo>
                  <a:pt x="0" y="0"/>
                </a:lnTo>
                <a:lnTo>
                  <a:pt x="0" y="6859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2181840" cy="6841490"/>
          </a:xfrm>
          <a:custGeom>
            <a:avLst/>
            <a:gdLst/>
            <a:ahLst/>
            <a:cxnLst/>
            <a:rect l="l" t="t" r="r" b="b"/>
            <a:pathLst>
              <a:path w="12181840" h="6841490">
                <a:moveTo>
                  <a:pt x="12181332" y="0"/>
                </a:moveTo>
                <a:lnTo>
                  <a:pt x="12181332" y="6841234"/>
                </a:lnTo>
                <a:lnTo>
                  <a:pt x="0" y="6841234"/>
                </a:lnTo>
                <a:lnTo>
                  <a:pt x="0" y="0"/>
                </a:lnTo>
                <a:lnTo>
                  <a:pt x="12181332" y="0"/>
                </a:lnTo>
                <a:close/>
              </a:path>
            </a:pathLst>
          </a:custGeom>
          <a:solidFill>
            <a:srgbClr val="000000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43657" y="9524"/>
            <a:ext cx="6480810" cy="1670685"/>
          </a:xfrm>
          <a:custGeom>
            <a:avLst/>
            <a:gdLst/>
            <a:ahLst/>
            <a:cxnLst/>
            <a:rect l="l" t="t" r="r" b="b"/>
            <a:pathLst>
              <a:path w="6480809" h="1670685">
                <a:moveTo>
                  <a:pt x="910336" y="1016"/>
                </a:moveTo>
                <a:lnTo>
                  <a:pt x="0" y="635"/>
                </a:lnTo>
                <a:lnTo>
                  <a:pt x="458343" y="455930"/>
                </a:lnTo>
                <a:lnTo>
                  <a:pt x="910336" y="1016"/>
                </a:lnTo>
                <a:close/>
              </a:path>
              <a:path w="6480809" h="1670685">
                <a:moveTo>
                  <a:pt x="2742184" y="613791"/>
                </a:moveTo>
                <a:lnTo>
                  <a:pt x="2125345" y="1016"/>
                </a:lnTo>
                <a:lnTo>
                  <a:pt x="1250188" y="635"/>
                </a:lnTo>
                <a:lnTo>
                  <a:pt x="635127" y="619633"/>
                </a:lnTo>
                <a:lnTo>
                  <a:pt x="1692656" y="1670177"/>
                </a:lnTo>
                <a:lnTo>
                  <a:pt x="2742184" y="613791"/>
                </a:lnTo>
                <a:close/>
              </a:path>
              <a:path w="6480809" h="1670685">
                <a:moveTo>
                  <a:pt x="4058285" y="889"/>
                </a:moveTo>
                <a:lnTo>
                  <a:pt x="2427224" y="635"/>
                </a:lnTo>
                <a:lnTo>
                  <a:pt x="3248279" y="816356"/>
                </a:lnTo>
                <a:lnTo>
                  <a:pt x="4058285" y="889"/>
                </a:lnTo>
                <a:close/>
              </a:path>
              <a:path w="6480809" h="1670685">
                <a:moveTo>
                  <a:pt x="5855208" y="613791"/>
                </a:moveTo>
                <a:lnTo>
                  <a:pt x="5238369" y="1016"/>
                </a:lnTo>
                <a:lnTo>
                  <a:pt x="4363212" y="635"/>
                </a:lnTo>
                <a:lnTo>
                  <a:pt x="3748265" y="619633"/>
                </a:lnTo>
                <a:lnTo>
                  <a:pt x="4805807" y="1670177"/>
                </a:lnTo>
                <a:lnTo>
                  <a:pt x="5855208" y="613791"/>
                </a:lnTo>
                <a:close/>
              </a:path>
              <a:path w="6480809" h="1670685">
                <a:moveTo>
                  <a:pt x="6480683" y="1524"/>
                </a:moveTo>
                <a:lnTo>
                  <a:pt x="5569204" y="0"/>
                </a:lnTo>
                <a:lnTo>
                  <a:pt x="6028690" y="456565"/>
                </a:lnTo>
                <a:lnTo>
                  <a:pt x="6480683" y="1524"/>
                </a:lnTo>
                <a:close/>
              </a:path>
            </a:pathLst>
          </a:custGeom>
          <a:solidFill>
            <a:srgbClr val="9F36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5135" y="346709"/>
            <a:ext cx="62687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MODEL/S</a:t>
            </a:r>
            <a:r>
              <a:rPr spc="-175" dirty="0"/>
              <a:t> </a:t>
            </a:r>
            <a:r>
              <a:rPr spc="-325" dirty="0"/>
              <a:t>DEVELOPMENT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96008" y="1372565"/>
            <a:ext cx="8258809" cy="5147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algorithms used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training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test data are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as  follows:</a:t>
            </a:r>
            <a:endParaRPr sz="2800">
              <a:latin typeface="Arial"/>
              <a:cs typeface="Arial"/>
            </a:endParaRPr>
          </a:p>
          <a:p>
            <a:pPr marL="984885" indent="-51625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Linear Regression</a:t>
            </a: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800">
              <a:latin typeface="Arial"/>
              <a:cs typeface="Arial"/>
            </a:endParaRPr>
          </a:p>
          <a:p>
            <a:pPr marL="984885" indent="-516255">
              <a:lnSpc>
                <a:spcPct val="100000"/>
              </a:lnSpc>
              <a:buAutoNum type="arabicPeriod"/>
              <a:tabLst>
                <a:tab pos="984885" algn="l"/>
                <a:tab pos="985519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Ridge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Regularization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Regression</a:t>
            </a:r>
            <a:r>
              <a:rPr sz="28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800">
              <a:latin typeface="Arial"/>
              <a:cs typeface="Arial"/>
            </a:endParaRPr>
          </a:p>
          <a:p>
            <a:pPr marL="984885" indent="-516255">
              <a:lnSpc>
                <a:spcPct val="100000"/>
              </a:lnSpc>
              <a:buAutoNum type="arabicPeriod"/>
              <a:tabLst>
                <a:tab pos="984885" algn="l"/>
                <a:tab pos="985519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Lasso Regularization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Regression</a:t>
            </a:r>
            <a:r>
              <a:rPr sz="28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800">
              <a:latin typeface="Arial"/>
              <a:cs typeface="Arial"/>
            </a:endParaRPr>
          </a:p>
          <a:p>
            <a:pPr marL="984885" indent="-516255">
              <a:lnSpc>
                <a:spcPct val="100000"/>
              </a:lnSpc>
              <a:buAutoNum type="arabicPeriod"/>
              <a:tabLst>
                <a:tab pos="984885" algn="l"/>
                <a:tab pos="985519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Support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Vector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Regression</a:t>
            </a:r>
            <a:r>
              <a:rPr sz="28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800">
              <a:latin typeface="Arial"/>
              <a:cs typeface="Arial"/>
            </a:endParaRPr>
          </a:p>
          <a:p>
            <a:pPr marL="984885" indent="-516255">
              <a:lnSpc>
                <a:spcPct val="100000"/>
              </a:lnSpc>
              <a:buAutoNum type="arabicPeriod"/>
              <a:tabLst>
                <a:tab pos="984885" algn="l"/>
                <a:tab pos="985519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Decision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Tree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Regression</a:t>
            </a:r>
            <a:r>
              <a:rPr sz="28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800">
              <a:latin typeface="Arial"/>
              <a:cs typeface="Arial"/>
            </a:endParaRPr>
          </a:p>
          <a:p>
            <a:pPr marL="984885" indent="-516255">
              <a:lnSpc>
                <a:spcPct val="100000"/>
              </a:lnSpc>
              <a:buAutoNum type="arabicPeriod"/>
              <a:tabLst>
                <a:tab pos="984885" algn="l"/>
                <a:tab pos="985519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Random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Forest Regression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800">
              <a:latin typeface="Arial"/>
              <a:cs typeface="Arial"/>
            </a:endParaRPr>
          </a:p>
          <a:p>
            <a:pPr marL="984885" indent="-51625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K Nearest Neighbors Regression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800">
              <a:latin typeface="Arial"/>
              <a:cs typeface="Arial"/>
            </a:endParaRPr>
          </a:p>
          <a:p>
            <a:pPr marL="984885" indent="-516255">
              <a:lnSpc>
                <a:spcPct val="100000"/>
              </a:lnSpc>
              <a:buAutoNum type="arabicPeriod"/>
              <a:tabLst>
                <a:tab pos="984885" algn="l"/>
                <a:tab pos="985519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Gradient Boosting Regression</a:t>
            </a: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800">
              <a:latin typeface="Arial"/>
              <a:cs typeface="Arial"/>
            </a:endParaRPr>
          </a:p>
          <a:p>
            <a:pPr marL="469265" marR="2479675">
              <a:lnSpc>
                <a:spcPct val="100000"/>
              </a:lnSpc>
              <a:buAutoNum type="arabicPeriod"/>
              <a:tabLst>
                <a:tab pos="984885" algn="l"/>
                <a:tab pos="985519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Ada Boost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Regression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Model 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10.Extra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Trees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Regression Model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1999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43657" y="9524"/>
              <a:ext cx="6480810" cy="1670685"/>
            </a:xfrm>
            <a:custGeom>
              <a:avLst/>
              <a:gdLst/>
              <a:ahLst/>
              <a:cxnLst/>
              <a:rect l="l" t="t" r="r" b="b"/>
              <a:pathLst>
                <a:path w="6480809" h="1670685">
                  <a:moveTo>
                    <a:pt x="910336" y="1016"/>
                  </a:moveTo>
                  <a:lnTo>
                    <a:pt x="0" y="635"/>
                  </a:lnTo>
                  <a:lnTo>
                    <a:pt x="458343" y="455930"/>
                  </a:lnTo>
                  <a:lnTo>
                    <a:pt x="910336" y="1016"/>
                  </a:lnTo>
                  <a:close/>
                </a:path>
                <a:path w="6480809" h="1670685">
                  <a:moveTo>
                    <a:pt x="2742184" y="613791"/>
                  </a:moveTo>
                  <a:lnTo>
                    <a:pt x="2125345" y="1016"/>
                  </a:lnTo>
                  <a:lnTo>
                    <a:pt x="1250188" y="635"/>
                  </a:lnTo>
                  <a:lnTo>
                    <a:pt x="635127" y="619633"/>
                  </a:lnTo>
                  <a:lnTo>
                    <a:pt x="1692656" y="1670177"/>
                  </a:lnTo>
                  <a:lnTo>
                    <a:pt x="2742184" y="613791"/>
                  </a:lnTo>
                  <a:close/>
                </a:path>
                <a:path w="6480809" h="1670685">
                  <a:moveTo>
                    <a:pt x="4058285" y="889"/>
                  </a:moveTo>
                  <a:lnTo>
                    <a:pt x="2427224" y="635"/>
                  </a:lnTo>
                  <a:lnTo>
                    <a:pt x="3248279" y="816356"/>
                  </a:lnTo>
                  <a:lnTo>
                    <a:pt x="4058285" y="889"/>
                  </a:lnTo>
                  <a:close/>
                </a:path>
                <a:path w="6480809" h="1670685">
                  <a:moveTo>
                    <a:pt x="5855208" y="613791"/>
                  </a:moveTo>
                  <a:lnTo>
                    <a:pt x="5238369" y="1016"/>
                  </a:lnTo>
                  <a:lnTo>
                    <a:pt x="4363212" y="635"/>
                  </a:lnTo>
                  <a:lnTo>
                    <a:pt x="3748265" y="619633"/>
                  </a:lnTo>
                  <a:lnTo>
                    <a:pt x="4805807" y="1670177"/>
                  </a:lnTo>
                  <a:lnTo>
                    <a:pt x="5855208" y="613791"/>
                  </a:lnTo>
                  <a:close/>
                </a:path>
                <a:path w="6480809" h="1670685">
                  <a:moveTo>
                    <a:pt x="6480683" y="1524"/>
                  </a:moveTo>
                  <a:lnTo>
                    <a:pt x="5569204" y="0"/>
                  </a:lnTo>
                  <a:lnTo>
                    <a:pt x="6028690" y="456565"/>
                  </a:lnTo>
                  <a:lnTo>
                    <a:pt x="6480683" y="1524"/>
                  </a:lnTo>
                  <a:close/>
                </a:path>
              </a:pathLst>
            </a:custGeom>
            <a:solidFill>
              <a:srgbClr val="9F36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5135" y="328929"/>
            <a:ext cx="108908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35" dirty="0"/>
              <a:t>EVALUATION </a:t>
            </a:r>
            <a:r>
              <a:rPr sz="4000" spc="-204" dirty="0"/>
              <a:t>AND </a:t>
            </a:r>
            <a:r>
              <a:rPr sz="4000" spc="-265" dirty="0"/>
              <a:t>HYPER </a:t>
            </a:r>
            <a:r>
              <a:rPr sz="4000" spc="-135" dirty="0"/>
              <a:t>PARAMETER</a:t>
            </a:r>
            <a:r>
              <a:rPr sz="4000" spc="130" dirty="0"/>
              <a:t> </a:t>
            </a:r>
            <a:r>
              <a:rPr sz="4000" spc="-310" dirty="0"/>
              <a:t>TUNING</a:t>
            </a:r>
            <a:endParaRPr sz="4000"/>
          </a:p>
        </p:txBody>
      </p:sp>
      <p:sp>
        <p:nvSpPr>
          <p:cNvPr id="7" name="object 7"/>
          <p:cNvSpPr txBox="1"/>
          <p:nvPr/>
        </p:nvSpPr>
        <p:spPr>
          <a:xfrm>
            <a:off x="345135" y="1346454"/>
            <a:ext cx="11227435" cy="514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The key metrics used here</a:t>
            </a:r>
            <a:r>
              <a:rPr sz="28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were:</a:t>
            </a:r>
            <a:endParaRPr sz="2800">
              <a:latin typeface="Arial"/>
              <a:cs typeface="Arial"/>
            </a:endParaRPr>
          </a:p>
          <a:p>
            <a:pPr marL="927100" indent="-457834">
              <a:lnSpc>
                <a:spcPct val="100000"/>
              </a:lnSpc>
              <a:buFont typeface="Wingdings"/>
              <a:buChar char=""/>
              <a:tabLst>
                <a:tab pos="926465" algn="l"/>
                <a:tab pos="92773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R2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score</a:t>
            </a:r>
            <a:endParaRPr sz="2800">
              <a:latin typeface="Arial"/>
              <a:cs typeface="Arial"/>
            </a:endParaRPr>
          </a:p>
          <a:p>
            <a:pPr marL="927100" indent="-457834">
              <a:lnSpc>
                <a:spcPct val="100000"/>
              </a:lnSpc>
              <a:buFont typeface="Wingdings"/>
              <a:buChar char=""/>
              <a:tabLst>
                <a:tab pos="926465" algn="l"/>
                <a:tab pos="92773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Cross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Validation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Score</a:t>
            </a:r>
            <a:endParaRPr sz="2800">
              <a:latin typeface="Arial"/>
              <a:cs typeface="Arial"/>
            </a:endParaRPr>
          </a:p>
          <a:p>
            <a:pPr marL="927100" indent="-457834">
              <a:lnSpc>
                <a:spcPct val="100000"/>
              </a:lnSpc>
              <a:buFont typeface="Wingdings"/>
              <a:buChar char=""/>
              <a:tabLst>
                <a:tab pos="926465" algn="l"/>
                <a:tab pos="92773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MAE</a:t>
            </a:r>
            <a:endParaRPr sz="2800">
              <a:latin typeface="Arial"/>
              <a:cs typeface="Arial"/>
            </a:endParaRPr>
          </a:p>
          <a:p>
            <a:pPr marL="927100" indent="-457834">
              <a:lnSpc>
                <a:spcPct val="100000"/>
              </a:lnSpc>
              <a:buFont typeface="Wingdings"/>
              <a:buChar char=""/>
              <a:tabLst>
                <a:tab pos="926465" algn="l"/>
                <a:tab pos="92773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MSE</a:t>
            </a:r>
            <a:endParaRPr sz="2800">
              <a:latin typeface="Arial"/>
              <a:cs typeface="Arial"/>
            </a:endParaRPr>
          </a:p>
          <a:p>
            <a:pPr marL="927100" indent="-457834">
              <a:lnSpc>
                <a:spcPct val="100000"/>
              </a:lnSpc>
              <a:buFont typeface="Wingdings"/>
              <a:buChar char=""/>
              <a:tabLst>
                <a:tab pos="926465" algn="l"/>
                <a:tab pos="927735" algn="l"/>
              </a:tabLst>
            </a:pP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RMSE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Arial"/>
              <a:cs typeface="Arial"/>
            </a:endParaRPr>
          </a:p>
          <a:p>
            <a:pPr marL="12700" marR="452755">
              <a:lnSpc>
                <a:spcPct val="100000"/>
              </a:lnSpc>
            </a:pP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tried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to find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out the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best parameters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list to increase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our accuracy 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scores by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Hyperparameter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Tuning.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In order to achieve a higher score we used the Grid Search CV method  with 5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folds.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1999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43657" y="9524"/>
              <a:ext cx="6480810" cy="1670685"/>
            </a:xfrm>
            <a:custGeom>
              <a:avLst/>
              <a:gdLst/>
              <a:ahLst/>
              <a:cxnLst/>
              <a:rect l="l" t="t" r="r" b="b"/>
              <a:pathLst>
                <a:path w="6480809" h="1670685">
                  <a:moveTo>
                    <a:pt x="910336" y="1016"/>
                  </a:moveTo>
                  <a:lnTo>
                    <a:pt x="0" y="635"/>
                  </a:lnTo>
                  <a:lnTo>
                    <a:pt x="458343" y="455930"/>
                  </a:lnTo>
                  <a:lnTo>
                    <a:pt x="910336" y="1016"/>
                  </a:lnTo>
                  <a:close/>
                </a:path>
                <a:path w="6480809" h="1670685">
                  <a:moveTo>
                    <a:pt x="2742184" y="613791"/>
                  </a:moveTo>
                  <a:lnTo>
                    <a:pt x="2125345" y="1016"/>
                  </a:lnTo>
                  <a:lnTo>
                    <a:pt x="1250188" y="635"/>
                  </a:lnTo>
                  <a:lnTo>
                    <a:pt x="635127" y="619633"/>
                  </a:lnTo>
                  <a:lnTo>
                    <a:pt x="1692656" y="1670177"/>
                  </a:lnTo>
                  <a:lnTo>
                    <a:pt x="2742184" y="613791"/>
                  </a:lnTo>
                  <a:close/>
                </a:path>
                <a:path w="6480809" h="1670685">
                  <a:moveTo>
                    <a:pt x="4058285" y="889"/>
                  </a:moveTo>
                  <a:lnTo>
                    <a:pt x="2427224" y="635"/>
                  </a:lnTo>
                  <a:lnTo>
                    <a:pt x="3248279" y="816356"/>
                  </a:lnTo>
                  <a:lnTo>
                    <a:pt x="4058285" y="889"/>
                  </a:lnTo>
                  <a:close/>
                </a:path>
                <a:path w="6480809" h="1670685">
                  <a:moveTo>
                    <a:pt x="5855208" y="613791"/>
                  </a:moveTo>
                  <a:lnTo>
                    <a:pt x="5238369" y="1016"/>
                  </a:lnTo>
                  <a:lnTo>
                    <a:pt x="4363212" y="635"/>
                  </a:lnTo>
                  <a:lnTo>
                    <a:pt x="3748265" y="619633"/>
                  </a:lnTo>
                  <a:lnTo>
                    <a:pt x="4805807" y="1670177"/>
                  </a:lnTo>
                  <a:lnTo>
                    <a:pt x="5855208" y="613791"/>
                  </a:lnTo>
                  <a:close/>
                </a:path>
                <a:path w="6480809" h="1670685">
                  <a:moveTo>
                    <a:pt x="6480683" y="1524"/>
                  </a:moveTo>
                  <a:lnTo>
                    <a:pt x="5569204" y="0"/>
                  </a:lnTo>
                  <a:lnTo>
                    <a:pt x="6028690" y="456565"/>
                  </a:lnTo>
                  <a:lnTo>
                    <a:pt x="6480683" y="1524"/>
                  </a:lnTo>
                  <a:close/>
                </a:path>
              </a:pathLst>
            </a:custGeom>
            <a:solidFill>
              <a:srgbClr val="9F36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>
              <a:alpha val="8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5135" y="346709"/>
            <a:ext cx="111791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9" dirty="0"/>
              <a:t>CONCLUSION </a:t>
            </a:r>
            <a:r>
              <a:rPr spc="-220" dirty="0"/>
              <a:t>AND </a:t>
            </a:r>
            <a:r>
              <a:rPr spc="-465" dirty="0"/>
              <a:t>SCOPE </a:t>
            </a:r>
            <a:r>
              <a:rPr spc="-445" dirty="0"/>
              <a:t>FOR </a:t>
            </a:r>
            <a:r>
              <a:rPr spc="-335" dirty="0"/>
              <a:t>FUTURE</a:t>
            </a:r>
            <a:r>
              <a:rPr spc="10" dirty="0"/>
              <a:t> </a:t>
            </a:r>
            <a:r>
              <a:rPr spc="-430" dirty="0"/>
              <a:t>WORK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6585" marR="317500" indent="-457834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617220" algn="l"/>
                <a:tab pos="617855" algn="l"/>
              </a:tabLst>
            </a:pPr>
            <a:r>
              <a:rPr spc="-5" dirty="0"/>
              <a:t>During this project I </a:t>
            </a:r>
            <a:r>
              <a:rPr dirty="0"/>
              <a:t>have </a:t>
            </a:r>
            <a:r>
              <a:rPr spc="-5" dirty="0"/>
              <a:t>faced a </a:t>
            </a:r>
            <a:r>
              <a:rPr dirty="0"/>
              <a:t>problem </a:t>
            </a:r>
            <a:r>
              <a:rPr spc="-5" dirty="0"/>
              <a:t>of low amount </a:t>
            </a:r>
            <a:r>
              <a:rPr dirty="0"/>
              <a:t>of </a:t>
            </a:r>
            <a:r>
              <a:rPr spc="-5" dirty="0"/>
              <a:t>data </a:t>
            </a:r>
            <a:r>
              <a:rPr dirty="0"/>
              <a:t>for  training </a:t>
            </a:r>
            <a:r>
              <a:rPr spc="-5" dirty="0"/>
              <a:t>the machine </a:t>
            </a:r>
            <a:r>
              <a:rPr dirty="0"/>
              <a:t>learning </a:t>
            </a:r>
            <a:r>
              <a:rPr spc="-5" dirty="0"/>
              <a:t>models</a:t>
            </a:r>
            <a:r>
              <a:rPr spc="65" dirty="0"/>
              <a:t> </a:t>
            </a:r>
            <a:r>
              <a:rPr spc="-5" dirty="0"/>
              <a:t>upon.</a:t>
            </a:r>
          </a:p>
          <a:p>
            <a:pPr marL="616585" marR="5080" indent="-457834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617220" algn="l"/>
                <a:tab pos="617855" algn="l"/>
              </a:tabLst>
            </a:pPr>
            <a:r>
              <a:rPr spc="-5" dirty="0"/>
              <a:t>Many columns are with same entries in more </a:t>
            </a:r>
            <a:r>
              <a:rPr dirty="0"/>
              <a:t>than 80% of </a:t>
            </a:r>
            <a:r>
              <a:rPr spc="-5" dirty="0"/>
              <a:t>rows which  lead to </a:t>
            </a:r>
            <a:r>
              <a:rPr dirty="0"/>
              <a:t>reduction in our </a:t>
            </a:r>
            <a:r>
              <a:rPr spc="-5" dirty="0"/>
              <a:t>model</a:t>
            </a:r>
            <a:r>
              <a:rPr spc="20" dirty="0"/>
              <a:t> </a:t>
            </a:r>
            <a:r>
              <a:rPr dirty="0"/>
              <a:t>performance.</a:t>
            </a:r>
          </a:p>
          <a:p>
            <a:pPr marL="616585" marR="215900" indent="-457834">
              <a:lnSpc>
                <a:spcPct val="100000"/>
              </a:lnSpc>
              <a:buFont typeface="Wingdings"/>
              <a:buChar char=""/>
              <a:tabLst>
                <a:tab pos="617220" algn="l"/>
                <a:tab pos="617855" algn="l"/>
              </a:tabLst>
            </a:pPr>
            <a:r>
              <a:rPr spc="-5" dirty="0"/>
              <a:t>One </a:t>
            </a:r>
            <a:r>
              <a:rPr dirty="0"/>
              <a:t>more issue present </a:t>
            </a:r>
            <a:r>
              <a:rPr spc="-5" dirty="0"/>
              <a:t>is </a:t>
            </a:r>
            <a:r>
              <a:rPr dirty="0"/>
              <a:t>there are large number </a:t>
            </a:r>
            <a:r>
              <a:rPr spc="-5" dirty="0"/>
              <a:t>of missing </a:t>
            </a:r>
            <a:r>
              <a:rPr dirty="0"/>
              <a:t>values  </a:t>
            </a:r>
            <a:r>
              <a:rPr spc="-5" dirty="0"/>
              <a:t>in this data set, so we </a:t>
            </a:r>
            <a:r>
              <a:rPr dirty="0"/>
              <a:t>have to fill </a:t>
            </a:r>
            <a:r>
              <a:rPr spc="-5" dirty="0"/>
              <a:t>those missing </a:t>
            </a:r>
            <a:r>
              <a:rPr dirty="0"/>
              <a:t>values </a:t>
            </a:r>
            <a:r>
              <a:rPr spc="-5" dirty="0"/>
              <a:t>in </a:t>
            </a:r>
            <a:r>
              <a:rPr dirty="0"/>
              <a:t>correct  </a:t>
            </a:r>
            <a:r>
              <a:rPr spc="-5" dirty="0"/>
              <a:t>manner</a:t>
            </a:r>
            <a:r>
              <a:rPr spc="10" dirty="0"/>
              <a:t> </a:t>
            </a:r>
            <a:r>
              <a:rPr spc="-25" dirty="0"/>
              <a:t>manually.</a:t>
            </a:r>
          </a:p>
          <a:p>
            <a:pPr marL="616585" marR="171450" indent="-457834">
              <a:lnSpc>
                <a:spcPct val="100000"/>
              </a:lnSpc>
              <a:buFont typeface="Wingdings"/>
              <a:buChar char=""/>
              <a:tabLst>
                <a:tab pos="617220" algn="l"/>
                <a:tab pos="617855" algn="l"/>
              </a:tabLst>
            </a:pPr>
            <a:r>
              <a:rPr spc="-30" dirty="0"/>
              <a:t>We </a:t>
            </a:r>
            <a:r>
              <a:rPr spc="-5" dirty="0"/>
              <a:t>can </a:t>
            </a:r>
            <a:r>
              <a:rPr dirty="0"/>
              <a:t>still </a:t>
            </a:r>
            <a:r>
              <a:rPr spc="-5" dirty="0"/>
              <a:t>improve our model accuracy with some </a:t>
            </a:r>
            <a:r>
              <a:rPr dirty="0"/>
              <a:t>feature  engineering </a:t>
            </a:r>
            <a:r>
              <a:rPr spc="-5" dirty="0"/>
              <a:t>and by doing </a:t>
            </a:r>
            <a:r>
              <a:rPr dirty="0"/>
              <a:t>some extensive hyperparameter </a:t>
            </a:r>
            <a:r>
              <a:rPr spc="-5" dirty="0"/>
              <a:t>tuning on  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826260"/>
            <a:chOff x="0" y="0"/>
            <a:chExt cx="12192000" cy="182626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826260"/>
            </a:xfrm>
            <a:custGeom>
              <a:avLst/>
              <a:gdLst/>
              <a:ahLst/>
              <a:cxnLst/>
              <a:rect l="l" t="t" r="r" b="b"/>
              <a:pathLst>
                <a:path w="12192000" h="1826260">
                  <a:moveTo>
                    <a:pt x="12192000" y="0"/>
                  </a:moveTo>
                  <a:lnTo>
                    <a:pt x="0" y="0"/>
                  </a:lnTo>
                  <a:lnTo>
                    <a:pt x="0" y="1825752"/>
                  </a:lnTo>
                  <a:lnTo>
                    <a:pt x="12192000" y="182575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D246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61018" y="0"/>
              <a:ext cx="6469380" cy="1663700"/>
            </a:xfrm>
            <a:custGeom>
              <a:avLst/>
              <a:gdLst/>
              <a:ahLst/>
              <a:cxnLst/>
              <a:rect l="l" t="t" r="r" b="b"/>
              <a:pathLst>
                <a:path w="6469380" h="1663700">
                  <a:moveTo>
                    <a:pt x="899401" y="0"/>
                  </a:moveTo>
                  <a:lnTo>
                    <a:pt x="0" y="0"/>
                  </a:lnTo>
                  <a:lnTo>
                    <a:pt x="446811" y="449707"/>
                  </a:lnTo>
                  <a:lnTo>
                    <a:pt x="899401" y="0"/>
                  </a:lnTo>
                  <a:close/>
                </a:path>
                <a:path w="6469380" h="1663700">
                  <a:moveTo>
                    <a:pt x="2727109" y="612775"/>
                  </a:moveTo>
                  <a:lnTo>
                    <a:pt x="2118347" y="0"/>
                  </a:lnTo>
                  <a:lnTo>
                    <a:pt x="1231125" y="0"/>
                  </a:lnTo>
                  <a:lnTo>
                    <a:pt x="620179" y="606933"/>
                  </a:lnTo>
                  <a:lnTo>
                    <a:pt x="1669707" y="1663319"/>
                  </a:lnTo>
                  <a:lnTo>
                    <a:pt x="2727109" y="612775"/>
                  </a:lnTo>
                  <a:close/>
                </a:path>
                <a:path w="6469380" h="1663700">
                  <a:moveTo>
                    <a:pt x="4041889" y="0"/>
                  </a:moveTo>
                  <a:lnTo>
                    <a:pt x="2423020" y="0"/>
                  </a:lnTo>
                  <a:lnTo>
                    <a:pt x="3227108" y="809498"/>
                  </a:lnTo>
                  <a:lnTo>
                    <a:pt x="4041889" y="0"/>
                  </a:lnTo>
                  <a:close/>
                </a:path>
                <a:path w="6469380" h="1663700">
                  <a:moveTo>
                    <a:pt x="5840260" y="612775"/>
                  </a:moveTo>
                  <a:lnTo>
                    <a:pt x="5231498" y="0"/>
                  </a:lnTo>
                  <a:lnTo>
                    <a:pt x="4344162" y="0"/>
                  </a:lnTo>
                  <a:lnTo>
                    <a:pt x="3733330" y="606933"/>
                  </a:lnTo>
                  <a:lnTo>
                    <a:pt x="4782731" y="1663319"/>
                  </a:lnTo>
                  <a:lnTo>
                    <a:pt x="5840260" y="612775"/>
                  </a:lnTo>
                  <a:close/>
                </a:path>
                <a:path w="6469380" h="1663700">
                  <a:moveTo>
                    <a:pt x="6469113" y="0"/>
                  </a:moveTo>
                  <a:lnTo>
                    <a:pt x="5570855" y="0"/>
                  </a:lnTo>
                  <a:lnTo>
                    <a:pt x="6017044" y="449072"/>
                  </a:lnTo>
                  <a:lnTo>
                    <a:pt x="6469113" y="0"/>
                  </a:lnTo>
                  <a:close/>
                </a:path>
              </a:pathLst>
            </a:custGeom>
            <a:solidFill>
              <a:srgbClr val="9F36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146" y="879475"/>
            <a:ext cx="37401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80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7146" y="2237993"/>
            <a:ext cx="10896600" cy="381063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5080" indent="-228600">
              <a:lnSpc>
                <a:spcPct val="80000"/>
              </a:lnSpc>
              <a:spcBef>
                <a:spcPts val="765"/>
              </a:spcBef>
              <a:buClr>
                <a:srgbClr val="D24625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Surprise Housing is a US based Real estate and </a:t>
            </a:r>
            <a:r>
              <a:rPr sz="2800" dirty="0">
                <a:latin typeface="Arial"/>
                <a:cs typeface="Arial"/>
              </a:rPr>
              <a:t>housing </a:t>
            </a:r>
            <a:r>
              <a:rPr sz="2800" spc="-5" dirty="0">
                <a:latin typeface="Arial"/>
                <a:cs typeface="Arial"/>
              </a:rPr>
              <a:t>company  who is </a:t>
            </a:r>
            <a:r>
              <a:rPr sz="2800" dirty="0">
                <a:latin typeface="Arial"/>
                <a:cs typeface="Arial"/>
              </a:rPr>
              <a:t>trying to </a:t>
            </a:r>
            <a:r>
              <a:rPr sz="2800" spc="-5" dirty="0">
                <a:latin typeface="Arial"/>
                <a:cs typeface="Arial"/>
              </a:rPr>
              <a:t>entry into Australian Real estate market. The  company is </a:t>
            </a:r>
            <a:r>
              <a:rPr sz="2800" dirty="0">
                <a:latin typeface="Arial"/>
                <a:cs typeface="Arial"/>
              </a:rPr>
              <a:t>looking at prospective </a:t>
            </a:r>
            <a:r>
              <a:rPr sz="2800" spc="-5" dirty="0">
                <a:latin typeface="Arial"/>
                <a:cs typeface="Arial"/>
              </a:rPr>
              <a:t>properties to </a:t>
            </a:r>
            <a:r>
              <a:rPr sz="2800" dirty="0">
                <a:latin typeface="Arial"/>
                <a:cs typeface="Arial"/>
              </a:rPr>
              <a:t>buy houses </a:t>
            </a:r>
            <a:r>
              <a:rPr sz="2800" spc="-5" dirty="0">
                <a:latin typeface="Arial"/>
                <a:cs typeface="Arial"/>
              </a:rPr>
              <a:t>to enter  the </a:t>
            </a:r>
            <a:r>
              <a:rPr sz="2800" dirty="0">
                <a:latin typeface="Arial"/>
                <a:cs typeface="Arial"/>
              </a:rPr>
              <a:t>market. </a:t>
            </a:r>
            <a:r>
              <a:rPr sz="2800" spc="-30" dirty="0">
                <a:latin typeface="Arial"/>
                <a:cs typeface="Arial"/>
              </a:rPr>
              <a:t>We </a:t>
            </a:r>
            <a:r>
              <a:rPr sz="2800" dirty="0">
                <a:latin typeface="Arial"/>
                <a:cs typeface="Arial"/>
              </a:rPr>
              <a:t>are required </a:t>
            </a:r>
            <a:r>
              <a:rPr sz="2800" spc="-5" dirty="0">
                <a:latin typeface="Arial"/>
                <a:cs typeface="Arial"/>
              </a:rPr>
              <a:t>to build a model using Machine  Learning in </a:t>
            </a:r>
            <a:r>
              <a:rPr sz="2800" dirty="0">
                <a:latin typeface="Arial"/>
                <a:cs typeface="Arial"/>
              </a:rPr>
              <a:t>order to predict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actual </a:t>
            </a:r>
            <a:r>
              <a:rPr sz="2800" spc="-5" dirty="0">
                <a:latin typeface="Arial"/>
                <a:cs typeface="Arial"/>
              </a:rPr>
              <a:t>value of the </a:t>
            </a:r>
            <a:r>
              <a:rPr sz="2800" dirty="0">
                <a:latin typeface="Arial"/>
                <a:cs typeface="Arial"/>
              </a:rPr>
              <a:t>prospective  properties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decide </a:t>
            </a:r>
            <a:r>
              <a:rPr sz="2800" spc="-5" dirty="0">
                <a:latin typeface="Arial"/>
                <a:cs typeface="Arial"/>
              </a:rPr>
              <a:t>whether </a:t>
            </a:r>
            <a:r>
              <a:rPr sz="2800" dirty="0">
                <a:latin typeface="Arial"/>
                <a:cs typeface="Arial"/>
              </a:rPr>
              <a:t>to invest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them or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not.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D24625"/>
              </a:buClr>
              <a:buFont typeface="Wingdings"/>
              <a:buChar char=""/>
            </a:pPr>
            <a:endParaRPr sz="3450">
              <a:latin typeface="Arial"/>
              <a:cs typeface="Arial"/>
            </a:endParaRPr>
          </a:p>
          <a:p>
            <a:pPr marL="241300" indent="-228600">
              <a:lnSpc>
                <a:spcPts val="3325"/>
              </a:lnSpc>
              <a:buClr>
                <a:srgbClr val="D24625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this </a:t>
            </a:r>
            <a:r>
              <a:rPr sz="2800" spc="-5" dirty="0">
                <a:latin typeface="Arial"/>
                <a:cs typeface="Arial"/>
              </a:rPr>
              <a:t>Surprise </a:t>
            </a:r>
            <a:r>
              <a:rPr sz="2800" dirty="0">
                <a:latin typeface="Arial"/>
                <a:cs typeface="Arial"/>
              </a:rPr>
              <a:t>Housing </a:t>
            </a:r>
            <a:r>
              <a:rPr sz="2800" spc="-5" dirty="0">
                <a:latin typeface="Arial"/>
                <a:cs typeface="Arial"/>
              </a:rPr>
              <a:t>wants to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know:</a:t>
            </a:r>
            <a:endParaRPr sz="2800">
              <a:latin typeface="Arial"/>
              <a:cs typeface="Arial"/>
            </a:endParaRPr>
          </a:p>
          <a:p>
            <a:pPr marL="1068705" lvl="1" indent="-599440">
              <a:lnSpc>
                <a:spcPts val="2810"/>
              </a:lnSpc>
              <a:buClr>
                <a:srgbClr val="D24625"/>
              </a:buClr>
              <a:buAutoNum type="arabicPeriod"/>
              <a:tabLst>
                <a:tab pos="1068705" algn="l"/>
                <a:tab pos="1069340" algn="l"/>
              </a:tabLst>
            </a:pPr>
            <a:r>
              <a:rPr sz="2400" spc="-5" dirty="0">
                <a:latin typeface="Arial"/>
                <a:cs typeface="Arial"/>
              </a:rPr>
              <a:t>Which variables are </a:t>
            </a:r>
            <a:r>
              <a:rPr sz="2400" dirty="0">
                <a:latin typeface="Arial"/>
                <a:cs typeface="Arial"/>
              </a:rPr>
              <a:t>important to </a:t>
            </a:r>
            <a:r>
              <a:rPr sz="2400" spc="-5" dirty="0">
                <a:latin typeface="Arial"/>
                <a:cs typeface="Arial"/>
              </a:rPr>
              <a:t>predict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sale price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house?</a:t>
            </a:r>
            <a:endParaRPr sz="2400">
              <a:latin typeface="Arial"/>
              <a:cs typeface="Arial"/>
            </a:endParaRPr>
          </a:p>
          <a:p>
            <a:pPr marL="1068705" lvl="1" indent="-599440">
              <a:lnSpc>
                <a:spcPts val="2845"/>
              </a:lnSpc>
              <a:buClr>
                <a:srgbClr val="D24625"/>
              </a:buClr>
              <a:buAutoNum type="arabicPeriod"/>
              <a:tabLst>
                <a:tab pos="1068705" algn="l"/>
                <a:tab pos="1069340" algn="l"/>
              </a:tabLst>
            </a:pPr>
            <a:r>
              <a:rPr sz="2400" spc="-5" dirty="0">
                <a:latin typeface="Arial"/>
                <a:cs typeface="Arial"/>
              </a:rPr>
              <a:t>How do these feature variables describe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price </a:t>
            </a:r>
            <a:r>
              <a:rPr sz="2400" dirty="0">
                <a:latin typeface="Arial"/>
                <a:cs typeface="Arial"/>
              </a:rPr>
              <a:t>of the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house?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1664950" cy="6859905"/>
            <a:chOff x="0" y="0"/>
            <a:chExt cx="11664950" cy="685990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1860" cy="6859905"/>
            </a:xfrm>
            <a:custGeom>
              <a:avLst/>
              <a:gdLst/>
              <a:ahLst/>
              <a:cxnLst/>
              <a:rect l="l" t="t" r="r" b="b"/>
              <a:pathLst>
                <a:path w="911860" h="6859905">
                  <a:moveTo>
                    <a:pt x="911352" y="0"/>
                  </a:moveTo>
                  <a:lnTo>
                    <a:pt x="0" y="0"/>
                  </a:lnTo>
                  <a:lnTo>
                    <a:pt x="0" y="6859524"/>
                  </a:lnTo>
                  <a:lnTo>
                    <a:pt x="911352" y="6859524"/>
                  </a:lnTo>
                  <a:lnTo>
                    <a:pt x="911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8036" y="0"/>
              <a:ext cx="11376660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96028" y="2563368"/>
              <a:ext cx="1630680" cy="1705610"/>
            </a:xfrm>
            <a:custGeom>
              <a:avLst/>
              <a:gdLst/>
              <a:ahLst/>
              <a:cxnLst/>
              <a:rect l="l" t="t" r="r" b="b"/>
              <a:pathLst>
                <a:path w="1630679" h="1705610">
                  <a:moveTo>
                    <a:pt x="815339" y="0"/>
                  </a:moveTo>
                  <a:lnTo>
                    <a:pt x="769068" y="1349"/>
                  </a:lnTo>
                  <a:lnTo>
                    <a:pt x="723475" y="5351"/>
                  </a:lnTo>
                  <a:lnTo>
                    <a:pt x="678628" y="11932"/>
                  </a:lnTo>
                  <a:lnTo>
                    <a:pt x="634596" y="21021"/>
                  </a:lnTo>
                  <a:lnTo>
                    <a:pt x="591448" y="32545"/>
                  </a:lnTo>
                  <a:lnTo>
                    <a:pt x="549253" y="46433"/>
                  </a:lnTo>
                  <a:lnTo>
                    <a:pt x="508080" y="62613"/>
                  </a:lnTo>
                  <a:lnTo>
                    <a:pt x="467997" y="81013"/>
                  </a:lnTo>
                  <a:lnTo>
                    <a:pt x="429074" y="101560"/>
                  </a:lnTo>
                  <a:lnTo>
                    <a:pt x="391379" y="124183"/>
                  </a:lnTo>
                  <a:lnTo>
                    <a:pt x="354980" y="148810"/>
                  </a:lnTo>
                  <a:lnTo>
                    <a:pt x="319947" y="175369"/>
                  </a:lnTo>
                  <a:lnTo>
                    <a:pt x="286349" y="203788"/>
                  </a:lnTo>
                  <a:lnTo>
                    <a:pt x="254254" y="233994"/>
                  </a:lnTo>
                  <a:lnTo>
                    <a:pt x="223730" y="265916"/>
                  </a:lnTo>
                  <a:lnTo>
                    <a:pt x="194848" y="299482"/>
                  </a:lnTo>
                  <a:lnTo>
                    <a:pt x="167676" y="334620"/>
                  </a:lnTo>
                  <a:lnTo>
                    <a:pt x="142281" y="371258"/>
                  </a:lnTo>
                  <a:lnTo>
                    <a:pt x="118735" y="409323"/>
                  </a:lnTo>
                  <a:lnTo>
                    <a:pt x="97104" y="448745"/>
                  </a:lnTo>
                  <a:lnTo>
                    <a:pt x="77458" y="489450"/>
                  </a:lnTo>
                  <a:lnTo>
                    <a:pt x="59865" y="531368"/>
                  </a:lnTo>
                  <a:lnTo>
                    <a:pt x="44395" y="574425"/>
                  </a:lnTo>
                  <a:lnTo>
                    <a:pt x="31117" y="618551"/>
                  </a:lnTo>
                  <a:lnTo>
                    <a:pt x="20098" y="663672"/>
                  </a:lnTo>
                  <a:lnTo>
                    <a:pt x="11408" y="709717"/>
                  </a:lnTo>
                  <a:lnTo>
                    <a:pt x="5116" y="756615"/>
                  </a:lnTo>
                  <a:lnTo>
                    <a:pt x="1290" y="804292"/>
                  </a:lnTo>
                  <a:lnTo>
                    <a:pt x="0" y="852678"/>
                  </a:lnTo>
                  <a:lnTo>
                    <a:pt x="1290" y="901063"/>
                  </a:lnTo>
                  <a:lnTo>
                    <a:pt x="5116" y="948740"/>
                  </a:lnTo>
                  <a:lnTo>
                    <a:pt x="11408" y="995638"/>
                  </a:lnTo>
                  <a:lnTo>
                    <a:pt x="20098" y="1041683"/>
                  </a:lnTo>
                  <a:lnTo>
                    <a:pt x="31117" y="1086804"/>
                  </a:lnTo>
                  <a:lnTo>
                    <a:pt x="44395" y="1130930"/>
                  </a:lnTo>
                  <a:lnTo>
                    <a:pt x="59865" y="1173987"/>
                  </a:lnTo>
                  <a:lnTo>
                    <a:pt x="77458" y="1215905"/>
                  </a:lnTo>
                  <a:lnTo>
                    <a:pt x="97104" y="1256610"/>
                  </a:lnTo>
                  <a:lnTo>
                    <a:pt x="118735" y="1296032"/>
                  </a:lnTo>
                  <a:lnTo>
                    <a:pt x="142281" y="1334097"/>
                  </a:lnTo>
                  <a:lnTo>
                    <a:pt x="167676" y="1370735"/>
                  </a:lnTo>
                  <a:lnTo>
                    <a:pt x="194848" y="1405873"/>
                  </a:lnTo>
                  <a:lnTo>
                    <a:pt x="223730" y="1439439"/>
                  </a:lnTo>
                  <a:lnTo>
                    <a:pt x="254254" y="1471361"/>
                  </a:lnTo>
                  <a:lnTo>
                    <a:pt x="286349" y="1501567"/>
                  </a:lnTo>
                  <a:lnTo>
                    <a:pt x="319947" y="1529986"/>
                  </a:lnTo>
                  <a:lnTo>
                    <a:pt x="354980" y="1556545"/>
                  </a:lnTo>
                  <a:lnTo>
                    <a:pt x="391379" y="1581172"/>
                  </a:lnTo>
                  <a:lnTo>
                    <a:pt x="429074" y="1603795"/>
                  </a:lnTo>
                  <a:lnTo>
                    <a:pt x="467997" y="1624342"/>
                  </a:lnTo>
                  <a:lnTo>
                    <a:pt x="508080" y="1642742"/>
                  </a:lnTo>
                  <a:lnTo>
                    <a:pt x="549253" y="1658922"/>
                  </a:lnTo>
                  <a:lnTo>
                    <a:pt x="591448" y="1672810"/>
                  </a:lnTo>
                  <a:lnTo>
                    <a:pt x="634596" y="1684334"/>
                  </a:lnTo>
                  <a:lnTo>
                    <a:pt x="678628" y="1693423"/>
                  </a:lnTo>
                  <a:lnTo>
                    <a:pt x="723475" y="1700004"/>
                  </a:lnTo>
                  <a:lnTo>
                    <a:pt x="769068" y="1704006"/>
                  </a:lnTo>
                  <a:lnTo>
                    <a:pt x="815339" y="1705356"/>
                  </a:lnTo>
                  <a:lnTo>
                    <a:pt x="861611" y="1704006"/>
                  </a:lnTo>
                  <a:lnTo>
                    <a:pt x="907204" y="1700004"/>
                  </a:lnTo>
                  <a:lnTo>
                    <a:pt x="952051" y="1693423"/>
                  </a:lnTo>
                  <a:lnTo>
                    <a:pt x="996083" y="1684334"/>
                  </a:lnTo>
                  <a:lnTo>
                    <a:pt x="1039231" y="1672810"/>
                  </a:lnTo>
                  <a:lnTo>
                    <a:pt x="1081426" y="1658922"/>
                  </a:lnTo>
                  <a:lnTo>
                    <a:pt x="1122599" y="1642742"/>
                  </a:lnTo>
                  <a:lnTo>
                    <a:pt x="1162682" y="1624342"/>
                  </a:lnTo>
                  <a:lnTo>
                    <a:pt x="1201605" y="1603795"/>
                  </a:lnTo>
                  <a:lnTo>
                    <a:pt x="1239300" y="1581172"/>
                  </a:lnTo>
                  <a:lnTo>
                    <a:pt x="1275699" y="1556545"/>
                  </a:lnTo>
                  <a:lnTo>
                    <a:pt x="1310732" y="1529986"/>
                  </a:lnTo>
                  <a:lnTo>
                    <a:pt x="1344330" y="1501567"/>
                  </a:lnTo>
                  <a:lnTo>
                    <a:pt x="1376425" y="1471361"/>
                  </a:lnTo>
                  <a:lnTo>
                    <a:pt x="1406949" y="1439439"/>
                  </a:lnTo>
                  <a:lnTo>
                    <a:pt x="1435831" y="1405873"/>
                  </a:lnTo>
                  <a:lnTo>
                    <a:pt x="1463003" y="1370735"/>
                  </a:lnTo>
                  <a:lnTo>
                    <a:pt x="1488398" y="1334097"/>
                  </a:lnTo>
                  <a:lnTo>
                    <a:pt x="1511944" y="1296032"/>
                  </a:lnTo>
                  <a:lnTo>
                    <a:pt x="1533575" y="1256610"/>
                  </a:lnTo>
                  <a:lnTo>
                    <a:pt x="1553221" y="1215905"/>
                  </a:lnTo>
                  <a:lnTo>
                    <a:pt x="1570814" y="1173987"/>
                  </a:lnTo>
                  <a:lnTo>
                    <a:pt x="1586284" y="1130930"/>
                  </a:lnTo>
                  <a:lnTo>
                    <a:pt x="1599562" y="1086804"/>
                  </a:lnTo>
                  <a:lnTo>
                    <a:pt x="1610581" y="1041683"/>
                  </a:lnTo>
                  <a:lnTo>
                    <a:pt x="1619271" y="995638"/>
                  </a:lnTo>
                  <a:lnTo>
                    <a:pt x="1625563" y="948740"/>
                  </a:lnTo>
                  <a:lnTo>
                    <a:pt x="1629389" y="901063"/>
                  </a:lnTo>
                  <a:lnTo>
                    <a:pt x="1630680" y="852678"/>
                  </a:lnTo>
                  <a:lnTo>
                    <a:pt x="1629389" y="804292"/>
                  </a:lnTo>
                  <a:lnTo>
                    <a:pt x="1625563" y="756615"/>
                  </a:lnTo>
                  <a:lnTo>
                    <a:pt x="1619271" y="709717"/>
                  </a:lnTo>
                  <a:lnTo>
                    <a:pt x="1610581" y="663672"/>
                  </a:lnTo>
                  <a:lnTo>
                    <a:pt x="1599562" y="618551"/>
                  </a:lnTo>
                  <a:lnTo>
                    <a:pt x="1586284" y="574425"/>
                  </a:lnTo>
                  <a:lnTo>
                    <a:pt x="1570814" y="531368"/>
                  </a:lnTo>
                  <a:lnTo>
                    <a:pt x="1553221" y="489450"/>
                  </a:lnTo>
                  <a:lnTo>
                    <a:pt x="1533575" y="448745"/>
                  </a:lnTo>
                  <a:lnTo>
                    <a:pt x="1511944" y="409323"/>
                  </a:lnTo>
                  <a:lnTo>
                    <a:pt x="1488398" y="371258"/>
                  </a:lnTo>
                  <a:lnTo>
                    <a:pt x="1463003" y="334620"/>
                  </a:lnTo>
                  <a:lnTo>
                    <a:pt x="1435831" y="299482"/>
                  </a:lnTo>
                  <a:lnTo>
                    <a:pt x="1406949" y="265916"/>
                  </a:lnTo>
                  <a:lnTo>
                    <a:pt x="1376425" y="233994"/>
                  </a:lnTo>
                  <a:lnTo>
                    <a:pt x="1344330" y="203788"/>
                  </a:lnTo>
                  <a:lnTo>
                    <a:pt x="1310732" y="175369"/>
                  </a:lnTo>
                  <a:lnTo>
                    <a:pt x="1275699" y="148810"/>
                  </a:lnTo>
                  <a:lnTo>
                    <a:pt x="1239300" y="124183"/>
                  </a:lnTo>
                  <a:lnTo>
                    <a:pt x="1201605" y="101560"/>
                  </a:lnTo>
                  <a:lnTo>
                    <a:pt x="1162682" y="81013"/>
                  </a:lnTo>
                  <a:lnTo>
                    <a:pt x="1122599" y="62613"/>
                  </a:lnTo>
                  <a:lnTo>
                    <a:pt x="1081426" y="46433"/>
                  </a:lnTo>
                  <a:lnTo>
                    <a:pt x="1039231" y="32545"/>
                  </a:lnTo>
                  <a:lnTo>
                    <a:pt x="996083" y="21021"/>
                  </a:lnTo>
                  <a:lnTo>
                    <a:pt x="952051" y="11932"/>
                  </a:lnTo>
                  <a:lnTo>
                    <a:pt x="907204" y="5351"/>
                  </a:lnTo>
                  <a:lnTo>
                    <a:pt x="861611" y="1349"/>
                  </a:lnTo>
                  <a:lnTo>
                    <a:pt x="815339" y="0"/>
                  </a:lnTo>
                  <a:close/>
                </a:path>
              </a:pathLst>
            </a:custGeom>
            <a:solidFill>
              <a:srgbClr val="1B1B1B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2181331" y="0"/>
            <a:ext cx="10795" cy="6859905"/>
          </a:xfrm>
          <a:custGeom>
            <a:avLst/>
            <a:gdLst/>
            <a:ahLst/>
            <a:cxnLst/>
            <a:rect l="l" t="t" r="r" b="b"/>
            <a:pathLst>
              <a:path w="10795" h="6859905">
                <a:moveTo>
                  <a:pt x="0" y="6859524"/>
                </a:moveTo>
                <a:lnTo>
                  <a:pt x="10668" y="6859524"/>
                </a:lnTo>
                <a:lnTo>
                  <a:pt x="10668" y="0"/>
                </a:lnTo>
                <a:lnTo>
                  <a:pt x="0" y="0"/>
                </a:lnTo>
                <a:lnTo>
                  <a:pt x="0" y="6859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2181840" cy="6841490"/>
          </a:xfrm>
          <a:custGeom>
            <a:avLst/>
            <a:gdLst/>
            <a:ahLst/>
            <a:cxnLst/>
            <a:rect l="l" t="t" r="r" b="b"/>
            <a:pathLst>
              <a:path w="12181840" h="6841490">
                <a:moveTo>
                  <a:pt x="12181332" y="0"/>
                </a:moveTo>
                <a:lnTo>
                  <a:pt x="12181332" y="6841234"/>
                </a:lnTo>
                <a:lnTo>
                  <a:pt x="0" y="6841234"/>
                </a:lnTo>
                <a:lnTo>
                  <a:pt x="0" y="0"/>
                </a:lnTo>
                <a:lnTo>
                  <a:pt x="12181332" y="0"/>
                </a:lnTo>
                <a:close/>
              </a:path>
            </a:pathLst>
          </a:custGeom>
          <a:solidFill>
            <a:srgbClr val="000000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43657" y="9524"/>
            <a:ext cx="6480810" cy="1670685"/>
          </a:xfrm>
          <a:custGeom>
            <a:avLst/>
            <a:gdLst/>
            <a:ahLst/>
            <a:cxnLst/>
            <a:rect l="l" t="t" r="r" b="b"/>
            <a:pathLst>
              <a:path w="6480809" h="1670685">
                <a:moveTo>
                  <a:pt x="910336" y="1016"/>
                </a:moveTo>
                <a:lnTo>
                  <a:pt x="0" y="635"/>
                </a:lnTo>
                <a:lnTo>
                  <a:pt x="458343" y="455930"/>
                </a:lnTo>
                <a:lnTo>
                  <a:pt x="910336" y="1016"/>
                </a:lnTo>
                <a:close/>
              </a:path>
              <a:path w="6480809" h="1670685">
                <a:moveTo>
                  <a:pt x="2742184" y="613791"/>
                </a:moveTo>
                <a:lnTo>
                  <a:pt x="2125345" y="1016"/>
                </a:lnTo>
                <a:lnTo>
                  <a:pt x="1250188" y="635"/>
                </a:lnTo>
                <a:lnTo>
                  <a:pt x="635127" y="619633"/>
                </a:lnTo>
                <a:lnTo>
                  <a:pt x="1692656" y="1670177"/>
                </a:lnTo>
                <a:lnTo>
                  <a:pt x="2742184" y="613791"/>
                </a:lnTo>
                <a:close/>
              </a:path>
              <a:path w="6480809" h="1670685">
                <a:moveTo>
                  <a:pt x="4058285" y="889"/>
                </a:moveTo>
                <a:lnTo>
                  <a:pt x="2427224" y="635"/>
                </a:lnTo>
                <a:lnTo>
                  <a:pt x="3248279" y="816356"/>
                </a:lnTo>
                <a:lnTo>
                  <a:pt x="4058285" y="889"/>
                </a:lnTo>
                <a:close/>
              </a:path>
              <a:path w="6480809" h="1670685">
                <a:moveTo>
                  <a:pt x="5855208" y="613791"/>
                </a:moveTo>
                <a:lnTo>
                  <a:pt x="5238369" y="1016"/>
                </a:lnTo>
                <a:lnTo>
                  <a:pt x="4363212" y="635"/>
                </a:lnTo>
                <a:lnTo>
                  <a:pt x="3748265" y="619633"/>
                </a:lnTo>
                <a:lnTo>
                  <a:pt x="4805807" y="1670177"/>
                </a:lnTo>
                <a:lnTo>
                  <a:pt x="5855208" y="613791"/>
                </a:lnTo>
                <a:close/>
              </a:path>
              <a:path w="6480809" h="1670685">
                <a:moveTo>
                  <a:pt x="6480683" y="1524"/>
                </a:moveTo>
                <a:lnTo>
                  <a:pt x="5569204" y="0"/>
                </a:lnTo>
                <a:lnTo>
                  <a:pt x="6028690" y="456565"/>
                </a:lnTo>
                <a:lnTo>
                  <a:pt x="6480683" y="1524"/>
                </a:lnTo>
                <a:close/>
              </a:path>
            </a:pathLst>
          </a:custGeom>
          <a:solidFill>
            <a:srgbClr val="9F36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5135" y="346709"/>
            <a:ext cx="22752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AGENDA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70482" y="1372565"/>
            <a:ext cx="8398510" cy="5147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3050" indent="-26098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73685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Analytical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Framing</a:t>
            </a:r>
            <a:endParaRPr sz="2800">
              <a:latin typeface="Arial"/>
              <a:cs typeface="Arial"/>
            </a:endParaRPr>
          </a:p>
          <a:p>
            <a:pPr marL="939165" lvl="1" indent="-515620">
              <a:lnSpc>
                <a:spcPct val="100000"/>
              </a:lnSpc>
              <a:spcBef>
                <a:spcPts val="5"/>
              </a:spcBef>
              <a:buAutoNum type="romanUcPeriod"/>
              <a:tabLst>
                <a:tab pos="939165" algn="l"/>
                <a:tab pos="93980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Exploratory Data Analysis</a:t>
            </a: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(EDA)</a:t>
            </a:r>
            <a:endParaRPr sz="2800">
              <a:latin typeface="Arial"/>
              <a:cs typeface="Arial"/>
            </a:endParaRPr>
          </a:p>
          <a:p>
            <a:pPr marL="939165" lvl="1" indent="-515620">
              <a:lnSpc>
                <a:spcPct val="100000"/>
              </a:lnSpc>
              <a:buAutoNum type="romanUcPeriod"/>
              <a:tabLst>
                <a:tab pos="939165" algn="l"/>
                <a:tab pos="93980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Visualizations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AutoNum type="romanUcPeriod"/>
            </a:pPr>
            <a:endParaRPr sz="2900">
              <a:latin typeface="Arial"/>
              <a:cs typeface="Arial"/>
            </a:endParaRPr>
          </a:p>
          <a:p>
            <a:pPr marL="273050" indent="-260985">
              <a:lnSpc>
                <a:spcPct val="100000"/>
              </a:lnSpc>
              <a:buFont typeface="Wingdings"/>
              <a:buChar char=""/>
              <a:tabLst>
                <a:tab pos="27368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Pre-Processing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train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sz="28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datasets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Wingdings"/>
              <a:buChar char=""/>
            </a:pPr>
            <a:endParaRPr sz="2900">
              <a:latin typeface="Arial"/>
              <a:cs typeface="Arial"/>
            </a:endParaRPr>
          </a:p>
          <a:p>
            <a:pPr marL="273050" indent="-260985">
              <a:lnSpc>
                <a:spcPct val="100000"/>
              </a:lnSpc>
              <a:buFont typeface="Wingdings"/>
              <a:buChar char=""/>
              <a:tabLst>
                <a:tab pos="27368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Model/s Development and</a:t>
            </a:r>
            <a:r>
              <a:rPr sz="28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Evaluation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Wingdings"/>
              <a:buChar char=""/>
            </a:pPr>
            <a:endParaRPr sz="29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Font typeface="Wingdings"/>
              <a:buChar char=""/>
              <a:tabLst>
                <a:tab pos="27368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Performing hyper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parameter tuning,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saving the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best 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model and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predicting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label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Wingdings"/>
              <a:buChar char=""/>
            </a:pPr>
            <a:endParaRPr sz="2900">
              <a:latin typeface="Arial"/>
              <a:cs typeface="Arial"/>
            </a:endParaRPr>
          </a:p>
          <a:p>
            <a:pPr marL="273050" indent="-260985">
              <a:lnSpc>
                <a:spcPct val="100000"/>
              </a:lnSpc>
              <a:buFont typeface="Wingdings"/>
              <a:buChar char=""/>
              <a:tabLst>
                <a:tab pos="27368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Conclusion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and future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discussion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1999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43657" y="9524"/>
              <a:ext cx="6480810" cy="1670685"/>
            </a:xfrm>
            <a:custGeom>
              <a:avLst/>
              <a:gdLst/>
              <a:ahLst/>
              <a:cxnLst/>
              <a:rect l="l" t="t" r="r" b="b"/>
              <a:pathLst>
                <a:path w="6480809" h="1670685">
                  <a:moveTo>
                    <a:pt x="910336" y="1016"/>
                  </a:moveTo>
                  <a:lnTo>
                    <a:pt x="0" y="635"/>
                  </a:lnTo>
                  <a:lnTo>
                    <a:pt x="458343" y="455930"/>
                  </a:lnTo>
                  <a:lnTo>
                    <a:pt x="910336" y="1016"/>
                  </a:lnTo>
                  <a:close/>
                </a:path>
                <a:path w="6480809" h="1670685">
                  <a:moveTo>
                    <a:pt x="2742184" y="613791"/>
                  </a:moveTo>
                  <a:lnTo>
                    <a:pt x="2125345" y="1016"/>
                  </a:lnTo>
                  <a:lnTo>
                    <a:pt x="1250188" y="635"/>
                  </a:lnTo>
                  <a:lnTo>
                    <a:pt x="635127" y="619633"/>
                  </a:lnTo>
                  <a:lnTo>
                    <a:pt x="1692656" y="1670177"/>
                  </a:lnTo>
                  <a:lnTo>
                    <a:pt x="2742184" y="613791"/>
                  </a:lnTo>
                  <a:close/>
                </a:path>
                <a:path w="6480809" h="1670685">
                  <a:moveTo>
                    <a:pt x="4058285" y="889"/>
                  </a:moveTo>
                  <a:lnTo>
                    <a:pt x="2427224" y="635"/>
                  </a:lnTo>
                  <a:lnTo>
                    <a:pt x="3248279" y="816356"/>
                  </a:lnTo>
                  <a:lnTo>
                    <a:pt x="4058285" y="889"/>
                  </a:lnTo>
                  <a:close/>
                </a:path>
                <a:path w="6480809" h="1670685">
                  <a:moveTo>
                    <a:pt x="5855208" y="613791"/>
                  </a:moveTo>
                  <a:lnTo>
                    <a:pt x="5238369" y="1016"/>
                  </a:lnTo>
                  <a:lnTo>
                    <a:pt x="4363212" y="635"/>
                  </a:lnTo>
                  <a:lnTo>
                    <a:pt x="3748265" y="619633"/>
                  </a:lnTo>
                  <a:lnTo>
                    <a:pt x="4805807" y="1670177"/>
                  </a:lnTo>
                  <a:lnTo>
                    <a:pt x="5855208" y="613791"/>
                  </a:lnTo>
                  <a:close/>
                </a:path>
                <a:path w="6480809" h="1670685">
                  <a:moveTo>
                    <a:pt x="6480683" y="1524"/>
                  </a:moveTo>
                  <a:lnTo>
                    <a:pt x="5569204" y="0"/>
                  </a:lnTo>
                  <a:lnTo>
                    <a:pt x="6028690" y="456565"/>
                  </a:lnTo>
                  <a:lnTo>
                    <a:pt x="6480683" y="1524"/>
                  </a:lnTo>
                  <a:close/>
                </a:path>
              </a:pathLst>
            </a:custGeom>
            <a:solidFill>
              <a:srgbClr val="9F36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pc="600" dirty="0"/>
              <a:t>Hardware</a:t>
            </a:r>
            <a:r>
              <a:rPr spc="-150" dirty="0"/>
              <a:t> </a:t>
            </a:r>
            <a:r>
              <a:rPr spc="-85" dirty="0"/>
              <a:t>-</a:t>
            </a:r>
            <a:r>
              <a:rPr spc="-114" dirty="0"/>
              <a:t> </a:t>
            </a:r>
            <a:r>
              <a:rPr spc="640" dirty="0"/>
              <a:t>Software</a:t>
            </a:r>
            <a:r>
              <a:rPr spc="-150" dirty="0"/>
              <a:t> </a:t>
            </a:r>
            <a:r>
              <a:rPr spc="335" dirty="0"/>
              <a:t>Requirements  </a:t>
            </a:r>
            <a:r>
              <a:rPr spc="430" dirty="0"/>
              <a:t>and </a:t>
            </a:r>
            <a:r>
              <a:rPr spc="425" dirty="0"/>
              <a:t>Tools</a:t>
            </a:r>
            <a:r>
              <a:rPr spc="-700" dirty="0"/>
              <a:t> </a:t>
            </a:r>
            <a:r>
              <a:rPr spc="55" dirty="0"/>
              <a:t>Used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5205" y="2359533"/>
            <a:ext cx="10462260" cy="3424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Hardware Used:</a:t>
            </a:r>
            <a:endParaRPr sz="3600">
              <a:latin typeface="Arial"/>
              <a:cs typeface="Arial"/>
            </a:endParaRPr>
          </a:p>
          <a:p>
            <a:pPr marL="939800" indent="-457834">
              <a:lnSpc>
                <a:spcPts val="4745"/>
              </a:lnSpc>
              <a:spcBef>
                <a:spcPts val="3345"/>
              </a:spcBef>
              <a:buFont typeface="Wingdings"/>
              <a:buChar char=""/>
              <a:tabLst>
                <a:tab pos="940435" algn="l"/>
              </a:tabLst>
            </a:pP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RAM: 8</a:t>
            </a:r>
            <a:r>
              <a:rPr sz="4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GB</a:t>
            </a:r>
            <a:endParaRPr sz="4000">
              <a:latin typeface="Arial"/>
              <a:cs typeface="Arial"/>
            </a:endParaRPr>
          </a:p>
          <a:p>
            <a:pPr marL="939800" marR="43180" indent="-457834">
              <a:lnSpc>
                <a:spcPts val="4760"/>
              </a:lnSpc>
              <a:spcBef>
                <a:spcPts val="140"/>
              </a:spcBef>
              <a:buFont typeface="Wingdings"/>
              <a:buChar char=""/>
              <a:tabLst>
                <a:tab pos="940435" algn="l"/>
              </a:tabLst>
            </a:pP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CPU:</a:t>
            </a:r>
            <a:r>
              <a:rPr sz="4000" spc="-5" dirty="0">
                <a:solidFill>
                  <a:srgbClr val="FFFFFF"/>
                </a:solidFill>
                <a:latin typeface="Carlito"/>
                <a:cs typeface="Carlito"/>
              </a:rPr>
              <a:t>11</a:t>
            </a:r>
            <a:r>
              <a:rPr sz="3975" spc="-7" baseline="25157" dirty="0">
                <a:solidFill>
                  <a:srgbClr val="FFFFFF"/>
                </a:solidFill>
                <a:latin typeface="Carlito"/>
                <a:cs typeface="Carlito"/>
              </a:rPr>
              <a:t>th </a:t>
            </a:r>
            <a:r>
              <a:rPr sz="4000" spc="-5" dirty="0">
                <a:solidFill>
                  <a:srgbClr val="FFFFFF"/>
                </a:solidFill>
                <a:latin typeface="Carlito"/>
                <a:cs typeface="Carlito"/>
              </a:rPr>
              <a:t>Gen </a:t>
            </a:r>
            <a:r>
              <a:rPr sz="4000" spc="-15" dirty="0">
                <a:solidFill>
                  <a:srgbClr val="FFFFFF"/>
                </a:solidFill>
                <a:latin typeface="Carlito"/>
                <a:cs typeface="Carlito"/>
              </a:rPr>
              <a:t>Intel® </a:t>
            </a:r>
            <a:r>
              <a:rPr sz="4000" spc="-250" dirty="0">
                <a:solidFill>
                  <a:srgbClr val="FFFFFF"/>
                </a:solidFill>
                <a:latin typeface="Carlito"/>
                <a:cs typeface="Carlito"/>
              </a:rPr>
              <a:t>Core</a:t>
            </a:r>
            <a:r>
              <a:rPr sz="4000" spc="-250" dirty="0">
                <a:solidFill>
                  <a:srgbClr val="FFFFFF"/>
                </a:solidFill>
                <a:latin typeface="Arial"/>
                <a:cs typeface="Arial"/>
              </a:rPr>
              <a:t>™ </a:t>
            </a:r>
            <a:r>
              <a:rPr sz="4000" spc="-5" dirty="0">
                <a:solidFill>
                  <a:srgbClr val="FFFFFF"/>
                </a:solidFill>
                <a:latin typeface="Carlito"/>
                <a:cs typeface="Carlito"/>
              </a:rPr>
              <a:t>i5-113567 @ 2.40  Ghz</a:t>
            </a:r>
            <a:endParaRPr sz="4000">
              <a:latin typeface="Carlito"/>
              <a:cs typeface="Carlito"/>
            </a:endParaRPr>
          </a:p>
          <a:p>
            <a:pPr marL="939800" indent="-457834">
              <a:lnSpc>
                <a:spcPts val="4690"/>
              </a:lnSpc>
              <a:buFont typeface="Wingdings"/>
              <a:buChar char=""/>
              <a:tabLst>
                <a:tab pos="940435" algn="l"/>
              </a:tabLst>
            </a:pP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GPU: </a:t>
            </a:r>
            <a:r>
              <a:rPr sz="4000" spc="-15" dirty="0">
                <a:solidFill>
                  <a:srgbClr val="FFFFFF"/>
                </a:solidFill>
                <a:latin typeface="Carlito"/>
                <a:cs typeface="Carlito"/>
              </a:rPr>
              <a:t>Intel® </a:t>
            </a:r>
            <a:r>
              <a:rPr sz="4000" spc="-10" dirty="0">
                <a:solidFill>
                  <a:srgbClr val="FFFFFF"/>
                </a:solidFill>
                <a:latin typeface="Carlito"/>
                <a:cs typeface="Carlito"/>
              </a:rPr>
              <a:t>Iris® </a:t>
            </a:r>
            <a:r>
              <a:rPr sz="4000" spc="-35" dirty="0">
                <a:solidFill>
                  <a:srgbClr val="FFFFFF"/>
                </a:solidFill>
                <a:latin typeface="Carlito"/>
                <a:cs typeface="Carlito"/>
              </a:rPr>
              <a:t>Xe</a:t>
            </a:r>
            <a:r>
              <a:rPr sz="40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rlito"/>
                <a:cs typeface="Carlito"/>
              </a:rPr>
              <a:t>Graphics</a:t>
            </a:r>
            <a:endParaRPr sz="4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1999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43657" y="9524"/>
              <a:ext cx="6480810" cy="1670685"/>
            </a:xfrm>
            <a:custGeom>
              <a:avLst/>
              <a:gdLst/>
              <a:ahLst/>
              <a:cxnLst/>
              <a:rect l="l" t="t" r="r" b="b"/>
              <a:pathLst>
                <a:path w="6480809" h="1670685">
                  <a:moveTo>
                    <a:pt x="910336" y="1016"/>
                  </a:moveTo>
                  <a:lnTo>
                    <a:pt x="0" y="635"/>
                  </a:lnTo>
                  <a:lnTo>
                    <a:pt x="458343" y="455930"/>
                  </a:lnTo>
                  <a:lnTo>
                    <a:pt x="910336" y="1016"/>
                  </a:lnTo>
                  <a:close/>
                </a:path>
                <a:path w="6480809" h="1670685">
                  <a:moveTo>
                    <a:pt x="2742184" y="613791"/>
                  </a:moveTo>
                  <a:lnTo>
                    <a:pt x="2125345" y="1016"/>
                  </a:lnTo>
                  <a:lnTo>
                    <a:pt x="1250188" y="635"/>
                  </a:lnTo>
                  <a:lnTo>
                    <a:pt x="635127" y="619633"/>
                  </a:lnTo>
                  <a:lnTo>
                    <a:pt x="1692656" y="1670177"/>
                  </a:lnTo>
                  <a:lnTo>
                    <a:pt x="2742184" y="613791"/>
                  </a:lnTo>
                  <a:close/>
                </a:path>
                <a:path w="6480809" h="1670685">
                  <a:moveTo>
                    <a:pt x="4058285" y="889"/>
                  </a:moveTo>
                  <a:lnTo>
                    <a:pt x="2427224" y="635"/>
                  </a:lnTo>
                  <a:lnTo>
                    <a:pt x="3248279" y="816356"/>
                  </a:lnTo>
                  <a:lnTo>
                    <a:pt x="4058285" y="889"/>
                  </a:lnTo>
                  <a:close/>
                </a:path>
                <a:path w="6480809" h="1670685">
                  <a:moveTo>
                    <a:pt x="5855208" y="613791"/>
                  </a:moveTo>
                  <a:lnTo>
                    <a:pt x="5238369" y="1016"/>
                  </a:lnTo>
                  <a:lnTo>
                    <a:pt x="4363212" y="635"/>
                  </a:lnTo>
                  <a:lnTo>
                    <a:pt x="3748265" y="619633"/>
                  </a:lnTo>
                  <a:lnTo>
                    <a:pt x="4805807" y="1670177"/>
                  </a:lnTo>
                  <a:lnTo>
                    <a:pt x="5855208" y="613791"/>
                  </a:lnTo>
                  <a:close/>
                </a:path>
                <a:path w="6480809" h="1670685">
                  <a:moveTo>
                    <a:pt x="6480683" y="1524"/>
                  </a:moveTo>
                  <a:lnTo>
                    <a:pt x="5569204" y="0"/>
                  </a:lnTo>
                  <a:lnTo>
                    <a:pt x="6028690" y="456565"/>
                  </a:lnTo>
                  <a:lnTo>
                    <a:pt x="6480683" y="1524"/>
                  </a:lnTo>
                  <a:close/>
                </a:path>
              </a:pathLst>
            </a:custGeom>
            <a:solidFill>
              <a:srgbClr val="9F36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>
              <a:alpha val="8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pc="600" dirty="0"/>
              <a:t>Hardware</a:t>
            </a:r>
            <a:r>
              <a:rPr spc="-150" dirty="0"/>
              <a:t> </a:t>
            </a:r>
            <a:r>
              <a:rPr spc="-85" dirty="0"/>
              <a:t>-</a:t>
            </a:r>
            <a:r>
              <a:rPr spc="-114" dirty="0"/>
              <a:t> </a:t>
            </a:r>
            <a:r>
              <a:rPr spc="640" dirty="0"/>
              <a:t>Software</a:t>
            </a:r>
            <a:r>
              <a:rPr spc="-150" dirty="0"/>
              <a:t> </a:t>
            </a:r>
            <a:r>
              <a:rPr spc="335" dirty="0"/>
              <a:t>Requirements  </a:t>
            </a:r>
            <a:r>
              <a:rPr spc="430" dirty="0"/>
              <a:t>and </a:t>
            </a:r>
            <a:r>
              <a:rPr spc="425" dirty="0"/>
              <a:t>Tools</a:t>
            </a:r>
            <a:r>
              <a:rPr spc="-700" dirty="0"/>
              <a:t> </a:t>
            </a:r>
            <a:r>
              <a:rPr spc="55" dirty="0"/>
              <a:t>Used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55319" y="2079498"/>
            <a:ext cx="9385300" cy="441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FF"/>
                </a:solidFill>
                <a:latin typeface="Gothic Uralic"/>
                <a:cs typeface="Gothic Uralic"/>
              </a:rPr>
              <a:t>Software</a:t>
            </a:r>
            <a:r>
              <a:rPr sz="3200" b="1" spc="-2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Gothic Uralic"/>
                <a:cs typeface="Gothic Uralic"/>
              </a:rPr>
              <a:t>Used:</a:t>
            </a:r>
            <a:endParaRPr sz="3200">
              <a:latin typeface="Gothic Uralic"/>
              <a:cs typeface="Gothic Uralic"/>
            </a:endParaRPr>
          </a:p>
          <a:p>
            <a:pPr marL="927100" indent="-457834">
              <a:lnSpc>
                <a:spcPct val="100000"/>
              </a:lnSpc>
              <a:spcBef>
                <a:spcPts val="3350"/>
              </a:spcBef>
              <a:buFont typeface="Wingdings"/>
              <a:buChar char=""/>
              <a:tabLst>
                <a:tab pos="927100" algn="l"/>
                <a:tab pos="927735" algn="l"/>
              </a:tabLst>
            </a:pPr>
            <a:r>
              <a:rPr sz="2800" spc="-5" dirty="0">
                <a:solidFill>
                  <a:srgbClr val="FFFFFF"/>
                </a:solidFill>
                <a:latin typeface="Gothic Uralic"/>
                <a:cs typeface="Gothic Uralic"/>
              </a:rPr>
              <a:t>Programming </a:t>
            </a:r>
            <a:r>
              <a:rPr sz="2800" spc="-10" dirty="0">
                <a:solidFill>
                  <a:srgbClr val="FFFFFF"/>
                </a:solidFill>
                <a:latin typeface="Gothic Uralic"/>
                <a:cs typeface="Gothic Uralic"/>
              </a:rPr>
              <a:t>language:</a:t>
            </a:r>
            <a:r>
              <a:rPr sz="2800" spc="2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Gothic Uralic"/>
                <a:cs typeface="Gothic Uralic"/>
              </a:rPr>
              <a:t>Python</a:t>
            </a:r>
            <a:endParaRPr sz="2800">
              <a:latin typeface="Gothic Uralic"/>
              <a:cs typeface="Gothic Uralic"/>
            </a:endParaRPr>
          </a:p>
          <a:p>
            <a:pPr marL="927100" indent="-457834">
              <a:lnSpc>
                <a:spcPct val="100000"/>
              </a:lnSpc>
              <a:buFont typeface="Wingdings"/>
              <a:buChar char=""/>
              <a:tabLst>
                <a:tab pos="927100" algn="l"/>
                <a:tab pos="927735" algn="l"/>
              </a:tabLst>
            </a:pPr>
            <a:r>
              <a:rPr sz="2800" spc="-5" dirty="0">
                <a:solidFill>
                  <a:srgbClr val="FFFFFF"/>
                </a:solidFill>
                <a:latin typeface="Gothic Uralic"/>
                <a:cs typeface="Gothic Uralic"/>
              </a:rPr>
              <a:t>Distribution: Anaconda</a:t>
            </a:r>
            <a:r>
              <a:rPr sz="2800" spc="2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Gothic Uralic"/>
                <a:cs typeface="Gothic Uralic"/>
              </a:rPr>
              <a:t>Navigator</a:t>
            </a:r>
            <a:endParaRPr sz="2800">
              <a:latin typeface="Gothic Uralic"/>
              <a:cs typeface="Gothic Uralic"/>
            </a:endParaRPr>
          </a:p>
          <a:p>
            <a:pPr marL="927100" indent="-457834">
              <a:lnSpc>
                <a:spcPct val="100000"/>
              </a:lnSpc>
              <a:buFont typeface="Wingdings"/>
              <a:buChar char=""/>
              <a:tabLst>
                <a:tab pos="927100" algn="l"/>
                <a:tab pos="927735" algn="l"/>
              </a:tabLst>
            </a:pPr>
            <a:r>
              <a:rPr sz="2800" spc="-10" dirty="0">
                <a:solidFill>
                  <a:srgbClr val="FFFFFF"/>
                </a:solidFill>
                <a:latin typeface="Gothic Uralic"/>
                <a:cs typeface="Gothic Uralic"/>
              </a:rPr>
              <a:t>Browser based language shell: </a:t>
            </a:r>
            <a:r>
              <a:rPr sz="2800" spc="-5" dirty="0">
                <a:solidFill>
                  <a:srgbClr val="FFFFFF"/>
                </a:solidFill>
                <a:latin typeface="Gothic Uralic"/>
                <a:cs typeface="Gothic Uralic"/>
              </a:rPr>
              <a:t>Jupyter</a:t>
            </a:r>
            <a:r>
              <a:rPr sz="2800" spc="15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Gothic Uralic"/>
                <a:cs typeface="Gothic Uralic"/>
              </a:rPr>
              <a:t>Notebook</a:t>
            </a:r>
            <a:endParaRPr sz="28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FFFFFF"/>
                </a:solidFill>
                <a:latin typeface="Gothic Uralic"/>
                <a:cs typeface="Gothic Uralic"/>
              </a:rPr>
              <a:t>Libraries/Packages</a:t>
            </a:r>
            <a:r>
              <a:rPr sz="3200" b="1" spc="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Gothic Uralic"/>
                <a:cs typeface="Gothic Uralic"/>
              </a:rPr>
              <a:t>Used:</a:t>
            </a:r>
            <a:endParaRPr sz="3200">
              <a:latin typeface="Gothic Uralic"/>
              <a:cs typeface="Gothic Uralic"/>
            </a:endParaRPr>
          </a:p>
          <a:p>
            <a:pPr marL="12700" marR="302895">
              <a:lnSpc>
                <a:spcPct val="100000"/>
              </a:lnSpc>
              <a:spcBef>
                <a:spcPts val="3350"/>
              </a:spcBef>
            </a:pPr>
            <a:r>
              <a:rPr sz="2800" spc="-5" dirty="0">
                <a:solidFill>
                  <a:srgbClr val="FFFFFF"/>
                </a:solidFill>
                <a:latin typeface="Gothic Uralic"/>
                <a:cs typeface="Gothic Uralic"/>
              </a:rPr>
              <a:t>Pandas, NumPy, matplotlib, </a:t>
            </a:r>
            <a:r>
              <a:rPr sz="2800" spc="-10" dirty="0">
                <a:solidFill>
                  <a:srgbClr val="FFFFFF"/>
                </a:solidFill>
                <a:latin typeface="Gothic Uralic"/>
                <a:cs typeface="Gothic Uralic"/>
              </a:rPr>
              <a:t>seaborn, </a:t>
            </a:r>
            <a:r>
              <a:rPr sz="2800" spc="-5" dirty="0">
                <a:solidFill>
                  <a:srgbClr val="FFFFFF"/>
                </a:solidFill>
                <a:latin typeface="Gothic Uralic"/>
                <a:cs typeface="Gothic Uralic"/>
              </a:rPr>
              <a:t>scikit-learn </a:t>
            </a:r>
            <a:r>
              <a:rPr sz="2800" spc="-10" dirty="0">
                <a:solidFill>
                  <a:srgbClr val="FFFFFF"/>
                </a:solidFill>
                <a:latin typeface="Gothic Uralic"/>
                <a:cs typeface="Gothic Uralic"/>
              </a:rPr>
              <a:t>and  </a:t>
            </a:r>
            <a:r>
              <a:rPr sz="2800" spc="-5" dirty="0">
                <a:solidFill>
                  <a:srgbClr val="FFFFFF"/>
                </a:solidFill>
                <a:latin typeface="Gothic Uralic"/>
                <a:cs typeface="Gothic Uralic"/>
              </a:rPr>
              <a:t>pandas_profiling</a:t>
            </a:r>
            <a:endParaRPr sz="2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826260"/>
            <a:chOff x="0" y="0"/>
            <a:chExt cx="12192000" cy="182626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826260"/>
            </a:xfrm>
            <a:custGeom>
              <a:avLst/>
              <a:gdLst/>
              <a:ahLst/>
              <a:cxnLst/>
              <a:rect l="l" t="t" r="r" b="b"/>
              <a:pathLst>
                <a:path w="12192000" h="1826260">
                  <a:moveTo>
                    <a:pt x="12192000" y="0"/>
                  </a:moveTo>
                  <a:lnTo>
                    <a:pt x="0" y="0"/>
                  </a:lnTo>
                  <a:lnTo>
                    <a:pt x="0" y="1825752"/>
                  </a:lnTo>
                  <a:lnTo>
                    <a:pt x="12192000" y="182575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D246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61018" y="0"/>
              <a:ext cx="6469380" cy="1663700"/>
            </a:xfrm>
            <a:custGeom>
              <a:avLst/>
              <a:gdLst/>
              <a:ahLst/>
              <a:cxnLst/>
              <a:rect l="l" t="t" r="r" b="b"/>
              <a:pathLst>
                <a:path w="6469380" h="1663700">
                  <a:moveTo>
                    <a:pt x="899401" y="0"/>
                  </a:moveTo>
                  <a:lnTo>
                    <a:pt x="0" y="0"/>
                  </a:lnTo>
                  <a:lnTo>
                    <a:pt x="446811" y="449707"/>
                  </a:lnTo>
                  <a:lnTo>
                    <a:pt x="899401" y="0"/>
                  </a:lnTo>
                  <a:close/>
                </a:path>
                <a:path w="6469380" h="1663700">
                  <a:moveTo>
                    <a:pt x="2727109" y="612775"/>
                  </a:moveTo>
                  <a:lnTo>
                    <a:pt x="2118347" y="0"/>
                  </a:lnTo>
                  <a:lnTo>
                    <a:pt x="1231125" y="0"/>
                  </a:lnTo>
                  <a:lnTo>
                    <a:pt x="620179" y="606933"/>
                  </a:lnTo>
                  <a:lnTo>
                    <a:pt x="1669707" y="1663319"/>
                  </a:lnTo>
                  <a:lnTo>
                    <a:pt x="2727109" y="612775"/>
                  </a:lnTo>
                  <a:close/>
                </a:path>
                <a:path w="6469380" h="1663700">
                  <a:moveTo>
                    <a:pt x="4041889" y="0"/>
                  </a:moveTo>
                  <a:lnTo>
                    <a:pt x="2423020" y="0"/>
                  </a:lnTo>
                  <a:lnTo>
                    <a:pt x="3227108" y="809498"/>
                  </a:lnTo>
                  <a:lnTo>
                    <a:pt x="4041889" y="0"/>
                  </a:lnTo>
                  <a:close/>
                </a:path>
                <a:path w="6469380" h="1663700">
                  <a:moveTo>
                    <a:pt x="5840260" y="612775"/>
                  </a:moveTo>
                  <a:lnTo>
                    <a:pt x="5231498" y="0"/>
                  </a:lnTo>
                  <a:lnTo>
                    <a:pt x="4344162" y="0"/>
                  </a:lnTo>
                  <a:lnTo>
                    <a:pt x="3733330" y="606933"/>
                  </a:lnTo>
                  <a:lnTo>
                    <a:pt x="4782731" y="1663319"/>
                  </a:lnTo>
                  <a:lnTo>
                    <a:pt x="5840260" y="612775"/>
                  </a:lnTo>
                  <a:close/>
                </a:path>
                <a:path w="6469380" h="1663700">
                  <a:moveTo>
                    <a:pt x="6469113" y="0"/>
                  </a:moveTo>
                  <a:lnTo>
                    <a:pt x="5570855" y="0"/>
                  </a:lnTo>
                  <a:lnTo>
                    <a:pt x="6017044" y="449072"/>
                  </a:lnTo>
                  <a:lnTo>
                    <a:pt x="6469113" y="0"/>
                  </a:lnTo>
                  <a:close/>
                </a:path>
              </a:pathLst>
            </a:custGeom>
            <a:solidFill>
              <a:srgbClr val="9F36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146" y="879475"/>
            <a:ext cx="57677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15" dirty="0"/>
              <a:t>PROBLEM</a:t>
            </a:r>
            <a:r>
              <a:rPr spc="-160" dirty="0"/>
              <a:t> </a:t>
            </a:r>
            <a:r>
              <a:rPr spc="-215" dirty="0"/>
              <a:t>STATEMENT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7146" y="2254453"/>
            <a:ext cx="10883900" cy="4004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655"/>
              </a:lnSpc>
              <a:spcBef>
                <a:spcPts val="105"/>
              </a:spcBef>
              <a:buClr>
                <a:srgbClr val="D24625"/>
              </a:buClr>
              <a:buFont typeface="Wingdings"/>
              <a:buChar char=""/>
              <a:tabLst>
                <a:tab pos="241300" algn="l"/>
              </a:tabLst>
            </a:pPr>
            <a:r>
              <a:rPr sz="2600" dirty="0">
                <a:latin typeface="Arial"/>
                <a:cs typeface="Arial"/>
              </a:rPr>
              <a:t>Houses are one of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necessary need of each and every person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around</a:t>
            </a:r>
            <a:endParaRPr sz="2600">
              <a:latin typeface="Arial"/>
              <a:cs typeface="Arial"/>
            </a:endParaRPr>
          </a:p>
          <a:p>
            <a:pPr marL="241300">
              <a:lnSpc>
                <a:spcPts val="2185"/>
              </a:lnSpc>
            </a:pPr>
            <a:r>
              <a:rPr sz="2600" dirty="0">
                <a:latin typeface="Arial"/>
                <a:cs typeface="Arial"/>
              </a:rPr>
              <a:t>the globe and therefore housing and real estate market is one of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endParaRPr sz="2600">
              <a:latin typeface="Arial"/>
              <a:cs typeface="Arial"/>
            </a:endParaRPr>
          </a:p>
          <a:p>
            <a:pPr marL="241300">
              <a:lnSpc>
                <a:spcPts val="2185"/>
              </a:lnSpc>
            </a:pPr>
            <a:r>
              <a:rPr sz="2600" dirty="0">
                <a:latin typeface="Arial"/>
                <a:cs typeface="Arial"/>
              </a:rPr>
              <a:t>markets </a:t>
            </a:r>
            <a:r>
              <a:rPr sz="2600" spc="-5" dirty="0">
                <a:latin typeface="Arial"/>
                <a:cs typeface="Arial"/>
              </a:rPr>
              <a:t>which is </a:t>
            </a:r>
            <a:r>
              <a:rPr sz="2600" dirty="0">
                <a:latin typeface="Arial"/>
                <a:cs typeface="Arial"/>
              </a:rPr>
              <a:t>one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dirty="0">
                <a:latin typeface="Arial"/>
                <a:cs typeface="Arial"/>
              </a:rPr>
              <a:t>the major </a:t>
            </a:r>
            <a:r>
              <a:rPr sz="2600" spc="-5" dirty="0">
                <a:latin typeface="Arial"/>
                <a:cs typeface="Arial"/>
              </a:rPr>
              <a:t>contributors in </a:t>
            </a:r>
            <a:r>
              <a:rPr sz="2600" dirty="0">
                <a:latin typeface="Arial"/>
                <a:cs typeface="Arial"/>
              </a:rPr>
              <a:t>the </a:t>
            </a:r>
            <a:r>
              <a:rPr sz="2600" spc="-10" dirty="0">
                <a:latin typeface="Arial"/>
                <a:cs typeface="Arial"/>
              </a:rPr>
              <a:t>world’s </a:t>
            </a:r>
            <a:r>
              <a:rPr sz="2600" spc="-25" dirty="0">
                <a:latin typeface="Arial"/>
                <a:cs typeface="Arial"/>
              </a:rPr>
              <a:t>economy. </a:t>
            </a:r>
            <a:r>
              <a:rPr sz="2600" dirty="0">
                <a:latin typeface="Arial"/>
                <a:cs typeface="Arial"/>
              </a:rPr>
              <a:t>It</a:t>
            </a:r>
            <a:endParaRPr sz="2600">
              <a:latin typeface="Arial"/>
              <a:cs typeface="Arial"/>
            </a:endParaRPr>
          </a:p>
          <a:p>
            <a:pPr marL="241300" marR="438150">
              <a:lnSpc>
                <a:spcPct val="70000"/>
              </a:lnSpc>
              <a:spcBef>
                <a:spcPts val="470"/>
              </a:spcBef>
            </a:pPr>
            <a:r>
              <a:rPr sz="2600" dirty="0">
                <a:latin typeface="Arial"/>
                <a:cs typeface="Arial"/>
              </a:rPr>
              <a:t>is a very large market and there are various companies working in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  domain.</a:t>
            </a:r>
            <a:endParaRPr sz="2600">
              <a:latin typeface="Arial"/>
              <a:cs typeface="Arial"/>
            </a:endParaRPr>
          </a:p>
          <a:p>
            <a:pPr marL="241300" indent="-228600">
              <a:lnSpc>
                <a:spcPts val="2650"/>
              </a:lnSpc>
              <a:spcBef>
                <a:spcPts val="60"/>
              </a:spcBef>
              <a:buClr>
                <a:srgbClr val="D24625"/>
              </a:buClr>
              <a:buFont typeface="Wingdings"/>
              <a:buChar char=""/>
              <a:tabLst>
                <a:tab pos="241300" algn="l"/>
              </a:tabLst>
            </a:pPr>
            <a:r>
              <a:rPr sz="2600" dirty="0">
                <a:latin typeface="Arial"/>
                <a:cs typeface="Arial"/>
              </a:rPr>
              <a:t>Data science comes as a very important </a:t>
            </a:r>
            <a:r>
              <a:rPr sz="2600" spc="-5" dirty="0">
                <a:latin typeface="Arial"/>
                <a:cs typeface="Arial"/>
              </a:rPr>
              <a:t>tool </a:t>
            </a:r>
            <a:r>
              <a:rPr sz="2600" spc="-10" dirty="0">
                <a:latin typeface="Arial"/>
                <a:cs typeface="Arial"/>
              </a:rPr>
              <a:t>to </a:t>
            </a:r>
            <a:r>
              <a:rPr sz="2600" dirty="0">
                <a:latin typeface="Arial"/>
                <a:cs typeface="Arial"/>
              </a:rPr>
              <a:t>solve problems in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endParaRPr sz="2600">
              <a:latin typeface="Arial"/>
              <a:cs typeface="Arial"/>
            </a:endParaRPr>
          </a:p>
          <a:p>
            <a:pPr marL="241300">
              <a:lnSpc>
                <a:spcPts val="2185"/>
              </a:lnSpc>
            </a:pPr>
            <a:r>
              <a:rPr sz="2600" dirty="0">
                <a:latin typeface="Arial"/>
                <a:cs typeface="Arial"/>
              </a:rPr>
              <a:t>domain to help the companies increase their overall revenue,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profits,</a:t>
            </a:r>
            <a:endParaRPr sz="2600">
              <a:latin typeface="Arial"/>
              <a:cs typeface="Arial"/>
            </a:endParaRPr>
          </a:p>
          <a:p>
            <a:pPr marL="241300" marR="176530">
              <a:lnSpc>
                <a:spcPct val="70000"/>
              </a:lnSpc>
              <a:spcBef>
                <a:spcPts val="465"/>
              </a:spcBef>
            </a:pPr>
            <a:r>
              <a:rPr sz="2600" dirty="0">
                <a:latin typeface="Arial"/>
                <a:cs typeface="Arial"/>
              </a:rPr>
              <a:t>improving their marketing strategies and focusing on changing trends in  house sales and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purchases.</a:t>
            </a:r>
            <a:endParaRPr sz="2600">
              <a:latin typeface="Arial"/>
              <a:cs typeface="Arial"/>
            </a:endParaRPr>
          </a:p>
          <a:p>
            <a:pPr marL="241300" indent="-228600">
              <a:lnSpc>
                <a:spcPts val="2650"/>
              </a:lnSpc>
              <a:spcBef>
                <a:spcPts val="60"/>
              </a:spcBef>
              <a:buClr>
                <a:srgbClr val="D24625"/>
              </a:buClr>
              <a:buFont typeface="Wingdings"/>
              <a:buChar char=""/>
              <a:tabLst>
                <a:tab pos="241300" algn="l"/>
              </a:tabLst>
            </a:pPr>
            <a:r>
              <a:rPr sz="2600" dirty="0">
                <a:latin typeface="Arial"/>
                <a:cs typeface="Arial"/>
              </a:rPr>
              <a:t>Predictive modelling, Market mix modelling, recommendation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systems</a:t>
            </a:r>
            <a:endParaRPr sz="2600">
              <a:latin typeface="Arial"/>
              <a:cs typeface="Arial"/>
            </a:endParaRPr>
          </a:p>
          <a:p>
            <a:pPr marL="241300">
              <a:lnSpc>
                <a:spcPts val="2185"/>
              </a:lnSpc>
            </a:pPr>
            <a:r>
              <a:rPr sz="2600" dirty="0">
                <a:latin typeface="Arial"/>
                <a:cs typeface="Arial"/>
              </a:rPr>
              <a:t>are some of the machine learning techniques used for achieving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endParaRPr sz="2600">
              <a:latin typeface="Arial"/>
              <a:cs typeface="Arial"/>
            </a:endParaRPr>
          </a:p>
          <a:p>
            <a:pPr marL="241300" marR="563245">
              <a:lnSpc>
                <a:spcPct val="70100"/>
              </a:lnSpc>
              <a:spcBef>
                <a:spcPts val="465"/>
              </a:spcBef>
            </a:pPr>
            <a:r>
              <a:rPr sz="2600" dirty="0">
                <a:latin typeface="Arial"/>
                <a:cs typeface="Arial"/>
              </a:rPr>
              <a:t>business goals for housing companies. Our problem is related </a:t>
            </a:r>
            <a:r>
              <a:rPr sz="2600" spc="-5" dirty="0">
                <a:latin typeface="Arial"/>
                <a:cs typeface="Arial"/>
              </a:rPr>
              <a:t>to </a:t>
            </a:r>
            <a:r>
              <a:rPr sz="2600" dirty="0">
                <a:latin typeface="Arial"/>
                <a:cs typeface="Arial"/>
              </a:rPr>
              <a:t>one  such housing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company.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826260"/>
            <a:chOff x="0" y="0"/>
            <a:chExt cx="12192000" cy="182626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826260"/>
            </a:xfrm>
            <a:custGeom>
              <a:avLst/>
              <a:gdLst/>
              <a:ahLst/>
              <a:cxnLst/>
              <a:rect l="l" t="t" r="r" b="b"/>
              <a:pathLst>
                <a:path w="12192000" h="1826260">
                  <a:moveTo>
                    <a:pt x="12192000" y="0"/>
                  </a:moveTo>
                  <a:lnTo>
                    <a:pt x="0" y="0"/>
                  </a:lnTo>
                  <a:lnTo>
                    <a:pt x="0" y="1825752"/>
                  </a:lnTo>
                  <a:lnTo>
                    <a:pt x="12192000" y="182575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D246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61018" y="0"/>
              <a:ext cx="6469380" cy="1663700"/>
            </a:xfrm>
            <a:custGeom>
              <a:avLst/>
              <a:gdLst/>
              <a:ahLst/>
              <a:cxnLst/>
              <a:rect l="l" t="t" r="r" b="b"/>
              <a:pathLst>
                <a:path w="6469380" h="1663700">
                  <a:moveTo>
                    <a:pt x="899401" y="0"/>
                  </a:moveTo>
                  <a:lnTo>
                    <a:pt x="0" y="0"/>
                  </a:lnTo>
                  <a:lnTo>
                    <a:pt x="446811" y="449707"/>
                  </a:lnTo>
                  <a:lnTo>
                    <a:pt x="899401" y="0"/>
                  </a:lnTo>
                  <a:close/>
                </a:path>
                <a:path w="6469380" h="1663700">
                  <a:moveTo>
                    <a:pt x="2727109" y="612775"/>
                  </a:moveTo>
                  <a:lnTo>
                    <a:pt x="2118347" y="0"/>
                  </a:lnTo>
                  <a:lnTo>
                    <a:pt x="1231125" y="0"/>
                  </a:lnTo>
                  <a:lnTo>
                    <a:pt x="620179" y="606933"/>
                  </a:lnTo>
                  <a:lnTo>
                    <a:pt x="1669707" y="1663319"/>
                  </a:lnTo>
                  <a:lnTo>
                    <a:pt x="2727109" y="612775"/>
                  </a:lnTo>
                  <a:close/>
                </a:path>
                <a:path w="6469380" h="1663700">
                  <a:moveTo>
                    <a:pt x="4041889" y="0"/>
                  </a:moveTo>
                  <a:lnTo>
                    <a:pt x="2423020" y="0"/>
                  </a:lnTo>
                  <a:lnTo>
                    <a:pt x="3227108" y="809498"/>
                  </a:lnTo>
                  <a:lnTo>
                    <a:pt x="4041889" y="0"/>
                  </a:lnTo>
                  <a:close/>
                </a:path>
                <a:path w="6469380" h="1663700">
                  <a:moveTo>
                    <a:pt x="5840260" y="612775"/>
                  </a:moveTo>
                  <a:lnTo>
                    <a:pt x="5231498" y="0"/>
                  </a:lnTo>
                  <a:lnTo>
                    <a:pt x="4344162" y="0"/>
                  </a:lnTo>
                  <a:lnTo>
                    <a:pt x="3733330" y="606933"/>
                  </a:lnTo>
                  <a:lnTo>
                    <a:pt x="4782731" y="1663319"/>
                  </a:lnTo>
                  <a:lnTo>
                    <a:pt x="5840260" y="612775"/>
                  </a:lnTo>
                  <a:close/>
                </a:path>
                <a:path w="6469380" h="1663700">
                  <a:moveTo>
                    <a:pt x="6469113" y="0"/>
                  </a:moveTo>
                  <a:lnTo>
                    <a:pt x="5570855" y="0"/>
                  </a:lnTo>
                  <a:lnTo>
                    <a:pt x="6017044" y="449072"/>
                  </a:lnTo>
                  <a:lnTo>
                    <a:pt x="6469113" y="0"/>
                  </a:lnTo>
                  <a:close/>
                </a:path>
              </a:pathLst>
            </a:custGeom>
            <a:solidFill>
              <a:srgbClr val="9F36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146" y="879475"/>
            <a:ext cx="85407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ANALYTICAL </a:t>
            </a:r>
            <a:r>
              <a:rPr spc="-315" dirty="0"/>
              <a:t>PROBLEM</a:t>
            </a:r>
            <a:r>
              <a:rPr spc="-275" dirty="0"/>
              <a:t> </a:t>
            </a:r>
            <a:r>
              <a:rPr spc="-225" dirty="0"/>
              <a:t>FRAMING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7146" y="2237993"/>
            <a:ext cx="10995025" cy="412051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marR="339090" indent="-228600">
              <a:lnSpc>
                <a:spcPts val="2690"/>
              </a:lnSpc>
              <a:spcBef>
                <a:spcPts val="740"/>
              </a:spcBef>
              <a:buClr>
                <a:srgbClr val="D24625"/>
              </a:buClr>
              <a:buFont typeface="Wingdings"/>
              <a:buChar char=""/>
              <a:tabLst>
                <a:tab pos="241300" algn="l"/>
                <a:tab pos="3880485" algn="l"/>
              </a:tabLst>
            </a:pPr>
            <a:r>
              <a:rPr sz="2800" spc="-5" dirty="0">
                <a:latin typeface="Arial"/>
                <a:cs typeface="Arial"/>
              </a:rPr>
              <a:t>As </a:t>
            </a:r>
            <a:r>
              <a:rPr sz="2800" spc="-15" dirty="0">
                <a:latin typeface="Arial"/>
                <a:cs typeface="Arial"/>
              </a:rPr>
              <a:t>we </a:t>
            </a:r>
            <a:r>
              <a:rPr sz="2800" spc="-5" dirty="0">
                <a:latin typeface="Arial"/>
                <a:cs typeface="Arial"/>
              </a:rPr>
              <a:t>are </a:t>
            </a:r>
            <a:r>
              <a:rPr sz="2800" dirty="0">
                <a:latin typeface="Arial"/>
                <a:cs typeface="Arial"/>
              </a:rPr>
              <a:t>provided </a:t>
            </a:r>
            <a:r>
              <a:rPr sz="2800" spc="-5" dirty="0">
                <a:latin typeface="Arial"/>
                <a:cs typeface="Arial"/>
              </a:rPr>
              <a:t>with two sets of data, one is for </a:t>
            </a:r>
            <a:r>
              <a:rPr sz="2800" dirty="0">
                <a:latin typeface="Arial"/>
                <a:cs typeface="Arial"/>
              </a:rPr>
              <a:t>training </a:t>
            </a:r>
            <a:r>
              <a:rPr sz="2800" spc="-5" dirty="0">
                <a:latin typeface="Arial"/>
                <a:cs typeface="Arial"/>
              </a:rPr>
              <a:t>and  </a:t>
            </a:r>
            <a:r>
              <a:rPr sz="2800" dirty="0">
                <a:latin typeface="Arial"/>
                <a:cs typeface="Arial"/>
              </a:rPr>
              <a:t>other for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testing.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Here	we </a:t>
            </a:r>
            <a:r>
              <a:rPr sz="2800" dirty="0">
                <a:latin typeface="Arial"/>
                <a:cs typeface="Arial"/>
              </a:rPr>
              <a:t>need </a:t>
            </a:r>
            <a:r>
              <a:rPr sz="2800" spc="-5" dirty="0">
                <a:latin typeface="Arial"/>
                <a:cs typeface="Arial"/>
              </a:rPr>
              <a:t>to build a machine learning model  using </a:t>
            </a:r>
            <a:r>
              <a:rPr sz="2800" dirty="0">
                <a:latin typeface="Arial"/>
                <a:cs typeface="Arial"/>
              </a:rPr>
              <a:t>train dataset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then by </a:t>
            </a:r>
            <a:r>
              <a:rPr sz="2800" spc="-5" dirty="0">
                <a:latin typeface="Arial"/>
                <a:cs typeface="Arial"/>
              </a:rPr>
              <a:t>using that model we will make  </a:t>
            </a:r>
            <a:r>
              <a:rPr sz="2800" dirty="0">
                <a:latin typeface="Arial"/>
                <a:cs typeface="Arial"/>
              </a:rPr>
              <a:t>predictions 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test </a:t>
            </a:r>
            <a:r>
              <a:rPr sz="2800" spc="-5" dirty="0">
                <a:latin typeface="Arial"/>
                <a:cs typeface="Arial"/>
              </a:rPr>
              <a:t>dataset.</a:t>
            </a:r>
            <a:endParaRPr sz="2800">
              <a:latin typeface="Arial"/>
              <a:cs typeface="Arial"/>
            </a:endParaRPr>
          </a:p>
          <a:p>
            <a:pPr marL="241300" marR="12700" indent="-228600">
              <a:lnSpc>
                <a:spcPts val="2690"/>
              </a:lnSpc>
              <a:spcBef>
                <a:spcPts val="990"/>
              </a:spcBef>
              <a:buClr>
                <a:srgbClr val="D24625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Both the datasets are </a:t>
            </a:r>
            <a:r>
              <a:rPr sz="2800" dirty="0">
                <a:latin typeface="Arial"/>
                <a:cs typeface="Arial"/>
              </a:rPr>
              <a:t>in csv </a:t>
            </a:r>
            <a:r>
              <a:rPr sz="2800" spc="-5" dirty="0">
                <a:latin typeface="Arial"/>
                <a:cs typeface="Arial"/>
              </a:rPr>
              <a:t>format, </a:t>
            </a:r>
            <a:r>
              <a:rPr sz="2800" dirty="0">
                <a:latin typeface="Arial"/>
                <a:cs typeface="Arial"/>
              </a:rPr>
              <a:t>train </a:t>
            </a:r>
            <a:r>
              <a:rPr sz="2800" spc="-5" dirty="0">
                <a:latin typeface="Arial"/>
                <a:cs typeface="Arial"/>
              </a:rPr>
              <a:t>dataset has </a:t>
            </a:r>
            <a:r>
              <a:rPr sz="2800" spc="-55" dirty="0">
                <a:latin typeface="Arial"/>
                <a:cs typeface="Arial"/>
              </a:rPr>
              <a:t>1168 </a:t>
            </a:r>
            <a:r>
              <a:rPr sz="2800" dirty="0">
                <a:latin typeface="Arial"/>
                <a:cs typeface="Arial"/>
              </a:rPr>
              <a:t>rows </a:t>
            </a:r>
            <a:r>
              <a:rPr sz="2800" spc="-5" dirty="0">
                <a:latin typeface="Arial"/>
                <a:cs typeface="Arial"/>
              </a:rPr>
              <a:t>and  81 columns whereas </a:t>
            </a:r>
            <a:r>
              <a:rPr sz="2800" dirty="0">
                <a:latin typeface="Arial"/>
                <a:cs typeface="Arial"/>
              </a:rPr>
              <a:t>test </a:t>
            </a:r>
            <a:r>
              <a:rPr sz="2800" spc="-5" dirty="0">
                <a:latin typeface="Arial"/>
                <a:cs typeface="Arial"/>
              </a:rPr>
              <a:t>dataset has </a:t>
            </a:r>
            <a:r>
              <a:rPr sz="2800" dirty="0">
                <a:latin typeface="Arial"/>
                <a:cs typeface="Arial"/>
              </a:rPr>
              <a:t>292 rows and </a:t>
            </a:r>
            <a:r>
              <a:rPr sz="2800" spc="-5" dirty="0">
                <a:latin typeface="Arial"/>
                <a:cs typeface="Arial"/>
              </a:rPr>
              <a:t>80 columns.  Here in the test dataset </a:t>
            </a:r>
            <a:r>
              <a:rPr sz="2800" spc="-10" dirty="0">
                <a:latin typeface="Arial"/>
                <a:cs typeface="Arial"/>
              </a:rPr>
              <a:t>we </a:t>
            </a:r>
            <a:r>
              <a:rPr sz="2800" spc="-5" dirty="0">
                <a:latin typeface="Arial"/>
                <a:cs typeface="Arial"/>
              </a:rPr>
              <a:t>do </a:t>
            </a:r>
            <a:r>
              <a:rPr sz="2800" dirty="0">
                <a:latin typeface="Arial"/>
                <a:cs typeface="Arial"/>
              </a:rPr>
              <a:t>not </a:t>
            </a:r>
            <a:r>
              <a:rPr sz="2800" spc="-5" dirty="0">
                <a:latin typeface="Arial"/>
                <a:cs typeface="Arial"/>
              </a:rPr>
              <a:t>have the target label and </a:t>
            </a:r>
            <a:r>
              <a:rPr sz="2800" dirty="0">
                <a:latin typeface="Arial"/>
                <a:cs typeface="Arial"/>
              </a:rPr>
              <a:t>need to  predict the</a:t>
            </a:r>
            <a:r>
              <a:rPr sz="2800" spc="-5" dirty="0">
                <a:latin typeface="Arial"/>
                <a:cs typeface="Arial"/>
              </a:rPr>
              <a:t> same.</a:t>
            </a:r>
            <a:endParaRPr sz="2800">
              <a:latin typeface="Arial"/>
              <a:cs typeface="Arial"/>
            </a:endParaRPr>
          </a:p>
          <a:p>
            <a:pPr marL="241300" marR="5080" indent="-228600">
              <a:lnSpc>
                <a:spcPct val="80000"/>
              </a:lnSpc>
              <a:spcBef>
                <a:spcPts val="1030"/>
              </a:spcBef>
              <a:buClr>
                <a:srgbClr val="D24625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And as we </a:t>
            </a:r>
            <a:r>
              <a:rPr sz="2800" dirty="0">
                <a:latin typeface="Arial"/>
                <a:cs typeface="Arial"/>
              </a:rPr>
              <a:t>have to </a:t>
            </a:r>
            <a:r>
              <a:rPr sz="2800" spc="-5" dirty="0">
                <a:latin typeface="Arial"/>
                <a:cs typeface="Arial"/>
              </a:rPr>
              <a:t>predict </a:t>
            </a:r>
            <a:r>
              <a:rPr sz="2800" dirty="0">
                <a:latin typeface="Arial"/>
                <a:cs typeface="Arial"/>
              </a:rPr>
              <a:t>house sale prices </a:t>
            </a:r>
            <a:r>
              <a:rPr sz="2800" spc="-5" dirty="0">
                <a:latin typeface="Arial"/>
                <a:cs typeface="Arial"/>
              </a:rPr>
              <a:t>in this problem which </a:t>
            </a:r>
            <a:r>
              <a:rPr sz="2800" dirty="0">
                <a:latin typeface="Arial"/>
                <a:cs typeface="Arial"/>
              </a:rPr>
              <a:t>is 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continuous data, </a:t>
            </a:r>
            <a:r>
              <a:rPr sz="2800" spc="-5" dirty="0">
                <a:latin typeface="Arial"/>
                <a:cs typeface="Arial"/>
              </a:rPr>
              <a:t>I will be </a:t>
            </a:r>
            <a:r>
              <a:rPr sz="2800" dirty="0">
                <a:latin typeface="Arial"/>
                <a:cs typeface="Arial"/>
              </a:rPr>
              <a:t>using </a:t>
            </a:r>
            <a:r>
              <a:rPr sz="2800" spc="-5" dirty="0">
                <a:latin typeface="Arial"/>
                <a:cs typeface="Arial"/>
              </a:rPr>
              <a:t>different regression machine  learning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models.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1664950" cy="6859905"/>
            <a:chOff x="0" y="0"/>
            <a:chExt cx="11664950" cy="685990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1860" cy="6859905"/>
            </a:xfrm>
            <a:custGeom>
              <a:avLst/>
              <a:gdLst/>
              <a:ahLst/>
              <a:cxnLst/>
              <a:rect l="l" t="t" r="r" b="b"/>
              <a:pathLst>
                <a:path w="911860" h="6859905">
                  <a:moveTo>
                    <a:pt x="911352" y="0"/>
                  </a:moveTo>
                  <a:lnTo>
                    <a:pt x="0" y="0"/>
                  </a:lnTo>
                  <a:lnTo>
                    <a:pt x="0" y="6859524"/>
                  </a:lnTo>
                  <a:lnTo>
                    <a:pt x="911352" y="6859524"/>
                  </a:lnTo>
                  <a:lnTo>
                    <a:pt x="911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8036" y="0"/>
              <a:ext cx="11376660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96028" y="2563368"/>
              <a:ext cx="1630680" cy="1705610"/>
            </a:xfrm>
            <a:custGeom>
              <a:avLst/>
              <a:gdLst/>
              <a:ahLst/>
              <a:cxnLst/>
              <a:rect l="l" t="t" r="r" b="b"/>
              <a:pathLst>
                <a:path w="1630679" h="1705610">
                  <a:moveTo>
                    <a:pt x="815339" y="0"/>
                  </a:moveTo>
                  <a:lnTo>
                    <a:pt x="769068" y="1349"/>
                  </a:lnTo>
                  <a:lnTo>
                    <a:pt x="723475" y="5351"/>
                  </a:lnTo>
                  <a:lnTo>
                    <a:pt x="678628" y="11932"/>
                  </a:lnTo>
                  <a:lnTo>
                    <a:pt x="634596" y="21021"/>
                  </a:lnTo>
                  <a:lnTo>
                    <a:pt x="591448" y="32545"/>
                  </a:lnTo>
                  <a:lnTo>
                    <a:pt x="549253" y="46433"/>
                  </a:lnTo>
                  <a:lnTo>
                    <a:pt x="508080" y="62613"/>
                  </a:lnTo>
                  <a:lnTo>
                    <a:pt x="467997" y="81013"/>
                  </a:lnTo>
                  <a:lnTo>
                    <a:pt x="429074" y="101560"/>
                  </a:lnTo>
                  <a:lnTo>
                    <a:pt x="391379" y="124183"/>
                  </a:lnTo>
                  <a:lnTo>
                    <a:pt x="354980" y="148810"/>
                  </a:lnTo>
                  <a:lnTo>
                    <a:pt x="319947" y="175369"/>
                  </a:lnTo>
                  <a:lnTo>
                    <a:pt x="286349" y="203788"/>
                  </a:lnTo>
                  <a:lnTo>
                    <a:pt x="254254" y="233994"/>
                  </a:lnTo>
                  <a:lnTo>
                    <a:pt x="223730" y="265916"/>
                  </a:lnTo>
                  <a:lnTo>
                    <a:pt x="194848" y="299482"/>
                  </a:lnTo>
                  <a:lnTo>
                    <a:pt x="167676" y="334620"/>
                  </a:lnTo>
                  <a:lnTo>
                    <a:pt x="142281" y="371258"/>
                  </a:lnTo>
                  <a:lnTo>
                    <a:pt x="118735" y="409323"/>
                  </a:lnTo>
                  <a:lnTo>
                    <a:pt x="97104" y="448745"/>
                  </a:lnTo>
                  <a:lnTo>
                    <a:pt x="77458" y="489450"/>
                  </a:lnTo>
                  <a:lnTo>
                    <a:pt x="59865" y="531368"/>
                  </a:lnTo>
                  <a:lnTo>
                    <a:pt x="44395" y="574425"/>
                  </a:lnTo>
                  <a:lnTo>
                    <a:pt x="31117" y="618551"/>
                  </a:lnTo>
                  <a:lnTo>
                    <a:pt x="20098" y="663672"/>
                  </a:lnTo>
                  <a:lnTo>
                    <a:pt x="11408" y="709717"/>
                  </a:lnTo>
                  <a:lnTo>
                    <a:pt x="5116" y="756615"/>
                  </a:lnTo>
                  <a:lnTo>
                    <a:pt x="1290" y="804292"/>
                  </a:lnTo>
                  <a:lnTo>
                    <a:pt x="0" y="852678"/>
                  </a:lnTo>
                  <a:lnTo>
                    <a:pt x="1290" y="901063"/>
                  </a:lnTo>
                  <a:lnTo>
                    <a:pt x="5116" y="948740"/>
                  </a:lnTo>
                  <a:lnTo>
                    <a:pt x="11408" y="995638"/>
                  </a:lnTo>
                  <a:lnTo>
                    <a:pt x="20098" y="1041683"/>
                  </a:lnTo>
                  <a:lnTo>
                    <a:pt x="31117" y="1086804"/>
                  </a:lnTo>
                  <a:lnTo>
                    <a:pt x="44395" y="1130930"/>
                  </a:lnTo>
                  <a:lnTo>
                    <a:pt x="59865" y="1173987"/>
                  </a:lnTo>
                  <a:lnTo>
                    <a:pt x="77458" y="1215905"/>
                  </a:lnTo>
                  <a:lnTo>
                    <a:pt x="97104" y="1256610"/>
                  </a:lnTo>
                  <a:lnTo>
                    <a:pt x="118735" y="1296032"/>
                  </a:lnTo>
                  <a:lnTo>
                    <a:pt x="142281" y="1334097"/>
                  </a:lnTo>
                  <a:lnTo>
                    <a:pt x="167676" y="1370735"/>
                  </a:lnTo>
                  <a:lnTo>
                    <a:pt x="194848" y="1405873"/>
                  </a:lnTo>
                  <a:lnTo>
                    <a:pt x="223730" y="1439439"/>
                  </a:lnTo>
                  <a:lnTo>
                    <a:pt x="254254" y="1471361"/>
                  </a:lnTo>
                  <a:lnTo>
                    <a:pt x="286349" y="1501567"/>
                  </a:lnTo>
                  <a:lnTo>
                    <a:pt x="319947" y="1529986"/>
                  </a:lnTo>
                  <a:lnTo>
                    <a:pt x="354980" y="1556545"/>
                  </a:lnTo>
                  <a:lnTo>
                    <a:pt x="391379" y="1581172"/>
                  </a:lnTo>
                  <a:lnTo>
                    <a:pt x="429074" y="1603795"/>
                  </a:lnTo>
                  <a:lnTo>
                    <a:pt x="467997" y="1624342"/>
                  </a:lnTo>
                  <a:lnTo>
                    <a:pt x="508080" y="1642742"/>
                  </a:lnTo>
                  <a:lnTo>
                    <a:pt x="549253" y="1658922"/>
                  </a:lnTo>
                  <a:lnTo>
                    <a:pt x="591448" y="1672810"/>
                  </a:lnTo>
                  <a:lnTo>
                    <a:pt x="634596" y="1684334"/>
                  </a:lnTo>
                  <a:lnTo>
                    <a:pt x="678628" y="1693423"/>
                  </a:lnTo>
                  <a:lnTo>
                    <a:pt x="723475" y="1700004"/>
                  </a:lnTo>
                  <a:lnTo>
                    <a:pt x="769068" y="1704006"/>
                  </a:lnTo>
                  <a:lnTo>
                    <a:pt x="815339" y="1705356"/>
                  </a:lnTo>
                  <a:lnTo>
                    <a:pt x="861611" y="1704006"/>
                  </a:lnTo>
                  <a:lnTo>
                    <a:pt x="907204" y="1700004"/>
                  </a:lnTo>
                  <a:lnTo>
                    <a:pt x="952051" y="1693423"/>
                  </a:lnTo>
                  <a:lnTo>
                    <a:pt x="996083" y="1684334"/>
                  </a:lnTo>
                  <a:lnTo>
                    <a:pt x="1039231" y="1672810"/>
                  </a:lnTo>
                  <a:lnTo>
                    <a:pt x="1081426" y="1658922"/>
                  </a:lnTo>
                  <a:lnTo>
                    <a:pt x="1122599" y="1642742"/>
                  </a:lnTo>
                  <a:lnTo>
                    <a:pt x="1162682" y="1624342"/>
                  </a:lnTo>
                  <a:lnTo>
                    <a:pt x="1201605" y="1603795"/>
                  </a:lnTo>
                  <a:lnTo>
                    <a:pt x="1239300" y="1581172"/>
                  </a:lnTo>
                  <a:lnTo>
                    <a:pt x="1275699" y="1556545"/>
                  </a:lnTo>
                  <a:lnTo>
                    <a:pt x="1310732" y="1529986"/>
                  </a:lnTo>
                  <a:lnTo>
                    <a:pt x="1344330" y="1501567"/>
                  </a:lnTo>
                  <a:lnTo>
                    <a:pt x="1376425" y="1471361"/>
                  </a:lnTo>
                  <a:lnTo>
                    <a:pt x="1406949" y="1439439"/>
                  </a:lnTo>
                  <a:lnTo>
                    <a:pt x="1435831" y="1405873"/>
                  </a:lnTo>
                  <a:lnTo>
                    <a:pt x="1463003" y="1370735"/>
                  </a:lnTo>
                  <a:lnTo>
                    <a:pt x="1488398" y="1334097"/>
                  </a:lnTo>
                  <a:lnTo>
                    <a:pt x="1511944" y="1296032"/>
                  </a:lnTo>
                  <a:lnTo>
                    <a:pt x="1533575" y="1256610"/>
                  </a:lnTo>
                  <a:lnTo>
                    <a:pt x="1553221" y="1215905"/>
                  </a:lnTo>
                  <a:lnTo>
                    <a:pt x="1570814" y="1173987"/>
                  </a:lnTo>
                  <a:lnTo>
                    <a:pt x="1586284" y="1130930"/>
                  </a:lnTo>
                  <a:lnTo>
                    <a:pt x="1599562" y="1086804"/>
                  </a:lnTo>
                  <a:lnTo>
                    <a:pt x="1610581" y="1041683"/>
                  </a:lnTo>
                  <a:lnTo>
                    <a:pt x="1619271" y="995638"/>
                  </a:lnTo>
                  <a:lnTo>
                    <a:pt x="1625563" y="948740"/>
                  </a:lnTo>
                  <a:lnTo>
                    <a:pt x="1629389" y="901063"/>
                  </a:lnTo>
                  <a:lnTo>
                    <a:pt x="1630680" y="852678"/>
                  </a:lnTo>
                  <a:lnTo>
                    <a:pt x="1629389" y="804292"/>
                  </a:lnTo>
                  <a:lnTo>
                    <a:pt x="1625563" y="756615"/>
                  </a:lnTo>
                  <a:lnTo>
                    <a:pt x="1619271" y="709717"/>
                  </a:lnTo>
                  <a:lnTo>
                    <a:pt x="1610581" y="663672"/>
                  </a:lnTo>
                  <a:lnTo>
                    <a:pt x="1599562" y="618551"/>
                  </a:lnTo>
                  <a:lnTo>
                    <a:pt x="1586284" y="574425"/>
                  </a:lnTo>
                  <a:lnTo>
                    <a:pt x="1570814" y="531368"/>
                  </a:lnTo>
                  <a:lnTo>
                    <a:pt x="1553221" y="489450"/>
                  </a:lnTo>
                  <a:lnTo>
                    <a:pt x="1533575" y="448745"/>
                  </a:lnTo>
                  <a:lnTo>
                    <a:pt x="1511944" y="409323"/>
                  </a:lnTo>
                  <a:lnTo>
                    <a:pt x="1488398" y="371258"/>
                  </a:lnTo>
                  <a:lnTo>
                    <a:pt x="1463003" y="334620"/>
                  </a:lnTo>
                  <a:lnTo>
                    <a:pt x="1435831" y="299482"/>
                  </a:lnTo>
                  <a:lnTo>
                    <a:pt x="1406949" y="265916"/>
                  </a:lnTo>
                  <a:lnTo>
                    <a:pt x="1376425" y="233994"/>
                  </a:lnTo>
                  <a:lnTo>
                    <a:pt x="1344330" y="203788"/>
                  </a:lnTo>
                  <a:lnTo>
                    <a:pt x="1310732" y="175369"/>
                  </a:lnTo>
                  <a:lnTo>
                    <a:pt x="1275699" y="148810"/>
                  </a:lnTo>
                  <a:lnTo>
                    <a:pt x="1239300" y="124183"/>
                  </a:lnTo>
                  <a:lnTo>
                    <a:pt x="1201605" y="101560"/>
                  </a:lnTo>
                  <a:lnTo>
                    <a:pt x="1162682" y="81013"/>
                  </a:lnTo>
                  <a:lnTo>
                    <a:pt x="1122599" y="62613"/>
                  </a:lnTo>
                  <a:lnTo>
                    <a:pt x="1081426" y="46433"/>
                  </a:lnTo>
                  <a:lnTo>
                    <a:pt x="1039231" y="32545"/>
                  </a:lnTo>
                  <a:lnTo>
                    <a:pt x="996083" y="21021"/>
                  </a:lnTo>
                  <a:lnTo>
                    <a:pt x="952051" y="11932"/>
                  </a:lnTo>
                  <a:lnTo>
                    <a:pt x="907204" y="5351"/>
                  </a:lnTo>
                  <a:lnTo>
                    <a:pt x="861611" y="1349"/>
                  </a:lnTo>
                  <a:lnTo>
                    <a:pt x="815339" y="0"/>
                  </a:lnTo>
                  <a:close/>
                </a:path>
              </a:pathLst>
            </a:custGeom>
            <a:solidFill>
              <a:srgbClr val="1B1B1B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2181331" y="0"/>
            <a:ext cx="10795" cy="6859905"/>
          </a:xfrm>
          <a:custGeom>
            <a:avLst/>
            <a:gdLst/>
            <a:ahLst/>
            <a:cxnLst/>
            <a:rect l="l" t="t" r="r" b="b"/>
            <a:pathLst>
              <a:path w="10795" h="6859905">
                <a:moveTo>
                  <a:pt x="0" y="6859524"/>
                </a:moveTo>
                <a:lnTo>
                  <a:pt x="10668" y="6859524"/>
                </a:lnTo>
                <a:lnTo>
                  <a:pt x="10668" y="0"/>
                </a:lnTo>
                <a:lnTo>
                  <a:pt x="0" y="0"/>
                </a:lnTo>
                <a:lnTo>
                  <a:pt x="0" y="6859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2181840" cy="6841490"/>
          </a:xfrm>
          <a:custGeom>
            <a:avLst/>
            <a:gdLst/>
            <a:ahLst/>
            <a:cxnLst/>
            <a:rect l="l" t="t" r="r" b="b"/>
            <a:pathLst>
              <a:path w="12181840" h="6841490">
                <a:moveTo>
                  <a:pt x="12181332" y="0"/>
                </a:moveTo>
                <a:lnTo>
                  <a:pt x="12181332" y="6841234"/>
                </a:lnTo>
                <a:lnTo>
                  <a:pt x="0" y="6841234"/>
                </a:lnTo>
                <a:lnTo>
                  <a:pt x="0" y="0"/>
                </a:lnTo>
                <a:lnTo>
                  <a:pt x="12181332" y="0"/>
                </a:lnTo>
                <a:close/>
              </a:path>
            </a:pathLst>
          </a:custGeom>
          <a:solidFill>
            <a:srgbClr val="000000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43657" y="9524"/>
            <a:ext cx="6480810" cy="1670685"/>
          </a:xfrm>
          <a:custGeom>
            <a:avLst/>
            <a:gdLst/>
            <a:ahLst/>
            <a:cxnLst/>
            <a:rect l="l" t="t" r="r" b="b"/>
            <a:pathLst>
              <a:path w="6480809" h="1670685">
                <a:moveTo>
                  <a:pt x="910336" y="1016"/>
                </a:moveTo>
                <a:lnTo>
                  <a:pt x="0" y="635"/>
                </a:lnTo>
                <a:lnTo>
                  <a:pt x="458343" y="455930"/>
                </a:lnTo>
                <a:lnTo>
                  <a:pt x="910336" y="1016"/>
                </a:lnTo>
                <a:close/>
              </a:path>
              <a:path w="6480809" h="1670685">
                <a:moveTo>
                  <a:pt x="2742184" y="613791"/>
                </a:moveTo>
                <a:lnTo>
                  <a:pt x="2125345" y="1016"/>
                </a:lnTo>
                <a:lnTo>
                  <a:pt x="1250188" y="635"/>
                </a:lnTo>
                <a:lnTo>
                  <a:pt x="635127" y="619633"/>
                </a:lnTo>
                <a:lnTo>
                  <a:pt x="1692656" y="1670177"/>
                </a:lnTo>
                <a:lnTo>
                  <a:pt x="2742184" y="613791"/>
                </a:lnTo>
                <a:close/>
              </a:path>
              <a:path w="6480809" h="1670685">
                <a:moveTo>
                  <a:pt x="4058285" y="889"/>
                </a:moveTo>
                <a:lnTo>
                  <a:pt x="2427224" y="635"/>
                </a:lnTo>
                <a:lnTo>
                  <a:pt x="3248279" y="816356"/>
                </a:lnTo>
                <a:lnTo>
                  <a:pt x="4058285" y="889"/>
                </a:lnTo>
                <a:close/>
              </a:path>
              <a:path w="6480809" h="1670685">
                <a:moveTo>
                  <a:pt x="5855208" y="613791"/>
                </a:moveTo>
                <a:lnTo>
                  <a:pt x="5238369" y="1016"/>
                </a:lnTo>
                <a:lnTo>
                  <a:pt x="4363212" y="635"/>
                </a:lnTo>
                <a:lnTo>
                  <a:pt x="3748265" y="619633"/>
                </a:lnTo>
                <a:lnTo>
                  <a:pt x="4805807" y="1670177"/>
                </a:lnTo>
                <a:lnTo>
                  <a:pt x="5855208" y="613791"/>
                </a:lnTo>
                <a:close/>
              </a:path>
              <a:path w="6480809" h="1670685">
                <a:moveTo>
                  <a:pt x="6480683" y="1524"/>
                </a:moveTo>
                <a:lnTo>
                  <a:pt x="5569204" y="0"/>
                </a:lnTo>
                <a:lnTo>
                  <a:pt x="6028690" y="456565"/>
                </a:lnTo>
                <a:lnTo>
                  <a:pt x="6480683" y="1524"/>
                </a:lnTo>
                <a:close/>
              </a:path>
            </a:pathLst>
          </a:custGeom>
          <a:solidFill>
            <a:srgbClr val="9F36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68960" y="363727"/>
            <a:ext cx="90500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0" dirty="0"/>
              <a:t>DATA </a:t>
            </a:r>
            <a:r>
              <a:rPr spc="-95" dirty="0"/>
              <a:t>ANALYSIS </a:t>
            </a:r>
            <a:r>
              <a:rPr spc="-85" dirty="0"/>
              <a:t>- </a:t>
            </a:r>
            <a:r>
              <a:rPr spc="-380" dirty="0"/>
              <a:t>MODEL</a:t>
            </a:r>
            <a:r>
              <a:rPr spc="-420" dirty="0"/>
              <a:t> </a:t>
            </a:r>
            <a:r>
              <a:rPr spc="-240" dirty="0"/>
              <a:t>BUILDING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8960" y="966927"/>
            <a:ext cx="32105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15" dirty="0">
                <a:solidFill>
                  <a:srgbClr val="FFFFFF"/>
                </a:solidFill>
                <a:latin typeface="Arial"/>
                <a:cs typeface="Arial"/>
              </a:rPr>
              <a:t>FLOWCHART</a:t>
            </a:r>
            <a:endParaRPr sz="4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7240" y="1743455"/>
            <a:ext cx="2109470" cy="920750"/>
          </a:xfrm>
          <a:prstGeom prst="rect">
            <a:avLst/>
          </a:prstGeom>
          <a:solidFill>
            <a:srgbClr val="E0755C"/>
          </a:solidFill>
          <a:ln w="12700">
            <a:solidFill>
              <a:srgbClr val="772815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2075" marR="85090" indent="1270" algn="ctr">
              <a:lnSpc>
                <a:spcPct val="100000"/>
              </a:lnSpc>
              <a:spcBef>
                <a:spcPts val="345"/>
              </a:spcBef>
            </a:pPr>
            <a:r>
              <a:rPr sz="1800" dirty="0">
                <a:solidFill>
                  <a:srgbClr val="501B0E"/>
                </a:solidFill>
                <a:latin typeface="Gothic Uralic"/>
                <a:cs typeface="Gothic Uralic"/>
              </a:rPr>
              <a:t>Import  </a:t>
            </a:r>
            <a:r>
              <a:rPr sz="1800" spc="-5" dirty="0">
                <a:solidFill>
                  <a:srgbClr val="501B0E"/>
                </a:solidFill>
                <a:latin typeface="Gothic Uralic"/>
                <a:cs typeface="Gothic Uralic"/>
              </a:rPr>
              <a:t>Dependencies</a:t>
            </a:r>
            <a:r>
              <a:rPr sz="1800" spc="-45" dirty="0">
                <a:solidFill>
                  <a:srgbClr val="501B0E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501B0E"/>
                </a:solidFill>
                <a:latin typeface="Gothic Uralic"/>
                <a:cs typeface="Gothic Uralic"/>
              </a:rPr>
              <a:t>or  </a:t>
            </a:r>
            <a:r>
              <a:rPr sz="1800" dirty="0">
                <a:solidFill>
                  <a:srgbClr val="501B0E"/>
                </a:solidFill>
                <a:latin typeface="Gothic Uralic"/>
                <a:cs typeface="Gothic Uralic"/>
              </a:rPr>
              <a:t>Libraries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80105" y="1897126"/>
            <a:ext cx="991235" cy="502284"/>
            <a:chOff x="2880105" y="1897126"/>
            <a:chExt cx="991235" cy="502284"/>
          </a:xfrm>
        </p:grpSpPr>
        <p:sp>
          <p:nvSpPr>
            <p:cNvPr id="13" name="object 13"/>
            <p:cNvSpPr/>
            <p:nvPr/>
          </p:nvSpPr>
          <p:spPr>
            <a:xfrm>
              <a:off x="2886455" y="1903476"/>
              <a:ext cx="978535" cy="489584"/>
            </a:xfrm>
            <a:custGeom>
              <a:avLst/>
              <a:gdLst/>
              <a:ahLst/>
              <a:cxnLst/>
              <a:rect l="l" t="t" r="r" b="b"/>
              <a:pathLst>
                <a:path w="978535" h="489585">
                  <a:moveTo>
                    <a:pt x="733806" y="0"/>
                  </a:moveTo>
                  <a:lnTo>
                    <a:pt x="733806" y="122300"/>
                  </a:lnTo>
                  <a:lnTo>
                    <a:pt x="0" y="122300"/>
                  </a:lnTo>
                  <a:lnTo>
                    <a:pt x="0" y="366902"/>
                  </a:lnTo>
                  <a:lnTo>
                    <a:pt x="733806" y="366902"/>
                  </a:lnTo>
                  <a:lnTo>
                    <a:pt x="733806" y="489203"/>
                  </a:lnTo>
                  <a:lnTo>
                    <a:pt x="978407" y="244601"/>
                  </a:lnTo>
                  <a:lnTo>
                    <a:pt x="733806" y="0"/>
                  </a:lnTo>
                  <a:close/>
                </a:path>
              </a:pathLst>
            </a:custGeom>
            <a:solidFill>
              <a:srgbClr val="9F36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86455" y="1903476"/>
              <a:ext cx="978535" cy="489584"/>
            </a:xfrm>
            <a:custGeom>
              <a:avLst/>
              <a:gdLst/>
              <a:ahLst/>
              <a:cxnLst/>
              <a:rect l="l" t="t" r="r" b="b"/>
              <a:pathLst>
                <a:path w="978535" h="489585">
                  <a:moveTo>
                    <a:pt x="0" y="122300"/>
                  </a:moveTo>
                  <a:lnTo>
                    <a:pt x="733806" y="122300"/>
                  </a:lnTo>
                  <a:lnTo>
                    <a:pt x="733806" y="0"/>
                  </a:lnTo>
                  <a:lnTo>
                    <a:pt x="978407" y="244601"/>
                  </a:lnTo>
                  <a:lnTo>
                    <a:pt x="733806" y="489203"/>
                  </a:lnTo>
                  <a:lnTo>
                    <a:pt x="733806" y="366902"/>
                  </a:lnTo>
                  <a:lnTo>
                    <a:pt x="0" y="366902"/>
                  </a:lnTo>
                  <a:lnTo>
                    <a:pt x="0" y="12230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858767" y="1743455"/>
            <a:ext cx="2155190" cy="920750"/>
          </a:xfrm>
          <a:prstGeom prst="rect">
            <a:avLst/>
          </a:prstGeom>
          <a:solidFill>
            <a:srgbClr val="E0755C"/>
          </a:solidFill>
          <a:ln w="12700">
            <a:solidFill>
              <a:srgbClr val="772815"/>
            </a:solidFill>
          </a:ln>
        </p:spPr>
        <p:txBody>
          <a:bodyPr vert="horz" wrap="square" lIns="0" tIns="180975" rIns="0" bIns="0" rtlCol="0">
            <a:spAutoFit/>
          </a:bodyPr>
          <a:lstStyle/>
          <a:p>
            <a:pPr marL="610870">
              <a:lnSpc>
                <a:spcPct val="100000"/>
              </a:lnSpc>
              <a:spcBef>
                <a:spcPts val="1425"/>
              </a:spcBef>
            </a:pPr>
            <a:r>
              <a:rPr sz="1800" spc="-10" dirty="0">
                <a:solidFill>
                  <a:srgbClr val="501B0E"/>
                </a:solidFill>
                <a:latin typeface="Gothic Uralic"/>
                <a:cs typeface="Gothic Uralic"/>
              </a:rPr>
              <a:t>Data</a:t>
            </a:r>
            <a:r>
              <a:rPr sz="1800" spc="-20" dirty="0">
                <a:solidFill>
                  <a:srgbClr val="501B0E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501B0E"/>
                </a:solidFill>
                <a:latin typeface="Gothic Uralic"/>
                <a:cs typeface="Gothic Uralic"/>
              </a:rPr>
              <a:t>set</a:t>
            </a:r>
            <a:endParaRPr sz="1800">
              <a:latin typeface="Gothic Uralic"/>
              <a:cs typeface="Gothic Uralic"/>
            </a:endParaRPr>
          </a:p>
          <a:p>
            <a:pPr marL="51752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solidFill>
                  <a:srgbClr val="501B0E"/>
                </a:solidFill>
                <a:latin typeface="Verdana"/>
                <a:cs typeface="Verdana"/>
              </a:rPr>
              <a:t>Collection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79919" y="1743455"/>
            <a:ext cx="2068195" cy="920750"/>
          </a:xfrm>
          <a:prstGeom prst="rect">
            <a:avLst/>
          </a:prstGeom>
          <a:solidFill>
            <a:srgbClr val="E0755C"/>
          </a:solidFill>
          <a:ln w="12700">
            <a:solidFill>
              <a:srgbClr val="772815"/>
            </a:solidFill>
          </a:ln>
        </p:spPr>
        <p:txBody>
          <a:bodyPr vert="horz" wrap="square" lIns="0" tIns="184150" rIns="0" bIns="0" rtlCol="0">
            <a:spAutoFit/>
          </a:bodyPr>
          <a:lstStyle/>
          <a:p>
            <a:pPr marL="234950" marR="227965" indent="527050">
              <a:lnSpc>
                <a:spcPct val="100000"/>
              </a:lnSpc>
              <a:spcBef>
                <a:spcPts val="1450"/>
              </a:spcBef>
            </a:pPr>
            <a:r>
              <a:rPr sz="1800" dirty="0">
                <a:solidFill>
                  <a:srgbClr val="501B0E"/>
                </a:solidFill>
                <a:latin typeface="Verdana"/>
                <a:cs typeface="Verdana"/>
              </a:rPr>
              <a:t>Data  </a:t>
            </a:r>
            <a:r>
              <a:rPr sz="1800" spc="-10" dirty="0">
                <a:solidFill>
                  <a:srgbClr val="501B0E"/>
                </a:solidFill>
                <a:latin typeface="Verdana"/>
                <a:cs typeface="Verdana"/>
              </a:rPr>
              <a:t>p</a:t>
            </a:r>
            <a:r>
              <a:rPr sz="1800" dirty="0">
                <a:solidFill>
                  <a:srgbClr val="501B0E"/>
                </a:solidFill>
                <a:latin typeface="Verdana"/>
                <a:cs typeface="Verdana"/>
              </a:rPr>
              <a:t>r</a:t>
            </a:r>
            <a:r>
              <a:rPr sz="1800" spc="-5" dirty="0">
                <a:solidFill>
                  <a:srgbClr val="501B0E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501B0E"/>
                </a:solidFill>
                <a:latin typeface="Verdana"/>
                <a:cs typeface="Verdana"/>
              </a:rPr>
              <a:t>p</a:t>
            </a:r>
            <a:r>
              <a:rPr sz="1800" dirty="0">
                <a:solidFill>
                  <a:srgbClr val="501B0E"/>
                </a:solidFill>
                <a:latin typeface="Verdana"/>
                <a:cs typeface="Verdana"/>
              </a:rPr>
              <a:t>roc</a:t>
            </a:r>
            <a:r>
              <a:rPr sz="1800" spc="-10" dirty="0">
                <a:solidFill>
                  <a:srgbClr val="501B0E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501B0E"/>
                </a:solidFill>
                <a:latin typeface="Verdana"/>
                <a:cs typeface="Verdana"/>
              </a:rPr>
              <a:t>ss</a:t>
            </a:r>
            <a:r>
              <a:rPr sz="1800" spc="5" dirty="0">
                <a:solidFill>
                  <a:srgbClr val="501B0E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501B0E"/>
                </a:solidFill>
                <a:latin typeface="Verdana"/>
                <a:cs typeface="Verdana"/>
              </a:rPr>
              <a:t>ng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79919" y="3029711"/>
            <a:ext cx="2068195" cy="934719"/>
          </a:xfrm>
          <a:prstGeom prst="rect">
            <a:avLst/>
          </a:prstGeom>
          <a:solidFill>
            <a:srgbClr val="E0755C"/>
          </a:solidFill>
          <a:ln w="12700">
            <a:solidFill>
              <a:srgbClr val="772815"/>
            </a:solidFill>
          </a:ln>
        </p:spPr>
        <p:txBody>
          <a:bodyPr vert="horz" wrap="square" lIns="0" tIns="187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80"/>
              </a:spcBef>
            </a:pPr>
            <a:r>
              <a:rPr sz="1800" spc="-5" dirty="0">
                <a:solidFill>
                  <a:srgbClr val="501B0E"/>
                </a:solidFill>
                <a:latin typeface="Verdana"/>
                <a:cs typeface="Verdana"/>
              </a:rPr>
              <a:t>Checked </a:t>
            </a:r>
            <a:r>
              <a:rPr sz="1800" dirty="0">
                <a:solidFill>
                  <a:srgbClr val="501B0E"/>
                </a:solidFill>
                <a:latin typeface="Verdana"/>
                <a:cs typeface="Verdana"/>
              </a:rPr>
              <a:t>for</a:t>
            </a:r>
            <a:r>
              <a:rPr sz="1800" spc="-55" dirty="0">
                <a:solidFill>
                  <a:srgbClr val="501B0E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01B0E"/>
                </a:solidFill>
                <a:latin typeface="Verdana"/>
                <a:cs typeface="Verdana"/>
              </a:rPr>
              <a:t>Nul</a:t>
            </a:r>
            <a:r>
              <a:rPr sz="1800" dirty="0">
                <a:solidFill>
                  <a:srgbClr val="501B0E"/>
                </a:solidFill>
                <a:latin typeface="Gothic Uralic"/>
                <a:cs typeface="Gothic Uralic"/>
              </a:rPr>
              <a:t>l</a:t>
            </a:r>
            <a:endParaRPr sz="1800">
              <a:latin typeface="Gothic Uralic"/>
              <a:cs typeface="Gothic Uralic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solidFill>
                  <a:srgbClr val="501B0E"/>
                </a:solidFill>
                <a:latin typeface="Gothic Uralic"/>
                <a:cs typeface="Gothic Uralic"/>
              </a:rPr>
              <a:t>Values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47846" y="3024885"/>
            <a:ext cx="2197100" cy="947419"/>
            <a:chOff x="3847846" y="3024885"/>
            <a:chExt cx="2197100" cy="947419"/>
          </a:xfrm>
        </p:grpSpPr>
        <p:sp>
          <p:nvSpPr>
            <p:cNvPr id="19" name="object 19"/>
            <p:cNvSpPr/>
            <p:nvPr/>
          </p:nvSpPr>
          <p:spPr>
            <a:xfrm>
              <a:off x="3854196" y="3031235"/>
              <a:ext cx="2184400" cy="934719"/>
            </a:xfrm>
            <a:custGeom>
              <a:avLst/>
              <a:gdLst/>
              <a:ahLst/>
              <a:cxnLst/>
              <a:rect l="l" t="t" r="r" b="b"/>
              <a:pathLst>
                <a:path w="2184400" h="934720">
                  <a:moveTo>
                    <a:pt x="2183892" y="0"/>
                  </a:moveTo>
                  <a:lnTo>
                    <a:pt x="0" y="0"/>
                  </a:lnTo>
                  <a:lnTo>
                    <a:pt x="0" y="934212"/>
                  </a:lnTo>
                  <a:lnTo>
                    <a:pt x="2183892" y="934212"/>
                  </a:lnTo>
                  <a:lnTo>
                    <a:pt x="2183892" y="0"/>
                  </a:lnTo>
                  <a:close/>
                </a:path>
              </a:pathLst>
            </a:custGeom>
            <a:solidFill>
              <a:srgbClr val="E07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54196" y="3031235"/>
              <a:ext cx="2184400" cy="934719"/>
            </a:xfrm>
            <a:custGeom>
              <a:avLst/>
              <a:gdLst/>
              <a:ahLst/>
              <a:cxnLst/>
              <a:rect l="l" t="t" r="r" b="b"/>
              <a:pathLst>
                <a:path w="2184400" h="934720">
                  <a:moveTo>
                    <a:pt x="0" y="934212"/>
                  </a:moveTo>
                  <a:lnTo>
                    <a:pt x="2183892" y="934212"/>
                  </a:lnTo>
                  <a:lnTo>
                    <a:pt x="2183892" y="0"/>
                  </a:lnTo>
                  <a:lnTo>
                    <a:pt x="0" y="0"/>
                  </a:lnTo>
                  <a:lnTo>
                    <a:pt x="0" y="934212"/>
                  </a:lnTo>
                  <a:close/>
                </a:path>
              </a:pathLst>
            </a:custGeom>
            <a:ln w="12700">
              <a:solidFill>
                <a:srgbClr val="7728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210939" y="3210559"/>
            <a:ext cx="1470660" cy="5715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231140">
              <a:lnSpc>
                <a:spcPts val="2140"/>
              </a:lnSpc>
              <a:spcBef>
                <a:spcPts val="185"/>
              </a:spcBef>
            </a:pPr>
            <a:r>
              <a:rPr sz="1800" spc="-5" dirty="0">
                <a:solidFill>
                  <a:srgbClr val="501B0E"/>
                </a:solidFill>
                <a:latin typeface="Verdana"/>
                <a:cs typeface="Verdana"/>
              </a:rPr>
              <a:t>EDA and  </a:t>
            </a:r>
            <a:r>
              <a:rPr sz="1800" dirty="0">
                <a:solidFill>
                  <a:srgbClr val="501B0E"/>
                </a:solidFill>
                <a:latin typeface="Verdana"/>
                <a:cs typeface="Verdana"/>
              </a:rPr>
              <a:t>V</a:t>
            </a:r>
            <a:r>
              <a:rPr sz="1800" spc="15" dirty="0">
                <a:solidFill>
                  <a:srgbClr val="501B0E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501B0E"/>
                </a:solidFill>
                <a:latin typeface="Verdana"/>
                <a:cs typeface="Verdana"/>
              </a:rPr>
              <a:t>sua</a:t>
            </a:r>
            <a:r>
              <a:rPr sz="1800" spc="5" dirty="0">
                <a:solidFill>
                  <a:srgbClr val="501B0E"/>
                </a:solidFill>
                <a:latin typeface="Verdana"/>
                <a:cs typeface="Verdana"/>
              </a:rPr>
              <a:t>li</a:t>
            </a:r>
            <a:r>
              <a:rPr sz="1800" spc="-5" dirty="0">
                <a:solidFill>
                  <a:srgbClr val="501B0E"/>
                </a:solidFill>
                <a:latin typeface="Verdana"/>
                <a:cs typeface="Verdana"/>
              </a:rPr>
              <a:t>zat</a:t>
            </a:r>
            <a:r>
              <a:rPr sz="1800" spc="10" dirty="0">
                <a:solidFill>
                  <a:srgbClr val="501B0E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501B0E"/>
                </a:solidFill>
                <a:latin typeface="Verdana"/>
                <a:cs typeface="Verdana"/>
              </a:rPr>
              <a:t>on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70890" y="3024885"/>
            <a:ext cx="2122170" cy="947419"/>
            <a:chOff x="770890" y="3024885"/>
            <a:chExt cx="2122170" cy="947419"/>
          </a:xfrm>
        </p:grpSpPr>
        <p:sp>
          <p:nvSpPr>
            <p:cNvPr id="23" name="object 23"/>
            <p:cNvSpPr/>
            <p:nvPr/>
          </p:nvSpPr>
          <p:spPr>
            <a:xfrm>
              <a:off x="777240" y="3031235"/>
              <a:ext cx="2109470" cy="934719"/>
            </a:xfrm>
            <a:custGeom>
              <a:avLst/>
              <a:gdLst/>
              <a:ahLst/>
              <a:cxnLst/>
              <a:rect l="l" t="t" r="r" b="b"/>
              <a:pathLst>
                <a:path w="2109470" h="934720">
                  <a:moveTo>
                    <a:pt x="2109216" y="0"/>
                  </a:moveTo>
                  <a:lnTo>
                    <a:pt x="0" y="0"/>
                  </a:lnTo>
                  <a:lnTo>
                    <a:pt x="0" y="934212"/>
                  </a:lnTo>
                  <a:lnTo>
                    <a:pt x="2109216" y="934212"/>
                  </a:lnTo>
                  <a:lnTo>
                    <a:pt x="2109216" y="0"/>
                  </a:lnTo>
                  <a:close/>
                </a:path>
              </a:pathLst>
            </a:custGeom>
            <a:solidFill>
              <a:srgbClr val="E07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77240" y="3031235"/>
              <a:ext cx="2109470" cy="934719"/>
            </a:xfrm>
            <a:custGeom>
              <a:avLst/>
              <a:gdLst/>
              <a:ahLst/>
              <a:cxnLst/>
              <a:rect l="l" t="t" r="r" b="b"/>
              <a:pathLst>
                <a:path w="2109470" h="934720">
                  <a:moveTo>
                    <a:pt x="0" y="934212"/>
                  </a:moveTo>
                  <a:lnTo>
                    <a:pt x="2109216" y="934212"/>
                  </a:lnTo>
                  <a:lnTo>
                    <a:pt x="2109216" y="0"/>
                  </a:lnTo>
                  <a:lnTo>
                    <a:pt x="0" y="0"/>
                  </a:lnTo>
                  <a:lnTo>
                    <a:pt x="0" y="934212"/>
                  </a:lnTo>
                  <a:close/>
                </a:path>
              </a:pathLst>
            </a:custGeom>
            <a:ln w="12700">
              <a:solidFill>
                <a:srgbClr val="7728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299210" y="3344671"/>
            <a:ext cx="1065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01B0E"/>
                </a:solidFill>
                <a:latin typeface="Verdana"/>
                <a:cs typeface="Verdana"/>
              </a:rPr>
              <a:t>Encoding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77240" y="3229101"/>
            <a:ext cx="3094355" cy="2063750"/>
            <a:chOff x="777240" y="3229101"/>
            <a:chExt cx="3094355" cy="2063750"/>
          </a:xfrm>
        </p:grpSpPr>
        <p:sp>
          <p:nvSpPr>
            <p:cNvPr id="27" name="object 27"/>
            <p:cNvSpPr/>
            <p:nvPr/>
          </p:nvSpPr>
          <p:spPr>
            <a:xfrm>
              <a:off x="2851404" y="3235451"/>
              <a:ext cx="1013460" cy="487680"/>
            </a:xfrm>
            <a:custGeom>
              <a:avLst/>
              <a:gdLst/>
              <a:ahLst/>
              <a:cxnLst/>
              <a:rect l="l" t="t" r="r" b="b"/>
              <a:pathLst>
                <a:path w="1013460" h="487679">
                  <a:moveTo>
                    <a:pt x="243839" y="0"/>
                  </a:moveTo>
                  <a:lnTo>
                    <a:pt x="0" y="243839"/>
                  </a:lnTo>
                  <a:lnTo>
                    <a:pt x="243839" y="487680"/>
                  </a:lnTo>
                  <a:lnTo>
                    <a:pt x="243839" y="365760"/>
                  </a:lnTo>
                  <a:lnTo>
                    <a:pt x="1013459" y="365760"/>
                  </a:lnTo>
                  <a:lnTo>
                    <a:pt x="1013459" y="121920"/>
                  </a:lnTo>
                  <a:lnTo>
                    <a:pt x="243839" y="121920"/>
                  </a:lnTo>
                  <a:lnTo>
                    <a:pt x="243839" y="0"/>
                  </a:lnTo>
                  <a:close/>
                </a:path>
              </a:pathLst>
            </a:custGeom>
            <a:solidFill>
              <a:srgbClr val="9F36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51404" y="3235451"/>
              <a:ext cx="1013460" cy="487680"/>
            </a:xfrm>
            <a:custGeom>
              <a:avLst/>
              <a:gdLst/>
              <a:ahLst/>
              <a:cxnLst/>
              <a:rect l="l" t="t" r="r" b="b"/>
              <a:pathLst>
                <a:path w="1013460" h="487679">
                  <a:moveTo>
                    <a:pt x="0" y="243839"/>
                  </a:moveTo>
                  <a:lnTo>
                    <a:pt x="243839" y="0"/>
                  </a:lnTo>
                  <a:lnTo>
                    <a:pt x="243839" y="121920"/>
                  </a:lnTo>
                  <a:lnTo>
                    <a:pt x="1013459" y="121920"/>
                  </a:lnTo>
                  <a:lnTo>
                    <a:pt x="1013459" y="365760"/>
                  </a:lnTo>
                  <a:lnTo>
                    <a:pt x="243839" y="365760"/>
                  </a:lnTo>
                  <a:lnTo>
                    <a:pt x="243839" y="487680"/>
                  </a:lnTo>
                  <a:lnTo>
                    <a:pt x="0" y="24383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77240" y="4358639"/>
              <a:ext cx="2182495" cy="934719"/>
            </a:xfrm>
            <a:custGeom>
              <a:avLst/>
              <a:gdLst/>
              <a:ahLst/>
              <a:cxnLst/>
              <a:rect l="l" t="t" r="r" b="b"/>
              <a:pathLst>
                <a:path w="2182495" h="934720">
                  <a:moveTo>
                    <a:pt x="2182368" y="0"/>
                  </a:moveTo>
                  <a:lnTo>
                    <a:pt x="0" y="0"/>
                  </a:lnTo>
                  <a:lnTo>
                    <a:pt x="0" y="934212"/>
                  </a:lnTo>
                  <a:lnTo>
                    <a:pt x="2182368" y="934212"/>
                  </a:lnTo>
                  <a:lnTo>
                    <a:pt x="2182368" y="0"/>
                  </a:lnTo>
                  <a:close/>
                </a:path>
              </a:pathLst>
            </a:custGeom>
            <a:solidFill>
              <a:srgbClr val="E07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77240" y="4358640"/>
            <a:ext cx="2182495" cy="934719"/>
          </a:xfrm>
          <a:prstGeom prst="rect">
            <a:avLst/>
          </a:prstGeom>
          <a:ln w="12700">
            <a:solidFill>
              <a:srgbClr val="772815"/>
            </a:solidFill>
          </a:ln>
        </p:spPr>
        <p:txBody>
          <a:bodyPr vert="horz" wrap="square" lIns="0" tIns="188595" rIns="0" bIns="0" rtlCol="0">
            <a:spAutoFit/>
          </a:bodyPr>
          <a:lstStyle/>
          <a:p>
            <a:pPr marL="491490" marR="385445" indent="-99060">
              <a:lnSpc>
                <a:spcPct val="100000"/>
              </a:lnSpc>
              <a:spcBef>
                <a:spcPts val="1485"/>
              </a:spcBef>
            </a:pPr>
            <a:r>
              <a:rPr sz="1800" spc="-10" dirty="0">
                <a:solidFill>
                  <a:srgbClr val="501B0E"/>
                </a:solidFill>
                <a:latin typeface="Gothic Uralic"/>
                <a:cs typeface="Gothic Uralic"/>
              </a:rPr>
              <a:t>Checked </a:t>
            </a:r>
            <a:r>
              <a:rPr sz="1800" spc="-5" dirty="0">
                <a:solidFill>
                  <a:srgbClr val="501B0E"/>
                </a:solidFill>
                <a:latin typeface="Gothic Uralic"/>
                <a:cs typeface="Gothic Uralic"/>
              </a:rPr>
              <a:t>for  correlation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847846" y="4364482"/>
            <a:ext cx="2197100" cy="933450"/>
            <a:chOff x="3847846" y="4364482"/>
            <a:chExt cx="2197100" cy="933450"/>
          </a:xfrm>
        </p:grpSpPr>
        <p:sp>
          <p:nvSpPr>
            <p:cNvPr id="32" name="object 32"/>
            <p:cNvSpPr/>
            <p:nvPr/>
          </p:nvSpPr>
          <p:spPr>
            <a:xfrm>
              <a:off x="3854196" y="4370832"/>
              <a:ext cx="2184400" cy="920750"/>
            </a:xfrm>
            <a:custGeom>
              <a:avLst/>
              <a:gdLst/>
              <a:ahLst/>
              <a:cxnLst/>
              <a:rect l="l" t="t" r="r" b="b"/>
              <a:pathLst>
                <a:path w="2184400" h="920750">
                  <a:moveTo>
                    <a:pt x="2183892" y="0"/>
                  </a:moveTo>
                  <a:lnTo>
                    <a:pt x="0" y="0"/>
                  </a:lnTo>
                  <a:lnTo>
                    <a:pt x="0" y="920496"/>
                  </a:lnTo>
                  <a:lnTo>
                    <a:pt x="2183892" y="920496"/>
                  </a:lnTo>
                  <a:lnTo>
                    <a:pt x="2183892" y="0"/>
                  </a:lnTo>
                  <a:close/>
                </a:path>
              </a:pathLst>
            </a:custGeom>
            <a:solidFill>
              <a:srgbClr val="E07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54196" y="4370832"/>
              <a:ext cx="2184400" cy="920750"/>
            </a:xfrm>
            <a:custGeom>
              <a:avLst/>
              <a:gdLst/>
              <a:ahLst/>
              <a:cxnLst/>
              <a:rect l="l" t="t" r="r" b="b"/>
              <a:pathLst>
                <a:path w="2184400" h="920750">
                  <a:moveTo>
                    <a:pt x="0" y="920496"/>
                  </a:moveTo>
                  <a:lnTo>
                    <a:pt x="2183892" y="920496"/>
                  </a:lnTo>
                  <a:lnTo>
                    <a:pt x="2183892" y="0"/>
                  </a:lnTo>
                  <a:lnTo>
                    <a:pt x="0" y="0"/>
                  </a:lnTo>
                  <a:lnTo>
                    <a:pt x="0" y="920496"/>
                  </a:lnTo>
                  <a:close/>
                </a:path>
              </a:pathLst>
            </a:custGeom>
            <a:ln w="12700">
              <a:solidFill>
                <a:srgbClr val="7728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962527" y="4539818"/>
            <a:ext cx="19672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01B0E"/>
                </a:solidFill>
                <a:latin typeface="Gothic Uralic"/>
                <a:cs typeface="Gothic Uralic"/>
              </a:rPr>
              <a:t>Checked</a:t>
            </a:r>
            <a:r>
              <a:rPr sz="1800" spc="5" dirty="0">
                <a:solidFill>
                  <a:srgbClr val="501B0E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501B0E"/>
                </a:solidFill>
                <a:latin typeface="Gothic Uralic"/>
                <a:cs typeface="Gothic Uralic"/>
              </a:rPr>
              <a:t>for</a:t>
            </a:r>
            <a:endParaRPr sz="1800">
              <a:latin typeface="Gothic Uralic"/>
              <a:cs typeface="Gothic Uralic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501B0E"/>
                </a:solidFill>
                <a:latin typeface="Gothic Uralic"/>
                <a:cs typeface="Gothic Uralic"/>
              </a:rPr>
              <a:t>O</a:t>
            </a:r>
            <a:r>
              <a:rPr sz="1800" spc="-10" dirty="0">
                <a:solidFill>
                  <a:srgbClr val="501B0E"/>
                </a:solidFill>
                <a:latin typeface="Gothic Uralic"/>
                <a:cs typeface="Gothic Uralic"/>
              </a:rPr>
              <a:t>u</a:t>
            </a:r>
            <a:r>
              <a:rPr sz="1800" spc="-20" dirty="0">
                <a:solidFill>
                  <a:srgbClr val="501B0E"/>
                </a:solidFill>
                <a:latin typeface="Gothic Uralic"/>
                <a:cs typeface="Gothic Uralic"/>
              </a:rPr>
              <a:t>t</a:t>
            </a:r>
            <a:r>
              <a:rPr sz="1800" spc="10" dirty="0">
                <a:solidFill>
                  <a:srgbClr val="501B0E"/>
                </a:solidFill>
                <a:latin typeface="Gothic Uralic"/>
                <a:cs typeface="Gothic Uralic"/>
              </a:rPr>
              <a:t>l</a:t>
            </a:r>
            <a:r>
              <a:rPr sz="1800" spc="20" dirty="0">
                <a:solidFill>
                  <a:srgbClr val="501B0E"/>
                </a:solidFill>
                <a:latin typeface="Gothic Uralic"/>
                <a:cs typeface="Gothic Uralic"/>
              </a:rPr>
              <a:t>i</a:t>
            </a:r>
            <a:r>
              <a:rPr sz="1800" spc="-15" dirty="0">
                <a:solidFill>
                  <a:srgbClr val="501B0E"/>
                </a:solidFill>
                <a:latin typeface="Gothic Uralic"/>
                <a:cs typeface="Gothic Uralic"/>
              </a:rPr>
              <a:t>e</a:t>
            </a:r>
            <a:r>
              <a:rPr sz="1800" dirty="0">
                <a:solidFill>
                  <a:srgbClr val="501B0E"/>
                </a:solidFill>
                <a:latin typeface="Gothic Uralic"/>
                <a:cs typeface="Gothic Uralic"/>
              </a:rPr>
              <a:t>rs/Ske</a:t>
            </a:r>
            <a:r>
              <a:rPr sz="1800" spc="-40" dirty="0">
                <a:solidFill>
                  <a:srgbClr val="501B0E"/>
                </a:solidFill>
                <a:latin typeface="Gothic Uralic"/>
                <a:cs typeface="Gothic Uralic"/>
              </a:rPr>
              <a:t>w</a:t>
            </a:r>
            <a:r>
              <a:rPr sz="1800" spc="-5" dirty="0">
                <a:solidFill>
                  <a:srgbClr val="501B0E"/>
                </a:solidFill>
                <a:latin typeface="Gothic Uralic"/>
                <a:cs typeface="Gothic Uralic"/>
              </a:rPr>
              <a:t>n</a:t>
            </a:r>
            <a:r>
              <a:rPr sz="1800" spc="-15" dirty="0">
                <a:solidFill>
                  <a:srgbClr val="501B0E"/>
                </a:solidFill>
                <a:latin typeface="Gothic Uralic"/>
                <a:cs typeface="Gothic Uralic"/>
              </a:rPr>
              <a:t>e</a:t>
            </a:r>
            <a:r>
              <a:rPr sz="1800" spc="-5" dirty="0">
                <a:solidFill>
                  <a:srgbClr val="501B0E"/>
                </a:solidFill>
                <a:latin typeface="Gothic Uralic"/>
                <a:cs typeface="Gothic Uralic"/>
              </a:rPr>
              <a:t>ss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995159" y="4370832"/>
            <a:ext cx="2108200" cy="920750"/>
          </a:xfrm>
          <a:custGeom>
            <a:avLst/>
            <a:gdLst/>
            <a:ahLst/>
            <a:cxnLst/>
            <a:rect l="l" t="t" r="r" b="b"/>
            <a:pathLst>
              <a:path w="2108200" h="920750">
                <a:moveTo>
                  <a:pt x="2107692" y="0"/>
                </a:moveTo>
                <a:lnTo>
                  <a:pt x="0" y="0"/>
                </a:lnTo>
                <a:lnTo>
                  <a:pt x="0" y="920496"/>
                </a:lnTo>
                <a:lnTo>
                  <a:pt x="2107692" y="920496"/>
                </a:lnTo>
                <a:lnTo>
                  <a:pt x="2107692" y="0"/>
                </a:lnTo>
                <a:close/>
              </a:path>
            </a:pathLst>
          </a:custGeom>
          <a:solidFill>
            <a:srgbClr val="E075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995159" y="4370832"/>
            <a:ext cx="2108200" cy="920750"/>
          </a:xfrm>
          <a:prstGeom prst="rect">
            <a:avLst/>
          </a:prstGeom>
          <a:ln w="12700">
            <a:solidFill>
              <a:srgbClr val="772815"/>
            </a:solidFill>
          </a:ln>
        </p:spPr>
        <p:txBody>
          <a:bodyPr vert="horz" wrap="square" lIns="0" tIns="18161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430"/>
              </a:spcBef>
            </a:pPr>
            <a:r>
              <a:rPr sz="1800" spc="-5" dirty="0">
                <a:solidFill>
                  <a:srgbClr val="501B0E"/>
                </a:solidFill>
                <a:latin typeface="Gothic Uralic"/>
                <a:cs typeface="Gothic Uralic"/>
              </a:rPr>
              <a:t>Proceed</a:t>
            </a:r>
            <a:r>
              <a:rPr sz="1800" dirty="0">
                <a:solidFill>
                  <a:srgbClr val="501B0E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501B0E"/>
                </a:solidFill>
                <a:latin typeface="Gothic Uralic"/>
                <a:cs typeface="Gothic Uralic"/>
              </a:rPr>
              <a:t>for</a:t>
            </a:r>
            <a:endParaRPr sz="1800">
              <a:latin typeface="Gothic Uralic"/>
              <a:cs typeface="Gothic Uralic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501B0E"/>
                </a:solidFill>
                <a:latin typeface="Gothic Uralic"/>
                <a:cs typeface="Gothic Uralic"/>
              </a:rPr>
              <a:t>Model</a:t>
            </a:r>
            <a:r>
              <a:rPr sz="1800" spc="-25" dirty="0">
                <a:solidFill>
                  <a:srgbClr val="501B0E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501B0E"/>
                </a:solidFill>
                <a:latin typeface="Gothic Uralic"/>
                <a:cs typeface="Gothic Uralic"/>
              </a:rPr>
              <a:t>building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70890" y="5641594"/>
            <a:ext cx="2195195" cy="933450"/>
            <a:chOff x="770890" y="5641594"/>
            <a:chExt cx="2195195" cy="933450"/>
          </a:xfrm>
        </p:grpSpPr>
        <p:sp>
          <p:nvSpPr>
            <p:cNvPr id="38" name="object 38"/>
            <p:cNvSpPr/>
            <p:nvPr/>
          </p:nvSpPr>
          <p:spPr>
            <a:xfrm>
              <a:off x="777240" y="5647944"/>
              <a:ext cx="2182495" cy="920750"/>
            </a:xfrm>
            <a:custGeom>
              <a:avLst/>
              <a:gdLst/>
              <a:ahLst/>
              <a:cxnLst/>
              <a:rect l="l" t="t" r="r" b="b"/>
              <a:pathLst>
                <a:path w="2182495" h="920750">
                  <a:moveTo>
                    <a:pt x="2182368" y="0"/>
                  </a:moveTo>
                  <a:lnTo>
                    <a:pt x="0" y="0"/>
                  </a:lnTo>
                  <a:lnTo>
                    <a:pt x="0" y="920495"/>
                  </a:lnTo>
                  <a:lnTo>
                    <a:pt x="2182368" y="920495"/>
                  </a:lnTo>
                  <a:lnTo>
                    <a:pt x="2182368" y="0"/>
                  </a:lnTo>
                  <a:close/>
                </a:path>
              </a:pathLst>
            </a:custGeom>
            <a:solidFill>
              <a:srgbClr val="E07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77240" y="5647944"/>
              <a:ext cx="2182495" cy="920750"/>
            </a:xfrm>
            <a:custGeom>
              <a:avLst/>
              <a:gdLst/>
              <a:ahLst/>
              <a:cxnLst/>
              <a:rect l="l" t="t" r="r" b="b"/>
              <a:pathLst>
                <a:path w="2182495" h="920750">
                  <a:moveTo>
                    <a:pt x="0" y="920495"/>
                  </a:moveTo>
                  <a:lnTo>
                    <a:pt x="2182368" y="920495"/>
                  </a:lnTo>
                  <a:lnTo>
                    <a:pt x="2182368" y="0"/>
                  </a:lnTo>
                  <a:lnTo>
                    <a:pt x="0" y="0"/>
                  </a:lnTo>
                  <a:lnTo>
                    <a:pt x="0" y="920495"/>
                  </a:lnTo>
                  <a:close/>
                </a:path>
              </a:pathLst>
            </a:custGeom>
            <a:ln w="12700">
              <a:solidFill>
                <a:srgbClr val="7728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192479" y="5817819"/>
            <a:ext cx="13519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01B0E"/>
                </a:solidFill>
                <a:latin typeface="Gothic Uralic"/>
                <a:cs typeface="Gothic Uralic"/>
              </a:rPr>
              <a:t>Saving</a:t>
            </a:r>
            <a:r>
              <a:rPr sz="1800" spc="-65" dirty="0">
                <a:solidFill>
                  <a:srgbClr val="501B0E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501B0E"/>
                </a:solidFill>
                <a:latin typeface="Gothic Uralic"/>
                <a:cs typeface="Gothic Uralic"/>
              </a:rPr>
              <a:t>the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501B0E"/>
                </a:solidFill>
                <a:latin typeface="Gothic Uralic"/>
                <a:cs typeface="Gothic Uralic"/>
              </a:rPr>
              <a:t>Final_Model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858514" y="5641594"/>
            <a:ext cx="2197100" cy="933450"/>
            <a:chOff x="3858514" y="5641594"/>
            <a:chExt cx="2197100" cy="933450"/>
          </a:xfrm>
        </p:grpSpPr>
        <p:sp>
          <p:nvSpPr>
            <p:cNvPr id="42" name="object 42"/>
            <p:cNvSpPr/>
            <p:nvPr/>
          </p:nvSpPr>
          <p:spPr>
            <a:xfrm>
              <a:off x="3864864" y="5647944"/>
              <a:ext cx="2184400" cy="920750"/>
            </a:xfrm>
            <a:custGeom>
              <a:avLst/>
              <a:gdLst/>
              <a:ahLst/>
              <a:cxnLst/>
              <a:rect l="l" t="t" r="r" b="b"/>
              <a:pathLst>
                <a:path w="2184400" h="920750">
                  <a:moveTo>
                    <a:pt x="2183891" y="0"/>
                  </a:moveTo>
                  <a:lnTo>
                    <a:pt x="0" y="0"/>
                  </a:lnTo>
                  <a:lnTo>
                    <a:pt x="0" y="920495"/>
                  </a:lnTo>
                  <a:lnTo>
                    <a:pt x="2183891" y="920495"/>
                  </a:lnTo>
                  <a:lnTo>
                    <a:pt x="2183891" y="0"/>
                  </a:lnTo>
                  <a:close/>
                </a:path>
              </a:pathLst>
            </a:custGeom>
            <a:solidFill>
              <a:srgbClr val="E07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864864" y="5647944"/>
              <a:ext cx="2184400" cy="920750"/>
            </a:xfrm>
            <a:custGeom>
              <a:avLst/>
              <a:gdLst/>
              <a:ahLst/>
              <a:cxnLst/>
              <a:rect l="l" t="t" r="r" b="b"/>
              <a:pathLst>
                <a:path w="2184400" h="920750">
                  <a:moveTo>
                    <a:pt x="0" y="920495"/>
                  </a:moveTo>
                  <a:lnTo>
                    <a:pt x="2183891" y="920495"/>
                  </a:lnTo>
                  <a:lnTo>
                    <a:pt x="2183891" y="0"/>
                  </a:lnTo>
                  <a:lnTo>
                    <a:pt x="0" y="0"/>
                  </a:lnTo>
                  <a:lnTo>
                    <a:pt x="0" y="920495"/>
                  </a:lnTo>
                  <a:close/>
                </a:path>
              </a:pathLst>
            </a:custGeom>
            <a:ln w="12699">
              <a:solidFill>
                <a:srgbClr val="7728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002151" y="5817819"/>
            <a:ext cx="19113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01B0E"/>
                </a:solidFill>
                <a:latin typeface="Gothic Uralic"/>
                <a:cs typeface="Gothic Uralic"/>
              </a:rPr>
              <a:t>Hyper</a:t>
            </a:r>
            <a:r>
              <a:rPr sz="1800" spc="-55" dirty="0">
                <a:solidFill>
                  <a:srgbClr val="501B0E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501B0E"/>
                </a:solidFill>
                <a:latin typeface="Gothic Uralic"/>
                <a:cs typeface="Gothic Uralic"/>
              </a:rPr>
              <a:t>Parameter</a:t>
            </a:r>
            <a:endParaRPr sz="1800">
              <a:latin typeface="Gothic Uralic"/>
              <a:cs typeface="Gothic Uralic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501B0E"/>
                </a:solidFill>
                <a:latin typeface="Gothic Uralic"/>
                <a:cs typeface="Gothic Uralic"/>
              </a:rPr>
              <a:t>Tuning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995159" y="5647944"/>
            <a:ext cx="2108200" cy="920750"/>
          </a:xfrm>
          <a:prstGeom prst="rect">
            <a:avLst/>
          </a:prstGeom>
          <a:solidFill>
            <a:srgbClr val="E0755C"/>
          </a:solidFill>
          <a:ln w="12700">
            <a:solidFill>
              <a:srgbClr val="772815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217170" marR="207010" indent="-1905" algn="ctr">
              <a:lnSpc>
                <a:spcPct val="100000"/>
              </a:lnSpc>
              <a:spcBef>
                <a:spcPts val="715"/>
              </a:spcBef>
            </a:pPr>
            <a:r>
              <a:rPr sz="1600" spc="-5" dirty="0">
                <a:solidFill>
                  <a:srgbClr val="501B0E"/>
                </a:solidFill>
                <a:latin typeface="Gothic Uralic"/>
                <a:cs typeface="Gothic Uralic"/>
              </a:rPr>
              <a:t>R2 </a:t>
            </a:r>
            <a:r>
              <a:rPr sz="1600" spc="-10" dirty="0">
                <a:solidFill>
                  <a:srgbClr val="501B0E"/>
                </a:solidFill>
                <a:latin typeface="Gothic Uralic"/>
                <a:cs typeface="Gothic Uralic"/>
              </a:rPr>
              <a:t>Score, </a:t>
            </a:r>
            <a:r>
              <a:rPr sz="1600" spc="-5" dirty="0">
                <a:solidFill>
                  <a:srgbClr val="501B0E"/>
                </a:solidFill>
                <a:latin typeface="Gothic Uralic"/>
                <a:cs typeface="Gothic Uralic"/>
              </a:rPr>
              <a:t>Cross  </a:t>
            </a:r>
            <a:r>
              <a:rPr sz="1600" spc="-10" dirty="0">
                <a:solidFill>
                  <a:srgbClr val="501B0E"/>
                </a:solidFill>
                <a:latin typeface="Gothic Uralic"/>
                <a:cs typeface="Gothic Uralic"/>
              </a:rPr>
              <a:t>Validation Score,  </a:t>
            </a:r>
            <a:r>
              <a:rPr sz="1600" spc="-5" dirty="0">
                <a:solidFill>
                  <a:srgbClr val="501B0E"/>
                </a:solidFill>
                <a:latin typeface="Gothic Uralic"/>
                <a:cs typeface="Gothic Uralic"/>
              </a:rPr>
              <a:t>MSE, RMSE,</a:t>
            </a:r>
            <a:r>
              <a:rPr sz="1600" spc="-35" dirty="0">
                <a:solidFill>
                  <a:srgbClr val="501B0E"/>
                </a:solidFill>
                <a:latin typeface="Gothic Uralic"/>
                <a:cs typeface="Gothic Uralic"/>
              </a:rPr>
              <a:t> </a:t>
            </a:r>
            <a:r>
              <a:rPr sz="1600" dirty="0">
                <a:solidFill>
                  <a:srgbClr val="501B0E"/>
                </a:solidFill>
                <a:latin typeface="Gothic Uralic"/>
                <a:cs typeface="Gothic Uralic"/>
              </a:rPr>
              <a:t>MAE</a:t>
            </a:r>
            <a:endParaRPr sz="1600">
              <a:latin typeface="Gothic Uralic"/>
              <a:cs typeface="Gothic Uralic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6007353" y="1897126"/>
            <a:ext cx="989965" cy="502284"/>
            <a:chOff x="6007353" y="1897126"/>
            <a:chExt cx="989965" cy="502284"/>
          </a:xfrm>
        </p:grpSpPr>
        <p:sp>
          <p:nvSpPr>
            <p:cNvPr id="47" name="object 47"/>
            <p:cNvSpPr/>
            <p:nvPr/>
          </p:nvSpPr>
          <p:spPr>
            <a:xfrm>
              <a:off x="6013703" y="1903476"/>
              <a:ext cx="977265" cy="489584"/>
            </a:xfrm>
            <a:custGeom>
              <a:avLst/>
              <a:gdLst/>
              <a:ahLst/>
              <a:cxnLst/>
              <a:rect l="l" t="t" r="r" b="b"/>
              <a:pathLst>
                <a:path w="977265" h="489585">
                  <a:moveTo>
                    <a:pt x="732281" y="0"/>
                  </a:moveTo>
                  <a:lnTo>
                    <a:pt x="732281" y="122300"/>
                  </a:lnTo>
                  <a:lnTo>
                    <a:pt x="0" y="122300"/>
                  </a:lnTo>
                  <a:lnTo>
                    <a:pt x="0" y="366902"/>
                  </a:lnTo>
                  <a:lnTo>
                    <a:pt x="732281" y="366902"/>
                  </a:lnTo>
                  <a:lnTo>
                    <a:pt x="732281" y="489203"/>
                  </a:lnTo>
                  <a:lnTo>
                    <a:pt x="976884" y="244601"/>
                  </a:lnTo>
                  <a:lnTo>
                    <a:pt x="732281" y="0"/>
                  </a:lnTo>
                  <a:close/>
                </a:path>
              </a:pathLst>
            </a:custGeom>
            <a:solidFill>
              <a:srgbClr val="9F36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013703" y="1903476"/>
              <a:ext cx="977265" cy="489584"/>
            </a:xfrm>
            <a:custGeom>
              <a:avLst/>
              <a:gdLst/>
              <a:ahLst/>
              <a:cxnLst/>
              <a:rect l="l" t="t" r="r" b="b"/>
              <a:pathLst>
                <a:path w="977265" h="489585">
                  <a:moveTo>
                    <a:pt x="0" y="122300"/>
                  </a:moveTo>
                  <a:lnTo>
                    <a:pt x="732281" y="122300"/>
                  </a:lnTo>
                  <a:lnTo>
                    <a:pt x="732281" y="0"/>
                  </a:lnTo>
                  <a:lnTo>
                    <a:pt x="976884" y="244601"/>
                  </a:lnTo>
                  <a:lnTo>
                    <a:pt x="732281" y="489203"/>
                  </a:lnTo>
                  <a:lnTo>
                    <a:pt x="732281" y="366902"/>
                  </a:lnTo>
                  <a:lnTo>
                    <a:pt x="0" y="366902"/>
                  </a:lnTo>
                  <a:lnTo>
                    <a:pt x="0" y="122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2863342" y="5858002"/>
            <a:ext cx="4152265" cy="502284"/>
            <a:chOff x="2863342" y="5858002"/>
            <a:chExt cx="4152265" cy="502284"/>
          </a:xfrm>
        </p:grpSpPr>
        <p:sp>
          <p:nvSpPr>
            <p:cNvPr id="50" name="object 50"/>
            <p:cNvSpPr/>
            <p:nvPr/>
          </p:nvSpPr>
          <p:spPr>
            <a:xfrm>
              <a:off x="5995416" y="5864352"/>
              <a:ext cx="1013460" cy="489584"/>
            </a:xfrm>
            <a:custGeom>
              <a:avLst/>
              <a:gdLst/>
              <a:ahLst/>
              <a:cxnLst/>
              <a:rect l="l" t="t" r="r" b="b"/>
              <a:pathLst>
                <a:path w="1013459" h="489585">
                  <a:moveTo>
                    <a:pt x="244601" y="0"/>
                  </a:moveTo>
                  <a:lnTo>
                    <a:pt x="0" y="244602"/>
                  </a:lnTo>
                  <a:lnTo>
                    <a:pt x="244601" y="489204"/>
                  </a:lnTo>
                  <a:lnTo>
                    <a:pt x="244601" y="366903"/>
                  </a:lnTo>
                  <a:lnTo>
                    <a:pt x="1013460" y="366903"/>
                  </a:lnTo>
                  <a:lnTo>
                    <a:pt x="1013460" y="122301"/>
                  </a:lnTo>
                  <a:lnTo>
                    <a:pt x="244601" y="122301"/>
                  </a:lnTo>
                  <a:lnTo>
                    <a:pt x="244601" y="0"/>
                  </a:lnTo>
                  <a:close/>
                </a:path>
              </a:pathLst>
            </a:custGeom>
            <a:solidFill>
              <a:srgbClr val="9F36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995416" y="5864352"/>
              <a:ext cx="1013460" cy="489584"/>
            </a:xfrm>
            <a:custGeom>
              <a:avLst/>
              <a:gdLst/>
              <a:ahLst/>
              <a:cxnLst/>
              <a:rect l="l" t="t" r="r" b="b"/>
              <a:pathLst>
                <a:path w="1013459" h="489585">
                  <a:moveTo>
                    <a:pt x="0" y="244602"/>
                  </a:moveTo>
                  <a:lnTo>
                    <a:pt x="244601" y="0"/>
                  </a:lnTo>
                  <a:lnTo>
                    <a:pt x="244601" y="122301"/>
                  </a:lnTo>
                  <a:lnTo>
                    <a:pt x="1013460" y="122301"/>
                  </a:lnTo>
                  <a:lnTo>
                    <a:pt x="1013460" y="366903"/>
                  </a:lnTo>
                  <a:lnTo>
                    <a:pt x="244601" y="366903"/>
                  </a:lnTo>
                  <a:lnTo>
                    <a:pt x="244601" y="489204"/>
                  </a:lnTo>
                  <a:lnTo>
                    <a:pt x="0" y="24460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869692" y="5864352"/>
              <a:ext cx="1013460" cy="489584"/>
            </a:xfrm>
            <a:custGeom>
              <a:avLst/>
              <a:gdLst/>
              <a:ahLst/>
              <a:cxnLst/>
              <a:rect l="l" t="t" r="r" b="b"/>
              <a:pathLst>
                <a:path w="1013460" h="489585">
                  <a:moveTo>
                    <a:pt x="244601" y="0"/>
                  </a:moveTo>
                  <a:lnTo>
                    <a:pt x="0" y="244602"/>
                  </a:lnTo>
                  <a:lnTo>
                    <a:pt x="244601" y="489204"/>
                  </a:lnTo>
                  <a:lnTo>
                    <a:pt x="244601" y="366903"/>
                  </a:lnTo>
                  <a:lnTo>
                    <a:pt x="1013459" y="366903"/>
                  </a:lnTo>
                  <a:lnTo>
                    <a:pt x="1013459" y="122301"/>
                  </a:lnTo>
                  <a:lnTo>
                    <a:pt x="244601" y="122301"/>
                  </a:lnTo>
                  <a:lnTo>
                    <a:pt x="244601" y="0"/>
                  </a:lnTo>
                  <a:close/>
                </a:path>
              </a:pathLst>
            </a:custGeom>
            <a:solidFill>
              <a:srgbClr val="9F36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869692" y="5864352"/>
              <a:ext cx="1013460" cy="489584"/>
            </a:xfrm>
            <a:custGeom>
              <a:avLst/>
              <a:gdLst/>
              <a:ahLst/>
              <a:cxnLst/>
              <a:rect l="l" t="t" r="r" b="b"/>
              <a:pathLst>
                <a:path w="1013460" h="489585">
                  <a:moveTo>
                    <a:pt x="0" y="244602"/>
                  </a:moveTo>
                  <a:lnTo>
                    <a:pt x="244601" y="0"/>
                  </a:lnTo>
                  <a:lnTo>
                    <a:pt x="244601" y="122301"/>
                  </a:lnTo>
                  <a:lnTo>
                    <a:pt x="1013459" y="122301"/>
                  </a:lnTo>
                  <a:lnTo>
                    <a:pt x="1013459" y="366903"/>
                  </a:lnTo>
                  <a:lnTo>
                    <a:pt x="244601" y="366903"/>
                  </a:lnTo>
                  <a:lnTo>
                    <a:pt x="244601" y="489204"/>
                  </a:lnTo>
                  <a:lnTo>
                    <a:pt x="0" y="24460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1581658" y="2672842"/>
            <a:ext cx="6682105" cy="2981960"/>
            <a:chOff x="1581658" y="2672842"/>
            <a:chExt cx="6682105" cy="2981960"/>
          </a:xfrm>
        </p:grpSpPr>
        <p:sp>
          <p:nvSpPr>
            <p:cNvPr id="55" name="object 55"/>
            <p:cNvSpPr/>
            <p:nvPr/>
          </p:nvSpPr>
          <p:spPr>
            <a:xfrm>
              <a:off x="5977128" y="3253740"/>
              <a:ext cx="1013460" cy="489584"/>
            </a:xfrm>
            <a:custGeom>
              <a:avLst/>
              <a:gdLst/>
              <a:ahLst/>
              <a:cxnLst/>
              <a:rect l="l" t="t" r="r" b="b"/>
              <a:pathLst>
                <a:path w="1013459" h="489585">
                  <a:moveTo>
                    <a:pt x="244601" y="0"/>
                  </a:moveTo>
                  <a:lnTo>
                    <a:pt x="0" y="244601"/>
                  </a:lnTo>
                  <a:lnTo>
                    <a:pt x="244601" y="489204"/>
                  </a:lnTo>
                  <a:lnTo>
                    <a:pt x="244601" y="366903"/>
                  </a:lnTo>
                  <a:lnTo>
                    <a:pt x="1013460" y="366903"/>
                  </a:lnTo>
                  <a:lnTo>
                    <a:pt x="1013460" y="122300"/>
                  </a:lnTo>
                  <a:lnTo>
                    <a:pt x="244601" y="122300"/>
                  </a:lnTo>
                  <a:lnTo>
                    <a:pt x="244601" y="0"/>
                  </a:lnTo>
                  <a:close/>
                </a:path>
              </a:pathLst>
            </a:custGeom>
            <a:solidFill>
              <a:srgbClr val="9F36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977128" y="3253740"/>
              <a:ext cx="1013460" cy="489584"/>
            </a:xfrm>
            <a:custGeom>
              <a:avLst/>
              <a:gdLst/>
              <a:ahLst/>
              <a:cxnLst/>
              <a:rect l="l" t="t" r="r" b="b"/>
              <a:pathLst>
                <a:path w="1013459" h="489585">
                  <a:moveTo>
                    <a:pt x="0" y="244601"/>
                  </a:moveTo>
                  <a:lnTo>
                    <a:pt x="244601" y="0"/>
                  </a:lnTo>
                  <a:lnTo>
                    <a:pt x="244601" y="122300"/>
                  </a:lnTo>
                  <a:lnTo>
                    <a:pt x="1013460" y="122300"/>
                  </a:lnTo>
                  <a:lnTo>
                    <a:pt x="1013460" y="366903"/>
                  </a:lnTo>
                  <a:lnTo>
                    <a:pt x="244601" y="366903"/>
                  </a:lnTo>
                  <a:lnTo>
                    <a:pt x="244601" y="489204"/>
                  </a:lnTo>
                  <a:lnTo>
                    <a:pt x="0" y="24460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769352" y="5314188"/>
              <a:ext cx="487680" cy="334010"/>
            </a:xfrm>
            <a:custGeom>
              <a:avLst/>
              <a:gdLst/>
              <a:ahLst/>
              <a:cxnLst/>
              <a:rect l="l" t="t" r="r" b="b"/>
              <a:pathLst>
                <a:path w="487679" h="334010">
                  <a:moveTo>
                    <a:pt x="365759" y="0"/>
                  </a:moveTo>
                  <a:lnTo>
                    <a:pt x="121920" y="0"/>
                  </a:lnTo>
                  <a:lnTo>
                    <a:pt x="121920" y="166878"/>
                  </a:lnTo>
                  <a:lnTo>
                    <a:pt x="0" y="166878"/>
                  </a:lnTo>
                  <a:lnTo>
                    <a:pt x="243840" y="333756"/>
                  </a:lnTo>
                  <a:lnTo>
                    <a:pt x="487679" y="166878"/>
                  </a:lnTo>
                  <a:lnTo>
                    <a:pt x="365759" y="166878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9F36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769352" y="5314188"/>
              <a:ext cx="487680" cy="334010"/>
            </a:xfrm>
            <a:custGeom>
              <a:avLst/>
              <a:gdLst/>
              <a:ahLst/>
              <a:cxnLst/>
              <a:rect l="l" t="t" r="r" b="b"/>
              <a:pathLst>
                <a:path w="487679" h="334010">
                  <a:moveTo>
                    <a:pt x="0" y="166878"/>
                  </a:moveTo>
                  <a:lnTo>
                    <a:pt x="121920" y="166878"/>
                  </a:lnTo>
                  <a:lnTo>
                    <a:pt x="121920" y="0"/>
                  </a:lnTo>
                  <a:lnTo>
                    <a:pt x="365759" y="0"/>
                  </a:lnTo>
                  <a:lnTo>
                    <a:pt x="365759" y="166878"/>
                  </a:lnTo>
                  <a:lnTo>
                    <a:pt x="487679" y="166878"/>
                  </a:lnTo>
                  <a:lnTo>
                    <a:pt x="243840" y="333756"/>
                  </a:lnTo>
                  <a:lnTo>
                    <a:pt x="0" y="16687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048755" y="4581144"/>
              <a:ext cx="977265" cy="487680"/>
            </a:xfrm>
            <a:custGeom>
              <a:avLst/>
              <a:gdLst/>
              <a:ahLst/>
              <a:cxnLst/>
              <a:rect l="l" t="t" r="r" b="b"/>
              <a:pathLst>
                <a:path w="977265" h="487679">
                  <a:moveTo>
                    <a:pt x="733044" y="0"/>
                  </a:moveTo>
                  <a:lnTo>
                    <a:pt x="733044" y="121919"/>
                  </a:lnTo>
                  <a:lnTo>
                    <a:pt x="0" y="121919"/>
                  </a:lnTo>
                  <a:lnTo>
                    <a:pt x="0" y="365759"/>
                  </a:lnTo>
                  <a:lnTo>
                    <a:pt x="733044" y="365759"/>
                  </a:lnTo>
                  <a:lnTo>
                    <a:pt x="733044" y="487679"/>
                  </a:lnTo>
                  <a:lnTo>
                    <a:pt x="976884" y="243839"/>
                  </a:lnTo>
                  <a:lnTo>
                    <a:pt x="733044" y="0"/>
                  </a:lnTo>
                  <a:close/>
                </a:path>
              </a:pathLst>
            </a:custGeom>
            <a:solidFill>
              <a:srgbClr val="9F36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048755" y="4581144"/>
              <a:ext cx="977265" cy="487680"/>
            </a:xfrm>
            <a:custGeom>
              <a:avLst/>
              <a:gdLst/>
              <a:ahLst/>
              <a:cxnLst/>
              <a:rect l="l" t="t" r="r" b="b"/>
              <a:pathLst>
                <a:path w="977265" h="487679">
                  <a:moveTo>
                    <a:pt x="0" y="121919"/>
                  </a:moveTo>
                  <a:lnTo>
                    <a:pt x="733044" y="121919"/>
                  </a:lnTo>
                  <a:lnTo>
                    <a:pt x="733044" y="0"/>
                  </a:lnTo>
                  <a:lnTo>
                    <a:pt x="976884" y="243839"/>
                  </a:lnTo>
                  <a:lnTo>
                    <a:pt x="733044" y="487679"/>
                  </a:lnTo>
                  <a:lnTo>
                    <a:pt x="733044" y="365759"/>
                  </a:lnTo>
                  <a:lnTo>
                    <a:pt x="0" y="365759"/>
                  </a:lnTo>
                  <a:lnTo>
                    <a:pt x="0" y="12191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932175" y="4620768"/>
              <a:ext cx="977265" cy="489584"/>
            </a:xfrm>
            <a:custGeom>
              <a:avLst/>
              <a:gdLst/>
              <a:ahLst/>
              <a:cxnLst/>
              <a:rect l="l" t="t" r="r" b="b"/>
              <a:pathLst>
                <a:path w="977264" h="489585">
                  <a:moveTo>
                    <a:pt x="732282" y="0"/>
                  </a:moveTo>
                  <a:lnTo>
                    <a:pt x="732282" y="122300"/>
                  </a:lnTo>
                  <a:lnTo>
                    <a:pt x="0" y="122300"/>
                  </a:lnTo>
                  <a:lnTo>
                    <a:pt x="0" y="366902"/>
                  </a:lnTo>
                  <a:lnTo>
                    <a:pt x="732282" y="366902"/>
                  </a:lnTo>
                  <a:lnTo>
                    <a:pt x="732282" y="489203"/>
                  </a:lnTo>
                  <a:lnTo>
                    <a:pt x="976884" y="244601"/>
                  </a:lnTo>
                  <a:lnTo>
                    <a:pt x="732282" y="0"/>
                  </a:lnTo>
                  <a:close/>
                </a:path>
              </a:pathLst>
            </a:custGeom>
            <a:solidFill>
              <a:srgbClr val="9F36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932175" y="4620768"/>
              <a:ext cx="977265" cy="489584"/>
            </a:xfrm>
            <a:custGeom>
              <a:avLst/>
              <a:gdLst/>
              <a:ahLst/>
              <a:cxnLst/>
              <a:rect l="l" t="t" r="r" b="b"/>
              <a:pathLst>
                <a:path w="977264" h="489585">
                  <a:moveTo>
                    <a:pt x="0" y="122300"/>
                  </a:moveTo>
                  <a:lnTo>
                    <a:pt x="732282" y="122300"/>
                  </a:lnTo>
                  <a:lnTo>
                    <a:pt x="732282" y="0"/>
                  </a:lnTo>
                  <a:lnTo>
                    <a:pt x="976884" y="244601"/>
                  </a:lnTo>
                  <a:lnTo>
                    <a:pt x="732282" y="489203"/>
                  </a:lnTo>
                  <a:lnTo>
                    <a:pt x="732282" y="366902"/>
                  </a:lnTo>
                  <a:lnTo>
                    <a:pt x="0" y="366902"/>
                  </a:lnTo>
                  <a:lnTo>
                    <a:pt x="0" y="122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588008" y="3989832"/>
              <a:ext cx="487680" cy="332740"/>
            </a:xfrm>
            <a:custGeom>
              <a:avLst/>
              <a:gdLst/>
              <a:ahLst/>
              <a:cxnLst/>
              <a:rect l="l" t="t" r="r" b="b"/>
              <a:pathLst>
                <a:path w="487680" h="332739">
                  <a:moveTo>
                    <a:pt x="365759" y="0"/>
                  </a:moveTo>
                  <a:lnTo>
                    <a:pt x="121919" y="0"/>
                  </a:lnTo>
                  <a:lnTo>
                    <a:pt x="121919" y="166116"/>
                  </a:lnTo>
                  <a:lnTo>
                    <a:pt x="0" y="166116"/>
                  </a:lnTo>
                  <a:lnTo>
                    <a:pt x="243840" y="332232"/>
                  </a:lnTo>
                  <a:lnTo>
                    <a:pt x="487679" y="166116"/>
                  </a:lnTo>
                  <a:lnTo>
                    <a:pt x="365759" y="166116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9F36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588008" y="3989832"/>
              <a:ext cx="487680" cy="332740"/>
            </a:xfrm>
            <a:custGeom>
              <a:avLst/>
              <a:gdLst/>
              <a:ahLst/>
              <a:cxnLst/>
              <a:rect l="l" t="t" r="r" b="b"/>
              <a:pathLst>
                <a:path w="487680" h="332739">
                  <a:moveTo>
                    <a:pt x="0" y="166116"/>
                  </a:moveTo>
                  <a:lnTo>
                    <a:pt x="121919" y="166116"/>
                  </a:lnTo>
                  <a:lnTo>
                    <a:pt x="121919" y="0"/>
                  </a:lnTo>
                  <a:lnTo>
                    <a:pt x="365759" y="0"/>
                  </a:lnTo>
                  <a:lnTo>
                    <a:pt x="365759" y="166116"/>
                  </a:lnTo>
                  <a:lnTo>
                    <a:pt x="487679" y="166116"/>
                  </a:lnTo>
                  <a:lnTo>
                    <a:pt x="243840" y="332232"/>
                  </a:lnTo>
                  <a:lnTo>
                    <a:pt x="0" y="16611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769352" y="2679192"/>
              <a:ext cx="487680" cy="334010"/>
            </a:xfrm>
            <a:custGeom>
              <a:avLst/>
              <a:gdLst/>
              <a:ahLst/>
              <a:cxnLst/>
              <a:rect l="l" t="t" r="r" b="b"/>
              <a:pathLst>
                <a:path w="487679" h="334010">
                  <a:moveTo>
                    <a:pt x="365759" y="0"/>
                  </a:moveTo>
                  <a:lnTo>
                    <a:pt x="121920" y="0"/>
                  </a:lnTo>
                  <a:lnTo>
                    <a:pt x="121920" y="166878"/>
                  </a:lnTo>
                  <a:lnTo>
                    <a:pt x="0" y="166878"/>
                  </a:lnTo>
                  <a:lnTo>
                    <a:pt x="243840" y="333756"/>
                  </a:lnTo>
                  <a:lnTo>
                    <a:pt x="487679" y="166878"/>
                  </a:lnTo>
                  <a:lnTo>
                    <a:pt x="365759" y="166878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9F36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769352" y="2679192"/>
              <a:ext cx="487680" cy="334010"/>
            </a:xfrm>
            <a:custGeom>
              <a:avLst/>
              <a:gdLst/>
              <a:ahLst/>
              <a:cxnLst/>
              <a:rect l="l" t="t" r="r" b="b"/>
              <a:pathLst>
                <a:path w="487679" h="334010">
                  <a:moveTo>
                    <a:pt x="0" y="166878"/>
                  </a:moveTo>
                  <a:lnTo>
                    <a:pt x="121920" y="166878"/>
                  </a:lnTo>
                  <a:lnTo>
                    <a:pt x="121920" y="0"/>
                  </a:lnTo>
                  <a:lnTo>
                    <a:pt x="365759" y="0"/>
                  </a:lnTo>
                  <a:lnTo>
                    <a:pt x="365759" y="166878"/>
                  </a:lnTo>
                  <a:lnTo>
                    <a:pt x="487679" y="166878"/>
                  </a:lnTo>
                  <a:lnTo>
                    <a:pt x="243840" y="333756"/>
                  </a:lnTo>
                  <a:lnTo>
                    <a:pt x="0" y="16687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1585</Words>
  <Application>Microsoft Office PowerPoint</Application>
  <PresentationFormat>Widescreen</PresentationFormat>
  <Paragraphs>178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Carlito</vt:lpstr>
      <vt:lpstr>Gothic Uralic</vt:lpstr>
      <vt:lpstr>Times New Roman</vt:lpstr>
      <vt:lpstr>Verdana</vt:lpstr>
      <vt:lpstr>Wingdings</vt:lpstr>
      <vt:lpstr>Office Theme</vt:lpstr>
      <vt:lpstr>Surprise Housing Price  Prediction Project</vt:lpstr>
      <vt:lpstr>ACKNOWLEDGMENT</vt:lpstr>
      <vt:lpstr>INTRODUCTION</vt:lpstr>
      <vt:lpstr>AGENDA</vt:lpstr>
      <vt:lpstr>Hardware - Software Requirements  and Tools Used</vt:lpstr>
      <vt:lpstr>Hardware - Software Requirements  and Tools Used</vt:lpstr>
      <vt:lpstr>PROBLEM STATEMENT</vt:lpstr>
      <vt:lpstr>ANALYTICAL PROBLEM FRAMING</vt:lpstr>
      <vt:lpstr>DATA ANALYSIS - MODEL BUILDING</vt:lpstr>
      <vt:lpstr>DATA PRE PROCESSING</vt:lpstr>
      <vt:lpstr>DATA PRE PROCESSING</vt:lpstr>
      <vt:lpstr>EXPLORATORY DATA ANALYSIS (EDA) AND  VISUALIZATION</vt:lpstr>
      <vt:lpstr>PIE PLOT</vt:lpstr>
      <vt:lpstr>COUNT PLOT</vt:lpstr>
      <vt:lpstr>SCATTER PLOT</vt:lpstr>
      <vt:lpstr>HISTOGRAM</vt:lpstr>
      <vt:lpstr>HEATMAP</vt:lpstr>
      <vt:lpstr>BAR GRAPH</vt:lpstr>
      <vt:lpstr>BOXEN PLOT</vt:lpstr>
      <vt:lpstr>DISTRIBUTION PLOT</vt:lpstr>
      <vt:lpstr>MODEL TRAINING PHASES</vt:lpstr>
      <vt:lpstr>MODEL/S DEVELOPMENT</vt:lpstr>
      <vt:lpstr>EVALUATION AND HYPER PARAMETER TUNING</vt:lpstr>
      <vt:lpstr>CONCLUSION AND SCOPE FOR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RESIDENCES PRESENTS:  THE ULTIMATE IN MODERN LIVING</dc:title>
  <dc:creator>Mehul bisht</dc:creator>
  <cp:lastModifiedBy>mehulbisht06@gmail.com</cp:lastModifiedBy>
  <cp:revision>1</cp:revision>
  <dcterms:created xsi:type="dcterms:W3CDTF">2022-03-13T07:12:51Z</dcterms:created>
  <dcterms:modified xsi:type="dcterms:W3CDTF">2022-03-13T07:15:41Z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2022-03-13T00:00:00Z</vt:filetime>
  </property>
</Properties>
</file>