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3"/>
  </p:handoutMasterIdLst>
  <p:sldIdLst>
    <p:sldId id="375"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5" r:id="rId17"/>
    <p:sldId id="390" r:id="rId18"/>
    <p:sldId id="391" r:id="rId19"/>
    <p:sldId id="392" r:id="rId20"/>
    <p:sldId id="393" r:id="rId21"/>
    <p:sldId id="394" r:id="rId22"/>
    <p:sldId id="396" r:id="rId23"/>
    <p:sldId id="397" r:id="rId24"/>
    <p:sldId id="398" r:id="rId25"/>
    <p:sldId id="399" r:id="rId26"/>
    <p:sldId id="400" r:id="rId27"/>
    <p:sldId id="401" r:id="rId28"/>
    <p:sldId id="402" r:id="rId29"/>
    <p:sldId id="403" r:id="rId30"/>
    <p:sldId id="404" r:id="rId31"/>
    <p:sldId id="4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5256" autoAdjust="0"/>
  </p:normalViewPr>
  <p:slideViewPr>
    <p:cSldViewPr snapToGrid="0" snapToObjects="1">
      <p:cViewPr varScale="1">
        <p:scale>
          <a:sx n="81" d="100"/>
          <a:sy n="81" d="100"/>
        </p:scale>
        <p:origin x="754"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114682"/>
        <a:ext cx="2065693" cy="668459"/>
      </dsp:txXfrm>
    </dsp:sp>
    <dsp:sp modelId="{9D677988-374B-4BBA-B73C-8BE59201B4AA}">
      <dsp:nvSpPr>
        <dsp:cNvPr id="0" name=""/>
        <dsp:cNvSpPr/>
      </dsp:nvSpPr>
      <dsp:spPr>
        <a:xfrm>
          <a:off x="4276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843644"/>
        <a:ext cx="1944689" cy="3134071"/>
      </dsp:txXfrm>
    </dsp:sp>
    <dsp:sp modelId="{51EA4E37-9197-43C9-9502-961CC2F00719}">
      <dsp:nvSpPr>
        <dsp:cNvPr id="0" name=""/>
        <dsp:cNvSpPr/>
      </dsp:nvSpPr>
      <dsp:spPr>
        <a:xfrm>
          <a:off x="2383388"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294623"/>
        <a:ext cx="509592" cy="308578"/>
      </dsp:txXfrm>
    </dsp:sp>
    <dsp:sp modelId="{6BB0ABCB-2373-47ED-9774-278F8EE9E9B2}">
      <dsp:nvSpPr>
        <dsp:cNvPr id="0" name=""/>
        <dsp:cNvSpPr/>
      </dsp:nvSpPr>
      <dsp:spPr>
        <a:xfrm>
          <a:off x="3322843"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114682"/>
        <a:ext cx="2065693" cy="668459"/>
      </dsp:txXfrm>
    </dsp:sp>
    <dsp:sp modelId="{93C83A52-6E6B-41FD-9424-D118FD751CED}">
      <dsp:nvSpPr>
        <dsp:cNvPr id="0" name=""/>
        <dsp:cNvSpPr/>
      </dsp:nvSpPr>
      <dsp:spPr>
        <a:xfrm>
          <a:off x="3745937"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843644"/>
        <a:ext cx="1944689" cy="3134071"/>
      </dsp:txXfrm>
    </dsp:sp>
    <dsp:sp modelId="{A66EA167-6AD2-4AA4-A421-59E2B4561DDF}">
      <dsp:nvSpPr>
        <dsp:cNvPr id="0" name=""/>
        <dsp:cNvSpPr/>
      </dsp:nvSpPr>
      <dsp:spPr>
        <a:xfrm>
          <a:off x="5701689" y="191763"/>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294623"/>
        <a:ext cx="509592" cy="308578"/>
      </dsp:txXfrm>
    </dsp:sp>
    <dsp:sp modelId="{3E371716-205E-4EF6-A7ED-14278F63B034}">
      <dsp:nvSpPr>
        <dsp:cNvPr id="0" name=""/>
        <dsp:cNvSpPr/>
      </dsp:nvSpPr>
      <dsp:spPr>
        <a:xfrm>
          <a:off x="6641144" y="114682"/>
          <a:ext cx="2065693" cy="100268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114682"/>
        <a:ext cx="2065693" cy="668459"/>
      </dsp:txXfrm>
    </dsp:sp>
    <dsp:sp modelId="{D91F2413-E4E3-4058-AF8C-E44208B5C14B}">
      <dsp:nvSpPr>
        <dsp:cNvPr id="0" name=""/>
        <dsp:cNvSpPr/>
      </dsp:nvSpPr>
      <dsp:spPr>
        <a:xfrm>
          <a:off x="7064238" y="783142"/>
          <a:ext cx="2065693" cy="325507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843644"/>
        <a:ext cx="1944689" cy="3134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57041"/>
        <a:ext cx="2065693" cy="632117"/>
      </dsp:txXfrm>
    </dsp:sp>
    <dsp:sp modelId="{9D677988-374B-4BBA-B73C-8BE59201B4AA}">
      <dsp:nvSpPr>
        <dsp:cNvPr id="0" name=""/>
        <dsp:cNvSpPr/>
      </dsp:nvSpPr>
      <dsp:spPr>
        <a:xfrm>
          <a:off x="4276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49660"/>
        <a:ext cx="1944689" cy="3428596"/>
      </dsp:txXfrm>
    </dsp:sp>
    <dsp:sp modelId="{51EA4E37-9197-43C9-9502-961CC2F00719}">
      <dsp:nvSpPr>
        <dsp:cNvPr id="0" name=""/>
        <dsp:cNvSpPr/>
      </dsp:nvSpPr>
      <dsp:spPr>
        <a:xfrm>
          <a:off x="2383388"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18810"/>
        <a:ext cx="509592" cy="308578"/>
      </dsp:txXfrm>
    </dsp:sp>
    <dsp:sp modelId="{6BB0ABCB-2373-47ED-9774-278F8EE9E9B2}">
      <dsp:nvSpPr>
        <dsp:cNvPr id="0" name=""/>
        <dsp:cNvSpPr/>
      </dsp:nvSpPr>
      <dsp:spPr>
        <a:xfrm>
          <a:off x="3322843"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57041"/>
        <a:ext cx="2065693" cy="632117"/>
      </dsp:txXfrm>
    </dsp:sp>
    <dsp:sp modelId="{93C83A52-6E6B-41FD-9424-D118FD751CED}">
      <dsp:nvSpPr>
        <dsp:cNvPr id="0" name=""/>
        <dsp:cNvSpPr/>
      </dsp:nvSpPr>
      <dsp:spPr>
        <a:xfrm>
          <a:off x="3745937"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49660"/>
        <a:ext cx="1944689" cy="3428596"/>
      </dsp:txXfrm>
    </dsp:sp>
    <dsp:sp modelId="{A66EA167-6AD2-4AA4-A421-59E2B4561DDF}">
      <dsp:nvSpPr>
        <dsp:cNvPr id="0" name=""/>
        <dsp:cNvSpPr/>
      </dsp:nvSpPr>
      <dsp:spPr>
        <a:xfrm>
          <a:off x="5701689" y="2159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18810"/>
        <a:ext cx="509592" cy="308578"/>
      </dsp:txXfrm>
    </dsp:sp>
    <dsp:sp modelId="{3E371716-205E-4EF6-A7ED-14278F63B034}">
      <dsp:nvSpPr>
        <dsp:cNvPr id="0" name=""/>
        <dsp:cNvSpPr/>
      </dsp:nvSpPr>
      <dsp:spPr>
        <a:xfrm>
          <a:off x="6641144" y="157041"/>
          <a:ext cx="2065693" cy="9481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57041"/>
        <a:ext cx="2065693" cy="632117"/>
      </dsp:txXfrm>
    </dsp:sp>
    <dsp:sp modelId="{D91F2413-E4E3-4058-AF8C-E44208B5C14B}">
      <dsp:nvSpPr>
        <dsp:cNvPr id="0" name=""/>
        <dsp:cNvSpPr/>
      </dsp:nvSpPr>
      <dsp:spPr>
        <a:xfrm>
          <a:off x="7064238" y="789158"/>
          <a:ext cx="2065693" cy="35496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49660"/>
        <a:ext cx="1944689" cy="3428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5/18/2022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5/18/2022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5/18/2022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76" r:id="rId5"/>
    <p:sldLayoutId id="2147483675" r:id="rId6"/>
    <p:sldLayoutId id="2147483677" r:id="rId7"/>
    <p:sldLayoutId id="2147483678" r:id="rId8"/>
    <p:sldLayoutId id="2147483679" r:id="rId9"/>
    <p:sldLayoutId id="2147483681" r:id="rId10"/>
    <p:sldLayoutId id="2147483682" r:id="rId11"/>
    <p:sldLayoutId id="2147483686" r:id="rId12"/>
    <p:sldLayoutId id="2147483683" r:id="rId13"/>
    <p:sldLayoutId id="2147483685" r:id="rId14"/>
    <p:sldLayoutId id="2147483684" r:id="rId15"/>
    <p:sldLayoutId id="2147483680" r:id="rId16"/>
    <p:sldLayoutId id="2147483691" r:id="rId17"/>
    <p:sldLayoutId id="2147483692" r:id="rId18"/>
    <p:sldLayoutId id="2147483693" r:id="rId19"/>
    <p:sldLayoutId id="2147483694" r:id="rId20"/>
    <p:sldLayoutId id="2147483688" r:id="rId21"/>
    <p:sldLayoutId id="2147483687" r:id="rId22"/>
    <p:sldLayoutId id="2147483689" r:id="rId23"/>
    <p:sldLayoutId id="2147483690" r:id="rId24"/>
    <p:sldLayoutId id="2147483695" r:id="rId25"/>
    <p:sldLayoutId id="2147483696" r:id="rId26"/>
    <p:sldLayoutId id="2147483697" r:id="rId27"/>
    <p:sldLayoutId id="2147483698" r:id="rId28"/>
    <p:sldLayoutId id="2147483703" r:id="rId29"/>
    <p:sldLayoutId id="2147483704" r:id="rId30"/>
    <p:sldLayoutId id="2147483705" r:id="rId31"/>
    <p:sldLayoutId id="2147483706" r:id="rId32"/>
    <p:sldLayoutId id="2147483700" r:id="rId33"/>
    <p:sldLayoutId id="2147483699" r:id="rId34"/>
    <p:sldLayoutId id="2147483701" r:id="rId35"/>
    <p:sldLayoutId id="2147483702"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7203226" y="5427362"/>
            <a:ext cx="4179375" cy="356462"/>
          </a:xfrm>
        </p:spPr>
        <p:txBody>
          <a:bodyPr/>
          <a:lstStyle/>
          <a:p>
            <a:r>
              <a:rPr lang="en-US" dirty="0"/>
              <a:t>Submitted by Mehul Bisht</a:t>
            </a:r>
          </a:p>
          <a:p>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7203226" y="1519881"/>
            <a:ext cx="4417645" cy="2387600"/>
          </a:xfrm>
        </p:spPr>
        <p:txBody>
          <a:bodyPr>
            <a:normAutofit fontScale="90000"/>
          </a:bodyPr>
          <a:lstStyle/>
          <a:p>
            <a:r>
              <a:rPr lang="en-US" dirty="0"/>
              <a:t>Malignant comments classifier project presentation</a:t>
            </a:r>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a:xfrm>
            <a:off x="392621" y="2008718"/>
            <a:ext cx="10115221" cy="3708502"/>
          </a:xfrm>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a single space. </a:t>
            </a:r>
          </a:p>
          <a:p>
            <a:r>
              <a:rPr lang="en-IN" dirty="0"/>
              <a:t>5. Keep only text data i.e. a-z' and remove other data from comment text. </a:t>
            </a:r>
          </a:p>
          <a:p>
            <a:r>
              <a:rPr lang="en-IN" dirty="0"/>
              <a:t>6. Remove stop words and punctuations </a:t>
            </a:r>
          </a:p>
          <a:p>
            <a:r>
              <a:rPr lang="en-IN" dirty="0"/>
              <a:t>7. Apply Stemming using SnowballStemmer </a:t>
            </a:r>
          </a:p>
          <a:p>
            <a:r>
              <a:rPr lang="en-IN" dirty="0"/>
              <a:t>8. Convert text to vectors using TfidfVectorizer </a:t>
            </a:r>
          </a:p>
          <a:p>
            <a:r>
              <a:rPr lang="en-IN" dirty="0"/>
              <a:t>9. Load saved or serialized model </a:t>
            </a:r>
          </a:p>
          <a:p>
            <a:r>
              <a:rPr lang="en-IN" dirty="0"/>
              <a:t>10. Predict values for the multi-class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4520802"/>
          </a:xfrm>
        </p:spPr>
        <p:txBody>
          <a:bodyPr/>
          <a:lstStyle/>
          <a:p>
            <a:pPr marL="285750" indent="-285750">
              <a:buFont typeface="Courier New" panose="02070309020205020404" pitchFamily="49" charset="0"/>
              <a:buChar char="o"/>
            </a:pPr>
            <a:r>
              <a:rPr lang="en-IN" dirty="0"/>
              <a:t> Hardware technology being used.</a:t>
            </a:r>
          </a:p>
          <a:p>
            <a:r>
              <a:rPr lang="en-IN" dirty="0"/>
              <a:t>RAM 	: 8 GB</a:t>
            </a:r>
          </a:p>
          <a:p>
            <a:r>
              <a:rPr lang="en-IN" dirty="0"/>
              <a:t>CPU 	: </a:t>
            </a:r>
            <a:r>
              <a:rPr lang="en-US" sz="1800" dirty="0">
                <a:effectLst/>
                <a:latin typeface="Calibri" panose="020F0502020204030204" pitchFamily="34" charset="0"/>
                <a:ea typeface="Calibri" panose="020F0502020204030204" pitchFamily="34" charset="0"/>
                <a:cs typeface="Times New Roman" panose="02020603050405020304" pitchFamily="18" charset="0"/>
              </a:rPr>
              <a:t>11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 </a:t>
            </a:r>
            <a:r>
              <a:rPr lang="en-US" sz="1800" dirty="0">
                <a:effectLst/>
                <a:latin typeface="Calibri" panose="020F0502020204030204" pitchFamily="34" charset="0"/>
                <a:ea typeface="Calibri" panose="020F0502020204030204" pitchFamily="34" charset="0"/>
                <a:cs typeface="Times New Roman" panose="02020603050405020304" pitchFamily="18" charset="0"/>
              </a:rPr>
              <a:t>Gen Intel® Core™ i5-113567 @ 2.40  Ghz </a:t>
            </a:r>
          </a:p>
          <a:p>
            <a:r>
              <a:rPr lang="en-IN" dirty="0"/>
              <a:t>GPU 	: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Intel® Iris® Xe Graphics</a:t>
            </a:r>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pandas-profiling, missingno, NLTK</a:t>
            </a:r>
          </a:p>
          <a:p>
            <a:endParaRPr lang="en-IN" dirty="0"/>
          </a:p>
        </p:txBody>
      </p:sp>
      <p:pic>
        <p:nvPicPr>
          <p:cNvPr id="5" name="Picture 4">
            <a:extLst>
              <a:ext uri="{FF2B5EF4-FFF2-40B4-BE49-F238E27FC236}">
                <a16:creationId xmlns:a16="http://schemas.microsoft.com/office/drawing/2014/main" id="{EB953A34-70B1-4677-B53D-8B536EBAC883}"/>
              </a:ext>
            </a:extLst>
          </p:cNvPr>
          <p:cNvPicPr>
            <a:picLocks noChangeAspect="1"/>
          </p:cNvPicPr>
          <p:nvPr/>
        </p:nvPicPr>
        <p:blipFill>
          <a:blip r:embed="rId2"/>
          <a:stretch>
            <a:fillRect/>
          </a:stretch>
        </p:blipFill>
        <p:spPr>
          <a:xfrm>
            <a:off x="7325453" y="2758171"/>
            <a:ext cx="4473926" cy="2799968"/>
          </a:xfrm>
          <a:prstGeom prst="rect">
            <a:avLst/>
          </a:prstGeom>
        </p:spPr>
      </p:pic>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043B4275-DF3A-40DA-B97E-1BF001386C32}"/>
              </a:ext>
            </a:extLst>
          </p:cNvPr>
          <p:cNvPicPr/>
          <p:nvPr/>
        </p:nvPicPr>
        <p:blipFill>
          <a:blip r:embed="rId2"/>
          <a:stretch>
            <a:fillRect/>
          </a:stretch>
        </p:blipFill>
        <p:spPr>
          <a:xfrm>
            <a:off x="392622" y="1642429"/>
            <a:ext cx="6656247" cy="5042455"/>
          </a:xfrm>
          <a:prstGeom prst="rect">
            <a:avLst/>
          </a:prstGeom>
        </p:spPr>
      </p:pic>
      <p:pic>
        <p:nvPicPr>
          <p:cNvPr id="6" name="Picture 5">
            <a:extLst>
              <a:ext uri="{FF2B5EF4-FFF2-40B4-BE49-F238E27FC236}">
                <a16:creationId xmlns:a16="http://schemas.microsoft.com/office/drawing/2014/main" id="{3543572A-837F-47EB-A246-669D6D8C1AC3}"/>
              </a:ext>
            </a:extLst>
          </p:cNvPr>
          <p:cNvPicPr>
            <a:picLocks noChangeAspect="1"/>
          </p:cNvPicPr>
          <p:nvPr/>
        </p:nvPicPr>
        <p:blipFill>
          <a:blip r:embed="rId3"/>
          <a:stretch>
            <a:fillRect/>
          </a:stretch>
        </p:blipFill>
        <p:spPr>
          <a:xfrm>
            <a:off x="7331435" y="2442393"/>
            <a:ext cx="4467941" cy="2978627"/>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93417A9-82D8-40CF-9020-BC79FE7CC9E3}"/>
              </a:ext>
            </a:extLst>
          </p:cNvPr>
          <p:cNvPicPr>
            <a:picLocks noGrp="1" noChangeAspect="1"/>
          </p:cNvPicPr>
          <p:nvPr>
            <p:ph type="pic" sz="quarter" idx="13"/>
          </p:nvPr>
        </p:nvPicPr>
        <p:blipFill rotWithShape="1">
          <a:blip r:embed="rId2"/>
          <a:srcRect t="-97833" b="-97833"/>
          <a:stretch/>
        </p:blipFill>
        <p:spPr/>
      </p:pic>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a:xfrm>
            <a:off x="1645581" y="2794329"/>
            <a:ext cx="4890578" cy="1404810"/>
          </a:xfrm>
        </p:spPr>
        <p:txBody>
          <a:bodyPr/>
          <a:lstStyle/>
          <a:p>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90B714C-B262-4540-93A0-17A22919FF08}"/>
              </a:ext>
            </a:extLst>
          </p:cNvPr>
          <p:cNvPicPr>
            <a:picLocks noGrp="1" noChangeAspect="1"/>
          </p:cNvPicPr>
          <p:nvPr>
            <p:ph type="pic" sz="quarter" idx="13"/>
          </p:nvPr>
        </p:nvPicPr>
        <p:blipFill rotWithShape="1">
          <a:blip r:embed="rId2"/>
          <a:srcRect t="-122837" b="-122837"/>
          <a:stretch/>
        </p:blipFill>
        <p:spPr/>
      </p:pic>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lstStyle/>
          <a:p>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5E32-91B6-42BD-8101-E9208CF374F7}"/>
              </a:ext>
            </a:extLst>
          </p:cNvPr>
          <p:cNvSpPr>
            <a:spLocks noGrp="1"/>
          </p:cNvSpPr>
          <p:nvPr>
            <p:ph type="ctrTitle"/>
          </p:nvPr>
        </p:nvSpPr>
        <p:spPr/>
        <p:txBody>
          <a:bodyPr/>
          <a:lstStyle/>
          <a:p>
            <a:r>
              <a:rPr lang="en-US" dirty="0"/>
              <a:t>Missing values</a:t>
            </a:r>
            <a:endParaRPr lang="en-IN" dirty="0"/>
          </a:p>
        </p:txBody>
      </p:sp>
      <p:sp>
        <p:nvSpPr>
          <p:cNvPr id="3" name="Text Placeholder 2">
            <a:extLst>
              <a:ext uri="{FF2B5EF4-FFF2-40B4-BE49-F238E27FC236}">
                <a16:creationId xmlns:a16="http://schemas.microsoft.com/office/drawing/2014/main" id="{D86ADF46-FF84-4748-8101-5A82918AB26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F2B4834-F7C5-4F0B-90E6-89946FBF73E0}"/>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val="216412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392624" y="1507066"/>
            <a:ext cx="11555555" cy="5206349"/>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2D7DC3E-2B4C-40FD-821E-457491F28486}"/>
              </a:ext>
            </a:extLst>
          </p:cNvPr>
          <p:cNvPicPr>
            <a:picLocks noChangeAspect="1"/>
          </p:cNvPicPr>
          <p:nvPr/>
        </p:nvPicPr>
        <p:blipFill>
          <a:blip r:embed="rId2"/>
          <a:stretch>
            <a:fillRect/>
          </a:stretch>
        </p:blipFill>
        <p:spPr>
          <a:xfrm>
            <a:off x="392623" y="1807244"/>
            <a:ext cx="11517460" cy="4711111"/>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a:xfrm>
            <a:off x="499158" y="1669072"/>
            <a:ext cx="5301660" cy="4849283"/>
          </a:xfrm>
        </p:spPr>
        <p:txBody>
          <a:bodyPr>
            <a:normAutofit/>
          </a:bodyPr>
          <a:lstStyle/>
          <a:p>
            <a:pPr marL="285750" indent="-285750">
              <a:buFont typeface="Courier New" panose="02070309020205020404" pitchFamily="49" charset="0"/>
              <a:buChar char="o"/>
            </a:pPr>
            <a:r>
              <a:rPr lang="en-US" dirty="0"/>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r>
              <a:rPr lang="en-US" dirty="0"/>
              <a:t>These debates may arise due to differences in opinion and may often result in fights over the social media during which offensive language termed as malignant comments may be used from one side. </a:t>
            </a:r>
          </a:p>
          <a:p>
            <a:pPr marL="285750" indent="-285750">
              <a:buFont typeface="Courier New" panose="02070309020205020404" pitchFamily="49" charset="0"/>
              <a:buChar char="o"/>
            </a:pPr>
            <a:r>
              <a:rPr lang="en-US" dirty="0"/>
              <a:t>This clearly pose the threat of abuse and harassment online. </a:t>
            </a:r>
          </a:p>
          <a:p>
            <a:pPr marL="285750" indent="-285750">
              <a:buFont typeface="Courier New" panose="02070309020205020404" pitchFamily="49" charset="0"/>
              <a:buChar char="o"/>
            </a:pPr>
            <a:r>
              <a:rPr lang="en-US" dirty="0"/>
              <a:t>As such, some people stop giving their opinions or give up seeking different opinions which result in unhealthy and biased discussion. </a:t>
            </a:r>
          </a:p>
          <a:p>
            <a:pPr marL="285750" indent="-285750">
              <a:buFont typeface="Courier New" panose="02070309020205020404" pitchFamily="49" charset="0"/>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5" name="Picture 4">
            <a:extLst>
              <a:ext uri="{FF2B5EF4-FFF2-40B4-BE49-F238E27FC236}">
                <a16:creationId xmlns:a16="http://schemas.microsoft.com/office/drawing/2014/main" id="{5BEE8919-F101-496D-BC9B-1178B720C2EB}"/>
              </a:ext>
            </a:extLst>
          </p:cNvPr>
          <p:cNvPicPr>
            <a:picLocks noChangeAspect="1"/>
          </p:cNvPicPr>
          <p:nvPr/>
        </p:nvPicPr>
        <p:blipFill>
          <a:blip r:embed="rId2"/>
          <a:stretch>
            <a:fillRect/>
          </a:stretch>
        </p:blipFill>
        <p:spPr>
          <a:xfrm>
            <a:off x="6096000" y="1342197"/>
            <a:ext cx="4953740" cy="4953740"/>
          </a:xfrm>
          <a:prstGeom prst="rect">
            <a:avLst/>
          </a:prstGeom>
        </p:spPr>
      </p:pic>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F25AB880-6E35-4B7A-85DF-27DD48BF35DA}"/>
              </a:ext>
            </a:extLst>
          </p:cNvPr>
          <p:cNvPicPr>
            <a:picLocks noChangeAspect="1"/>
          </p:cNvPicPr>
          <p:nvPr/>
        </p:nvPicPr>
        <p:blipFill>
          <a:blip r:embed="rId2"/>
          <a:stretch>
            <a:fillRect/>
          </a:stretch>
        </p:blipFill>
        <p:spPr>
          <a:xfrm>
            <a:off x="392623" y="1507066"/>
            <a:ext cx="7852348" cy="5132618"/>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3E37E8E-87C8-4838-A789-41450EE8007C}"/>
              </a:ext>
            </a:extLst>
          </p:cNvPr>
          <p:cNvPicPr>
            <a:picLocks noChangeAspect="1"/>
          </p:cNvPicPr>
          <p:nvPr/>
        </p:nvPicPr>
        <p:blipFill>
          <a:blip r:embed="rId2"/>
          <a:stretch>
            <a:fillRect/>
          </a:stretch>
        </p:blipFill>
        <p:spPr>
          <a:xfrm>
            <a:off x="392622" y="1595535"/>
            <a:ext cx="6959899" cy="5081692"/>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5BC6-E0B3-4633-9BBD-7DECDC434593}"/>
              </a:ext>
            </a:extLst>
          </p:cNvPr>
          <p:cNvSpPr>
            <a:spLocks noGrp="1"/>
          </p:cNvSpPr>
          <p:nvPr>
            <p:ph type="ctrTitle"/>
          </p:nvPr>
        </p:nvSpPr>
        <p:spPr/>
        <p:txBody>
          <a:bodyPr/>
          <a:lstStyle/>
          <a:p>
            <a:r>
              <a:rPr lang="en-US" dirty="0"/>
              <a:t>Pandas profiling</a:t>
            </a:r>
            <a:endParaRPr lang="en-IN" dirty="0"/>
          </a:p>
        </p:txBody>
      </p:sp>
      <p:sp>
        <p:nvSpPr>
          <p:cNvPr id="3" name="Text Placeholder 2">
            <a:extLst>
              <a:ext uri="{FF2B5EF4-FFF2-40B4-BE49-F238E27FC236}">
                <a16:creationId xmlns:a16="http://schemas.microsoft.com/office/drawing/2014/main" id="{694682B1-C966-4C50-BB89-4C897A88D261}"/>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4ECD6A8-AAA6-45C5-9B85-4FF9846B99E2}"/>
              </a:ext>
            </a:extLst>
          </p:cNvPr>
          <p:cNvPicPr>
            <a:picLocks noChangeAspect="1"/>
          </p:cNvPicPr>
          <p:nvPr/>
        </p:nvPicPr>
        <p:blipFill>
          <a:blip r:embed="rId2"/>
          <a:stretch>
            <a:fillRect/>
          </a:stretch>
        </p:blipFill>
        <p:spPr>
          <a:xfrm>
            <a:off x="392623" y="1669072"/>
            <a:ext cx="7779059" cy="4849283"/>
          </a:xfrm>
          <a:prstGeom prst="rect">
            <a:avLst/>
          </a:prstGeom>
        </p:spPr>
      </p:pic>
    </p:spTree>
    <p:extLst>
      <p:ext uri="{BB962C8B-B14F-4D97-AF65-F5344CB8AC3E}">
        <p14:creationId xmlns:p14="http://schemas.microsoft.com/office/powerpoint/2010/main" val="275489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392622" y="1569800"/>
            <a:ext cx="6157467" cy="505493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550089" y="2678841"/>
            <a:ext cx="5421087" cy="2836852"/>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452055"/>
            <a:ext cx="8499450" cy="5212874"/>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392624" y="1342197"/>
            <a:ext cx="6657550" cy="5513790"/>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92624" y="1342197"/>
            <a:ext cx="5942862" cy="5317774"/>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lstStyle/>
          <a:p>
            <a:r>
              <a:rPr lang="en-US" dirty="0"/>
              <a:t>The finding of the study is that only few users over online use unparliamentary language. </a:t>
            </a:r>
          </a:p>
          <a:p>
            <a:r>
              <a:rPr lang="en-US" dirty="0"/>
              <a:t>And most of these sentences have more stop words and are being quite long. </a:t>
            </a:r>
          </a:p>
          <a:p>
            <a:r>
              <a:rPr lang="en-US" dirty="0"/>
              <a:t>As discussed before few motivated disrespectful crowds use these foul languages in the online forum to bully the people around and to stop them from doing these things that they are not supposed to do. </a:t>
            </a:r>
          </a:p>
          <a:p>
            <a:r>
              <a:rPr lang="en-US" dirty="0"/>
              <a:t>Our study helps the online forums and social media to induce a ban to profanity or usage of profanity over these forums.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3103700"/>
            <a:ext cx="4823188" cy="1656012"/>
          </a:xfrm>
        </p:spPr>
        <p:txBody>
          <a:bodyPr/>
          <a:lstStyle/>
          <a:p>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latin typeface="+mj-lt"/>
            </a:endParaRPr>
          </a:p>
          <a:p>
            <a:endParaRPr lang="en-IN" dirty="0"/>
          </a:p>
        </p:txBody>
      </p:sp>
      <p:pic>
        <p:nvPicPr>
          <p:cNvPr id="6" name="Picture 5">
            <a:extLst>
              <a:ext uri="{FF2B5EF4-FFF2-40B4-BE49-F238E27FC236}">
                <a16:creationId xmlns:a16="http://schemas.microsoft.com/office/drawing/2014/main" id="{CA89E852-2607-43A8-80DD-2C9AC370F64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155535" y="2092906"/>
            <a:ext cx="5643841" cy="3677601"/>
          </a:xfrm>
          <a:prstGeom prst="rect">
            <a:avLst/>
          </a:prstGeom>
        </p:spPr>
      </p:pic>
    </p:spTree>
    <p:extLst>
      <p:ext uri="{BB962C8B-B14F-4D97-AF65-F5344CB8AC3E}">
        <p14:creationId xmlns:p14="http://schemas.microsoft.com/office/powerpoint/2010/main" val="2452705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3009907"/>
            <a:ext cx="4981809" cy="1833292"/>
          </a:xfrm>
        </p:spPr>
        <p:txBody>
          <a:bodyPr/>
          <a:lstStyle/>
          <a:p>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6" name="Picture 5">
            <a:extLst>
              <a:ext uri="{FF2B5EF4-FFF2-40B4-BE49-F238E27FC236}">
                <a16:creationId xmlns:a16="http://schemas.microsoft.com/office/drawing/2014/main" id="{920EC7A1-58DA-4ACB-9C72-6472F7A790CF}"/>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8421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2110748"/>
            <a:ext cx="11369070" cy="4103621"/>
          </a:xfrm>
        </p:spPr>
        <p:txBody>
          <a:bodyPr/>
          <a:lstStyle/>
          <a:p>
            <a:pPr marL="285750" indent="-285750">
              <a:buFont typeface="Courier New" panose="02070309020205020404" pitchFamily="49" charset="0"/>
              <a:buChar char="o"/>
            </a:pPr>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buFont typeface="Courier New" panose="02070309020205020404" pitchFamily="49" charset="0"/>
              <a:buChar char="o"/>
            </a:pPr>
            <a:r>
              <a:rPr lang="en-US" dirty="0"/>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504267"/>
          </a:xfrm>
        </p:spPr>
        <p:txBody>
          <a:bodyPr>
            <a:normAutofit/>
          </a:bodyPr>
          <a:lstStyle/>
          <a:p>
            <a:r>
              <a:rPr lang="en-US" dirty="0"/>
              <a:t>Problems faced while working in this project:</a:t>
            </a:r>
          </a:p>
          <a:p>
            <a:pPr marL="285750" indent="-285750">
              <a:buFont typeface="Courier New" panose="02070309020205020404" pitchFamily="49" charset="0"/>
              <a:buChar char="o"/>
            </a:pPr>
            <a:r>
              <a:rPr lang="en-US" dirty="0"/>
              <a:t>More computational power was required as it took more than 2 hours</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Good parameters could not be obtained using hyperparameter tuning as time was consumed more  </a:t>
            </a:r>
          </a:p>
          <a:p>
            <a:endParaRPr lang="en-US" dirty="0"/>
          </a:p>
          <a:p>
            <a:r>
              <a:rPr lang="en-US" dirty="0"/>
              <a:t>Areas of improvement:</a:t>
            </a:r>
          </a:p>
          <a:p>
            <a:pPr marL="285750" indent="-285750">
              <a:buFont typeface="Courier New" panose="02070309020205020404" pitchFamily="49" charset="0"/>
              <a:buChar char="o"/>
            </a:pPr>
            <a:r>
              <a:rPr lang="en-US" dirty="0"/>
              <a:t>Could be provided with a good dataset which does not take more time.</a:t>
            </a:r>
          </a:p>
          <a:p>
            <a:pPr marL="285750" indent="-285750">
              <a:buFont typeface="Courier New" panose="02070309020205020404" pitchFamily="49" charset="0"/>
              <a:buChar char="o"/>
            </a:pPr>
            <a:r>
              <a:rPr lang="en-US" dirty="0"/>
              <a:t>Less time complexity</a:t>
            </a:r>
          </a:p>
          <a:p>
            <a:pPr marL="285750" indent="-285750">
              <a:buFont typeface="Courier New" panose="02070309020205020404" pitchFamily="49" charset="0"/>
              <a:buChar char="o"/>
            </a:pPr>
            <a:r>
              <a:rPr lang="en-US" dirty="0"/>
              <a:t>Providing a proper balanced dataset with less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492F9CA-46FE-4D54-B0F1-F5CB89ED3B3F}"/>
              </a:ext>
            </a:extLst>
          </p:cNvPr>
          <p:cNvPicPr>
            <a:picLocks noGrp="1" noChangeAspect="1"/>
          </p:cNvPicPr>
          <p:nvPr>
            <p:ph type="pic" sz="quarter" idx="10"/>
          </p:nvPr>
        </p:nvPicPr>
        <p:blipFill>
          <a:blip r:embed="rId2"/>
          <a:srcRect t="12779" b="12779"/>
          <a:stretch>
            <a:fillRect/>
          </a:stretch>
        </p:blipFill>
        <p:spPr>
          <a:xfrm>
            <a:off x="1" y="0"/>
            <a:ext cx="12191999" cy="6858000"/>
          </a:xfrm>
        </p:spPr>
      </p:pic>
      <p:sp>
        <p:nvSpPr>
          <p:cNvPr id="3" name="Title 2">
            <a:extLst>
              <a:ext uri="{FF2B5EF4-FFF2-40B4-BE49-F238E27FC236}">
                <a16:creationId xmlns:a16="http://schemas.microsoft.com/office/drawing/2014/main" id="{33492572-A4E4-43F2-A1C9-FBC8E0C97145}"/>
              </a:ext>
            </a:extLst>
          </p:cNvPr>
          <p:cNvSpPr>
            <a:spLocks noGrp="1"/>
          </p:cNvSpPr>
          <p:nvPr>
            <p:ph type="title"/>
          </p:nvPr>
        </p:nvSpPr>
        <p:spPr>
          <a:xfrm>
            <a:off x="2974132" y="2400145"/>
            <a:ext cx="6243735" cy="2057709"/>
          </a:xfrm>
          <a:solidFill>
            <a:srgbClr val="FFFF00"/>
          </a:solidFill>
        </p:spPr>
        <p:txBody>
          <a:bodyPr>
            <a:noAutofit/>
          </a:bodyPr>
          <a:lstStyle/>
          <a:p>
            <a:r>
              <a:rPr lang="en-US" sz="9600" b="1" dirty="0">
                <a:solidFill>
                  <a:srgbClr val="FF0000"/>
                </a:solidFill>
              </a:rPr>
              <a:t>THANK YOU</a:t>
            </a:r>
            <a:endParaRPr lang="en-IN" sz="9600" b="1" dirty="0">
              <a:solidFill>
                <a:srgbClr val="FF0000"/>
              </a:solidFill>
            </a:endParaRPr>
          </a:p>
        </p:txBody>
      </p:sp>
    </p:spTree>
    <p:extLst>
      <p:ext uri="{BB962C8B-B14F-4D97-AF65-F5344CB8AC3E}">
        <p14:creationId xmlns:p14="http://schemas.microsoft.com/office/powerpoint/2010/main" val="29606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817785"/>
            <a:ext cx="11369070" cy="4849283"/>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r>
              <a:rPr lang="en-US" dirty="0"/>
              <a:t>-	Malignant: It is the Label column, which includes values 0 and 1, denoting if the comment is malignant or not. </a:t>
            </a:r>
          </a:p>
          <a:p>
            <a:r>
              <a:rPr lang="en-US" dirty="0"/>
              <a:t>-	Highly Malignant: It denotes comments that are highly malignant and hurtful. </a:t>
            </a:r>
          </a:p>
          <a:p>
            <a:r>
              <a:rPr lang="en-US" dirty="0"/>
              <a:t>-	Rude: It denotes comments that are very rude and offensive.</a:t>
            </a:r>
          </a:p>
          <a:p>
            <a:r>
              <a:rPr lang="en-US" dirty="0"/>
              <a:t>-	Threat: It contains indication of the comments that are giving any threat to someone. 	</a:t>
            </a:r>
          </a:p>
          <a:p>
            <a:r>
              <a:rPr lang="en-US" dirty="0"/>
              <a:t>-	Abuse: It is for comments that are abusive in nature. </a:t>
            </a:r>
          </a:p>
          <a:p>
            <a:r>
              <a:rPr lang="en-US" dirty="0"/>
              <a:t>-	Loathe: It describes the comments which are hateful and loathing in nature.  </a:t>
            </a:r>
          </a:p>
          <a:p>
            <a:r>
              <a:rPr lang="en-US" dirty="0"/>
              <a:t>-	ID: It includes unique Ids associated with each comment text given.   </a:t>
            </a:r>
          </a:p>
          <a:p>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2004216"/>
            <a:ext cx="11369070" cy="4636282"/>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a:xfrm>
            <a:off x="392625" y="1666934"/>
            <a:ext cx="4490093" cy="4849283"/>
          </a:xfrm>
        </p:spPr>
        <p:txBody>
          <a:bodyPr>
            <a:normAutofit lnSpcReduction="10000"/>
          </a:bodyPr>
          <a:lstStyle/>
          <a:p>
            <a:r>
              <a:rPr lang="en-US" dirty="0"/>
              <a:t>As the task was to figure out whether the data belongs to zero, one or more than one categories out of the six listed in our dataset, the first step before working on the problem was to distinguish between multi-label and multi-class classification.</a:t>
            </a:r>
          </a:p>
          <a:p>
            <a:r>
              <a:rPr lang="en-US" dirty="0"/>
              <a:t>In multi-class classification, we have one basic assumption that our data can belong to only one label out of all the labels we have. For example, a given picture of a fruit may be an apple, orange or guava only and not a combination of these.</a:t>
            </a:r>
          </a:p>
          <a:p>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r>
              <a:rPr lang="en-US" dirty="0"/>
              <a:t>Hence, I had a multi-label classification problem to solve. The next step was to gain some useful insights from data which would aid further problem solving.</a:t>
            </a:r>
            <a:endParaRPr lang="en-IN" dirty="0"/>
          </a:p>
        </p:txBody>
      </p:sp>
      <p:pic>
        <p:nvPicPr>
          <p:cNvPr id="7" name="Picture 6">
            <a:extLst>
              <a:ext uri="{FF2B5EF4-FFF2-40B4-BE49-F238E27FC236}">
                <a16:creationId xmlns:a16="http://schemas.microsoft.com/office/drawing/2014/main" id="{7A1FE52B-5A3C-4554-9B3D-0BF8104161CD}"/>
              </a:ext>
            </a:extLst>
          </p:cNvPr>
          <p:cNvPicPr>
            <a:picLocks noChangeAspect="1"/>
          </p:cNvPicPr>
          <p:nvPr/>
        </p:nvPicPr>
        <p:blipFill>
          <a:blip r:embed="rId2"/>
          <a:stretch>
            <a:fillRect/>
          </a:stretch>
        </p:blipFill>
        <p:spPr>
          <a:xfrm>
            <a:off x="5659515" y="1866483"/>
            <a:ext cx="5023284" cy="3939513"/>
          </a:xfrm>
          <a:prstGeom prst="rect">
            <a:avLst/>
          </a:prstGeom>
        </p:spPr>
      </p:pic>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31484410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pic>
        <p:nvPicPr>
          <p:cNvPr id="5" name="Picture 4">
            <a:extLst>
              <a:ext uri="{FF2B5EF4-FFF2-40B4-BE49-F238E27FC236}">
                <a16:creationId xmlns:a16="http://schemas.microsoft.com/office/drawing/2014/main" id="{084850A7-A20A-48DB-A7F7-F0B863C79688}"/>
              </a:ext>
            </a:extLst>
          </p:cNvPr>
          <p:cNvPicPr>
            <a:picLocks noChangeAspect="1"/>
          </p:cNvPicPr>
          <p:nvPr/>
        </p:nvPicPr>
        <p:blipFill>
          <a:blip r:embed="rId2"/>
          <a:stretch>
            <a:fillRect/>
          </a:stretch>
        </p:blipFill>
        <p:spPr>
          <a:xfrm>
            <a:off x="4738942" y="2139518"/>
            <a:ext cx="6573917" cy="3968318"/>
          </a:xfrm>
          <a:prstGeom prst="rect">
            <a:avLst/>
          </a:prstGeom>
        </p:spPr>
      </p:pic>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99</TotalTime>
  <Words>2113</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Sagona ExtraLight</vt:lpstr>
      <vt:lpstr>Speak Pro</vt:lpstr>
      <vt:lpstr>Office Theme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Mehul bisht</dc:creator>
  <cp:lastModifiedBy>mehulbisht06@gmail.com</cp:lastModifiedBy>
  <cp:revision>23</cp:revision>
  <dcterms:created xsi:type="dcterms:W3CDTF">2021-12-10T15:14:52Z</dcterms:created>
  <dcterms:modified xsi:type="dcterms:W3CDTF">2022-05-18T11:41:42Z</dcterms:modified>
</cp:coreProperties>
</file>