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89" r:id="rId21"/>
    <p:sldId id="294" r:id="rId22"/>
    <p:sldId id="295" r:id="rId23"/>
    <p:sldId id="296" r:id="rId24"/>
    <p:sldId id="297" r:id="rId25"/>
    <p:sldId id="298" r:id="rId26"/>
    <p:sldId id="299"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5" d="100"/>
          <a:sy n="85" d="100"/>
        </p:scale>
        <p:origin x="590" y="62"/>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4/11/2022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4/11/2022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413" y="1600200"/>
            <a:ext cx="11047412"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top graphic"/>
          <p:cNvGrpSpPr/>
          <p:nvPr/>
        </p:nvGrpSpPr>
        <p:grpSpPr>
          <a:xfrm>
            <a:off x="1279" y="0"/>
            <a:ext cx="12188952"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23" name="bottom graphic"/>
          <p:cNvGrpSpPr/>
          <p:nvPr/>
        </p:nvGrpSpPr>
        <p:grpSpPr>
          <a:xfrm>
            <a:off x="0" y="6080760"/>
            <a:ext cx="12190231"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1"/>
          <p:cNvSpPr>
            <a:spLocks noGrp="1"/>
          </p:cNvSpPr>
          <p:nvPr>
            <p:ph type="ctrTitle"/>
          </p:nvPr>
        </p:nvSpPr>
        <p:spPr bwMode="invGray">
          <a:xfrm>
            <a:off x="1522414" y="1905000"/>
            <a:ext cx="9143998"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413" y="5029200"/>
            <a:ext cx="8229598"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t>4/11/2022</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8816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t>4/11/2022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2379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t>4/11/2022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65341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4/11/2022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50647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t>4/11/2022</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94591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413" y="4876800"/>
            <a:ext cx="8229598"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t>4/11/2022</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410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t>4/11/2022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51225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t>4/11/2022</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770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t>4/11/2022</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31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t>4/11/2022</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30035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t>4/11/2022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1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t>4/11/2022</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93186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498" y="6516865"/>
            <a:ext cx="6062145"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4363" y="6516865"/>
            <a:ext cx="1327622"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4/11/2022</a:t>
            </a:fld>
            <a:endParaRPr lang="en-US" dirty="0"/>
          </a:p>
        </p:txBody>
      </p:sp>
      <p:sp>
        <p:nvSpPr>
          <p:cNvPr id="6" name="Slide Number Placeholder 5"/>
          <p:cNvSpPr>
            <a:spLocks noGrp="1"/>
          </p:cNvSpPr>
          <p:nvPr>
            <p:ph type="sldNum" sz="quarter" idx="4"/>
          </p:nvPr>
        </p:nvSpPr>
        <p:spPr bwMode="auto">
          <a:xfrm>
            <a:off x="9730094" y="6516865"/>
            <a:ext cx="936319"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1068189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1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 Credit Loan Defaulter Project Presentation</a:t>
            </a:r>
          </a:p>
        </p:txBody>
      </p:sp>
      <p:sp>
        <p:nvSpPr>
          <p:cNvPr id="3" name="Content Placeholder 2"/>
          <p:cNvSpPr>
            <a:spLocks noGrp="1"/>
          </p:cNvSpPr>
          <p:nvPr>
            <p:ph type="subTitle" idx="1"/>
          </p:nvPr>
        </p:nvSpPr>
        <p:spPr/>
        <p:txBody>
          <a:bodyPr/>
          <a:lstStyle/>
          <a:p>
            <a:r>
              <a:rPr lang="en-US" dirty="0"/>
              <a:t>Submitted By | Mehul Bisht| 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654694" y="2133600"/>
            <a:ext cx="10896600" cy="36974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41692638"/>
              </p:ext>
            </p:extLst>
          </p:nvPr>
        </p:nvGraphicFramePr>
        <p:xfrm>
          <a:off x="7542212" y="1752600"/>
          <a:ext cx="4571999"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12812" y="2209800"/>
            <a:ext cx="6324600" cy="3416320"/>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have imported the necessary libraries and loaded the entire dataset in our Jupyter Notebook and renamed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checked the shape of </a:t>
            </a:r>
            <a:r>
              <a:rPr lang="en-US" dirty="0">
                <a:latin typeface="+mj-lt"/>
                <a:ea typeface="Cambria" panose="02040503050406030204" pitchFamily="18" charset="0"/>
              </a:rPr>
              <a:t>our</a:t>
            </a:r>
            <a:r>
              <a:rPr lang="en-US" cap="none" dirty="0">
                <a:latin typeface="+mj-lt"/>
                <a:ea typeface="Cambria" panose="02040503050406030204" pitchFamily="18" charset="0"/>
              </a:rPr>
              <a:t> dataset and found that we </a:t>
            </a:r>
            <a:r>
              <a:rPr lang="en-US" dirty="0">
                <a:latin typeface="+mj-lt"/>
                <a:ea typeface="Cambria" panose="02040503050406030204" pitchFamily="18" charset="0"/>
              </a:rPr>
              <a:t>have a total of</a:t>
            </a:r>
            <a:r>
              <a:rPr lang="en-US" cap="none" dirty="0">
                <a:latin typeface="+mj-lt"/>
                <a:ea typeface="Cambria" panose="02040503050406030204" pitchFamily="18" charset="0"/>
              </a:rPr>
              <a:t> 2,09,593 rows and </a:t>
            </a:r>
            <a:r>
              <a:rPr lang="en-US" dirty="0">
                <a:latin typeface="+mj-lt"/>
                <a:ea typeface="Cambria" panose="02040503050406030204" pitchFamily="18" charset="0"/>
              </a:rPr>
              <a:t>37</a:t>
            </a:r>
            <a:r>
              <a:rPr lang="en-US" cap="none" dirty="0">
                <a:latin typeface="+mj-lt"/>
                <a:ea typeface="Cambria" panose="02040503050406030204" pitchFamily="18" charset="0"/>
              </a:rPr>
              <a:t>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We don’t have any null values or missing values present in our dataset.</a:t>
            </a:r>
          </a:p>
          <a:p>
            <a:pPr marL="285750" indent="-285750">
              <a:buFont typeface="Wingdings" panose="05000000000000000000" pitchFamily="2" charset="2"/>
              <a:buChar char="§"/>
            </a:pPr>
            <a:r>
              <a:rPr lang="en-US" dirty="0">
                <a:latin typeface="+mj-lt"/>
                <a:ea typeface="Cambria" panose="02040503050406030204" pitchFamily="18" charset="0"/>
              </a:rPr>
              <a:t>There was only one duplicate row/record in our dataset and I removed it from our dataset.</a:t>
            </a:r>
            <a:endParaRPr lang="en-US" cap="none" dirty="0">
              <a:latin typeface="+mj-lt"/>
              <a:ea typeface="Cambria" panose="02040503050406030204" pitchFamily="18" charset="0"/>
            </a:endParaRPr>
          </a:p>
          <a:p>
            <a:pPr marL="285750" indent="-285750">
              <a:buFont typeface="Wingdings" panose="05000000000000000000" pitchFamily="2" charset="2"/>
              <a:buChar char="§"/>
            </a:pPr>
            <a:r>
              <a:rPr lang="en-US" cap="none" dirty="0">
                <a:latin typeface="+mj-lt"/>
                <a:ea typeface="Cambria" panose="02040503050406030204" pitchFamily="18" charset="0"/>
              </a:rPr>
              <a:t>By checking the data types </a:t>
            </a:r>
            <a:r>
              <a:rPr lang="en-US" dirty="0">
                <a:latin typeface="+mj-lt"/>
                <a:ea typeface="Cambria" panose="02040503050406030204" pitchFamily="18" charset="0"/>
              </a:rPr>
              <a:t>I</a:t>
            </a:r>
            <a:r>
              <a:rPr lang="en-US" cap="none" dirty="0">
                <a:latin typeface="+mj-lt"/>
                <a:ea typeface="Cambria" panose="02040503050406030204" pitchFamily="18" charset="0"/>
              </a:rPr>
              <a:t> came to know that our data set consists of columns have float, integer and object data type values.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848" r="848"/>
          <a:stretch>
            <a:fillRect/>
          </a:stretch>
        </p:blipFill>
        <p:spPr/>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p:txBody>
          <a:bodyPr/>
          <a:lstStyle/>
          <a:p>
            <a:r>
              <a:rPr lang="en-US" dirty="0"/>
              <a:t>Here we see a statistical  representation of the all the numeric data columns.</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p:txBody>
          <a:bodyPr/>
          <a:lstStyle/>
          <a:p>
            <a:r>
              <a:rPr lang="en-US" dirty="0"/>
              <a:t>Univariate Analysis</a:t>
            </a:r>
            <a:endParaRPr lang="en-IN" dirty="0"/>
          </a:p>
        </p:txBody>
      </p:sp>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p:txBody>
          <a:bodyPr>
            <a:normAutofit lnSpcReduction="10000"/>
          </a:bodyPr>
          <a:lstStyle/>
          <a:p>
            <a:r>
              <a:rPr lang="en-US" dirty="0"/>
              <a:t>With the help of count plots I was able to get the total number of rows covered by each unique categorical value present in all the columns of our dataset. I ensured that along with the total row number the percentage of data coverage is made visible too.</a:t>
            </a:r>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16061" r="16061"/>
          <a:stretch>
            <a:fillRect/>
          </a:stretch>
        </p:blipFill>
        <p:spPr/>
      </p:pic>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15530" r="15530"/>
          <a:stretch>
            <a:fillRect/>
          </a:stretch>
        </p:blipFill>
        <p:spPr/>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p:txBody>
          <a:bodyPr/>
          <a:lstStyle/>
          <a:p>
            <a:r>
              <a:rPr lang="en-US" dirty="0"/>
              <a:t>With the help of Bar Plot we are able to see the success and failure label data for the columns basically the feature data.</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3073" r="3073"/>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line plots I checked the object data type for date and mobile number data present in our dataset.</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Bivariate Analysis</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25272" r="252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scatter plot we checked the success and failure label data points and their variations plus distributions to confirm further analysis and outlier data.</a:t>
            </a:r>
            <a:endParaRPr lang="en-IN" dirty="0"/>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t="24172" b="2417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normAutofit/>
          </a:bodyPr>
          <a:lstStyle/>
          <a:p>
            <a:r>
              <a:rPr lang="en-US" dirty="0"/>
              <a:t>I used the histogram to check through all the column details ensuring that the distribution is displayed for further analysis</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Multivariate Analysis</a:t>
            </a:r>
            <a:endParaRPr lang="en-IN" dirty="0"/>
          </a:p>
        </p:txBody>
      </p:sp>
      <p:pic>
        <p:nvPicPr>
          <p:cNvPr id="6" name="Picture Placeholder 5">
            <a:extLst>
              <a:ext uri="{FF2B5EF4-FFF2-40B4-BE49-F238E27FC236}">
                <a16:creationId xmlns:a16="http://schemas.microsoft.com/office/drawing/2014/main" id="{531016CB-4B2E-4058-9AE3-084EB0D226BA}"/>
              </a:ext>
            </a:extLst>
          </p:cNvPr>
          <p:cNvPicPr>
            <a:picLocks noGrp="1" noChangeAspect="1"/>
          </p:cNvPicPr>
          <p:nvPr>
            <p:ph type="pic" idx="1"/>
          </p:nvPr>
        </p:nvPicPr>
        <p:blipFill>
          <a:blip r:embed="rId2"/>
          <a:srcRect t="12217" b="1221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Used the heatmap to check the correlation specifically between the label and feature data columns</a:t>
            </a:r>
          </a:p>
          <a:p>
            <a:r>
              <a:rPr lang="en-IN" dirty="0"/>
              <a:t>Also we checked for any multi collinearity concerns between feature column data</a:t>
            </a:r>
            <a:endParaRPr lang="en-US" dirty="0"/>
          </a:p>
        </p:txBody>
      </p:sp>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12902" r="12902"/>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a Bar Plot we checked the correlation between the label column and feature columns to determine the one’s that are positively and negatively correlated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p:txBody>
          <a:bodyPr/>
          <a:lstStyle/>
          <a:p>
            <a:r>
              <a:rPr lang="en-US" dirty="0"/>
              <a:t>Introduction</a:t>
            </a:r>
            <a:endParaRPr lang="en-IN" dirty="0"/>
          </a:p>
        </p:txBody>
      </p:sp>
      <p:pic>
        <p:nvPicPr>
          <p:cNvPr id="5" name="Content Placeholder 4">
            <a:extLst>
              <a:ext uri="{FF2B5EF4-FFF2-40B4-BE49-F238E27FC236}">
                <a16:creationId xmlns:a16="http://schemas.microsoft.com/office/drawing/2014/main" id="{583B7C94-6ABB-44AA-A012-17B4FA94B685}"/>
              </a:ext>
            </a:extLst>
          </p:cNvPr>
          <p:cNvPicPr>
            <a:picLocks noGrp="1" noChangeAspect="1"/>
          </p:cNvPicPr>
          <p:nvPr>
            <p:ph idx="1"/>
          </p:nvPr>
        </p:nvPicPr>
        <p:blipFill>
          <a:blip r:embed="rId2"/>
          <a:stretch>
            <a:fillRect/>
          </a:stretch>
        </p:blipFill>
        <p:spPr>
          <a:xfrm>
            <a:off x="7991206" y="2743200"/>
            <a:ext cx="3970607" cy="2438400"/>
          </a:xfrm>
        </p:spPr>
      </p:pic>
      <p:sp>
        <p:nvSpPr>
          <p:cNvPr id="7" name="TextBox 6">
            <a:extLst>
              <a:ext uri="{FF2B5EF4-FFF2-40B4-BE49-F238E27FC236}">
                <a16:creationId xmlns:a16="http://schemas.microsoft.com/office/drawing/2014/main" id="{96E64847-9E13-4235-9DE0-CA245BC8C2A8}"/>
              </a:ext>
            </a:extLst>
          </p:cNvPr>
          <p:cNvSpPr txBox="1"/>
          <p:nvPr/>
        </p:nvSpPr>
        <p:spPr>
          <a:xfrm>
            <a:off x="227012" y="1824841"/>
            <a:ext cx="7543800" cy="3970318"/>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p:txBody>
          <a:bodyPr/>
          <a:lstStyle/>
          <a:p>
            <a:r>
              <a:rPr lang="en-US" dirty="0"/>
              <a:t>Importance Bar</a:t>
            </a:r>
            <a:endParaRPr lang="en-IN" dirty="0"/>
          </a:p>
        </p:txBody>
      </p:sp>
      <p:pic>
        <p:nvPicPr>
          <p:cNvPr id="6" name="Picture Placeholder 5">
            <a:extLst>
              <a:ext uri="{FF2B5EF4-FFF2-40B4-BE49-F238E27FC236}">
                <a16:creationId xmlns:a16="http://schemas.microsoft.com/office/drawing/2014/main" id="{6F1834FF-1C40-4381-8BE8-7838FFBC81F9}"/>
              </a:ext>
            </a:extLst>
          </p:cNvPr>
          <p:cNvPicPr>
            <a:picLocks noGrp="1" noChangeAspect="1"/>
          </p:cNvPicPr>
          <p:nvPr>
            <p:ph type="pic" idx="1"/>
          </p:nvPr>
        </p:nvPicPr>
        <p:blipFill>
          <a:blip r:embed="rId2"/>
          <a:srcRect l="6547" r="6547"/>
          <a:stretch>
            <a:fillRect/>
          </a:stretch>
        </p:blipFill>
        <p:spPr/>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p:txBody>
          <a:bodyPr/>
          <a:lstStyle/>
          <a:p>
            <a:r>
              <a:rPr lang="en-US" dirty="0"/>
              <a:t>Using the Random Forest Classifier we were able to get the importance data and dropped the least contributing feature columns.</a:t>
            </a:r>
            <a:endParaRPr lang="en-IN" dirty="0"/>
          </a:p>
        </p:txBody>
      </p:sp>
    </p:spTree>
    <p:extLst>
      <p:ext uri="{BB962C8B-B14F-4D97-AF65-F5344CB8AC3E}">
        <p14:creationId xmlns:p14="http://schemas.microsoft.com/office/powerpoint/2010/main" val="937645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7923213" y="1371600"/>
            <a:ext cx="3413761" cy="2057400"/>
          </a:xfrm>
        </p:spPr>
        <p:txBody>
          <a:bodyPr/>
          <a:lstStyle/>
          <a:p>
            <a:r>
              <a:rPr lang="en-US" dirty="0"/>
              <a:t>Classification Machine Learning Models Used</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made use of 5 Classification Machine Learning Models to check through the best accuracy along with cross validation score.</a:t>
            </a:r>
            <a:endParaRPr lang="en-IN" dirty="0"/>
          </a:p>
        </p:txBody>
      </p:sp>
      <p:pic>
        <p:nvPicPr>
          <p:cNvPr id="6" name="Picture 5">
            <a:extLst>
              <a:ext uri="{FF2B5EF4-FFF2-40B4-BE49-F238E27FC236}">
                <a16:creationId xmlns:a16="http://schemas.microsoft.com/office/drawing/2014/main" id="{3AA32F84-1BF6-4706-BB89-01DEC8CAAA6F}"/>
              </a:ext>
            </a:extLst>
          </p:cNvPr>
          <p:cNvPicPr>
            <a:picLocks noChangeAspect="1"/>
          </p:cNvPicPr>
          <p:nvPr/>
        </p:nvPicPr>
        <p:blipFill>
          <a:blip r:embed="rId2"/>
          <a:srcRect/>
          <a:stretch/>
        </p:blipFill>
        <p:spPr>
          <a:xfrm>
            <a:off x="684212" y="762001"/>
            <a:ext cx="6857999" cy="4893944"/>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p:txBody>
          <a:bodyPr/>
          <a:lstStyle/>
          <a:p>
            <a:r>
              <a:rPr lang="en-US" dirty="0"/>
              <a:t>Report on Best Model</a:t>
            </a:r>
            <a:endParaRPr lang="en-IN" dirty="0"/>
          </a:p>
        </p:txBody>
      </p:sp>
      <p:sp>
        <p:nvSpPr>
          <p:cNvPr id="3" name="Picture Placeholder 2">
            <a:extLst>
              <a:ext uri="{FF2B5EF4-FFF2-40B4-BE49-F238E27FC236}">
                <a16:creationId xmlns:a16="http://schemas.microsoft.com/office/drawing/2014/main" id="{AF7E0A86-138D-4781-B327-C64E1DE36B1C}"/>
              </a:ext>
            </a:extLst>
          </p:cNvPr>
          <p:cNvSpPr>
            <a:spLocks noGrp="1"/>
          </p:cNvSpPr>
          <p:nvPr>
            <p:ph type="pic" idx="1"/>
          </p:nvPr>
        </p:nvSpPr>
        <p:spPr/>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p:txBody>
          <a:bodyPr/>
          <a:lstStyle/>
          <a:p>
            <a:r>
              <a:rPr lang="en-US" dirty="0"/>
              <a:t>I chose Random Forest Classifier as my best model and then proceed to perform hyper parameter tuning on the same</a:t>
            </a:r>
            <a:endParaRPr lang="en-IN" dirty="0"/>
          </a:p>
        </p:txBody>
      </p:sp>
      <p:pic>
        <p:nvPicPr>
          <p:cNvPr id="6" name="Picture 5">
            <a:extLst>
              <a:ext uri="{FF2B5EF4-FFF2-40B4-BE49-F238E27FC236}">
                <a16:creationId xmlns:a16="http://schemas.microsoft.com/office/drawing/2014/main" id="{016C7177-F621-446F-8B1B-A3612F48E070}"/>
              </a:ext>
            </a:extLst>
          </p:cNvPr>
          <p:cNvPicPr>
            <a:picLocks noChangeAspect="1"/>
          </p:cNvPicPr>
          <p:nvPr/>
        </p:nvPicPr>
        <p:blipFill>
          <a:blip r:embed="rId2"/>
          <a:srcRect/>
          <a:stretch/>
        </p:blipFill>
        <p:spPr>
          <a:xfrm>
            <a:off x="1626445" y="1202054"/>
            <a:ext cx="5278332" cy="4131945"/>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p:txBody>
          <a:bodyPr/>
          <a:lstStyle/>
          <a:p>
            <a:r>
              <a:rPr lang="en-US" dirty="0"/>
              <a:t>Hyper parameter tuning result</a:t>
            </a:r>
            <a:endParaRPr lang="en-IN" dirty="0"/>
          </a:p>
        </p:txBody>
      </p:sp>
      <p:sp>
        <p:nvSpPr>
          <p:cNvPr id="3" name="Content Placeholder 2">
            <a:extLst>
              <a:ext uri="{FF2B5EF4-FFF2-40B4-BE49-F238E27FC236}">
                <a16:creationId xmlns:a16="http://schemas.microsoft.com/office/drawing/2014/main" id="{3ED881F8-B533-476F-9FC6-4D30185849F6}"/>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09497C09-1FBA-4491-A52F-3268779D0EC6}"/>
              </a:ext>
            </a:extLst>
          </p:cNvPr>
          <p:cNvSpPr>
            <a:spLocks noGrp="1"/>
          </p:cNvSpPr>
          <p:nvPr>
            <p:ph sz="half" idx="2"/>
          </p:nvPr>
        </p:nvSpPr>
        <p:spPr/>
        <p:txBody>
          <a:bodyPr/>
          <a:lstStyle/>
          <a:p>
            <a:endParaRPr lang="en-IN" dirty="0"/>
          </a:p>
        </p:txBody>
      </p:sp>
      <p:pic>
        <p:nvPicPr>
          <p:cNvPr id="6" name="Picture 5">
            <a:extLst>
              <a:ext uri="{FF2B5EF4-FFF2-40B4-BE49-F238E27FC236}">
                <a16:creationId xmlns:a16="http://schemas.microsoft.com/office/drawing/2014/main" id="{6E0010EA-41E3-40B8-B57E-5C823C8CD2F9}"/>
              </a:ext>
            </a:extLst>
          </p:cNvPr>
          <p:cNvPicPr>
            <a:picLocks noChangeAspect="1"/>
          </p:cNvPicPr>
          <p:nvPr/>
        </p:nvPicPr>
        <p:blipFill>
          <a:blip r:embed="rId2"/>
          <a:srcRect/>
          <a:stretch/>
        </p:blipFill>
        <p:spPr>
          <a:xfrm>
            <a:off x="1371149" y="1873187"/>
            <a:ext cx="4723263" cy="4411292"/>
          </a:xfrm>
          <a:prstGeom prst="rect">
            <a:avLst/>
          </a:prstGeom>
        </p:spPr>
      </p:pic>
      <p:pic>
        <p:nvPicPr>
          <p:cNvPr id="8" name="Picture 7">
            <a:extLst>
              <a:ext uri="{FF2B5EF4-FFF2-40B4-BE49-F238E27FC236}">
                <a16:creationId xmlns:a16="http://schemas.microsoft.com/office/drawing/2014/main" id="{02A20974-7326-4DB6-A137-63A4E6E47031}"/>
              </a:ext>
            </a:extLst>
          </p:cNvPr>
          <p:cNvPicPr>
            <a:picLocks noChangeAspect="1"/>
          </p:cNvPicPr>
          <p:nvPr/>
        </p:nvPicPr>
        <p:blipFill>
          <a:blip r:embed="rId3"/>
          <a:srcRect/>
          <a:stretch/>
        </p:blipFill>
        <p:spPr>
          <a:xfrm>
            <a:off x="6203389" y="1600201"/>
            <a:ext cx="4723263" cy="4684280"/>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522876" y="2362200"/>
            <a:ext cx="7390936" cy="3139321"/>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Key Findings and Conclusions of the Study: From the final model MFI can find if a person will return money or not and should a MFI provide a load to that person or not judging from the various features taken into consideration.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Learning Outcomes of the Study in respect of Data Science: I built multiple classification models and did not rely on one single model for getting better accuracy and using cross validation comparison I ensured that the model does not fall into overfitting and underfitting issues. I picked the best one and performed hyper parameter tuning on it to enhance the scores.</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Limitation is it will only work for this particular use case and will need to be modified if tried to be utilized on a different scenario but on a similar scale.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Scope is that we can use it in companies to find whether we should provide loan to a person or not and we can also make prediction about a person buying an expensive service on the basis of there personal details that we have in this dataset like number of times data account got recharged in last 30 days and daily amount spent from main account, averaged over last 30 days (in Indonesian Rupiah) so even a marketing company can also use this.</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954CE9-4A30-49B0-AC51-FEA493C30D90}"/>
              </a:ext>
            </a:extLst>
          </p:cNvPr>
          <p:cNvPicPr>
            <a:picLocks noChangeAspect="1"/>
          </p:cNvPicPr>
          <p:nvPr/>
        </p:nvPicPr>
        <p:blipFill>
          <a:blip r:embed="rId2"/>
          <a:stretch>
            <a:fillRect/>
          </a:stretch>
        </p:blipFill>
        <p:spPr>
          <a:xfrm>
            <a:off x="93662" y="762000"/>
            <a:ext cx="12001500" cy="4800600"/>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192873" y="2133600"/>
            <a:ext cx="7620000" cy="4058533"/>
          </a:xfrm>
        </p:spPr>
        <p:txBody>
          <a:bodyPr>
            <a:noAutofit/>
          </a:bodyPr>
          <a:lstStyle/>
          <a:p>
            <a:pPr marL="0" indent="0">
              <a:buNone/>
            </a:pPr>
            <a:r>
              <a:rPr lang="en-US" sz="1700" b="0" i="0" dirty="0">
                <a:solidFill>
                  <a:srgbClr val="000000"/>
                </a:solidFill>
                <a:effectLst/>
                <a:latin typeface="+mj-lt"/>
              </a:rPr>
              <a:t>Today, microfinance is widely accepted as a poverty-reduction tool, representing $70 billion in outstanding loans and a global outreach of 200 million clients. 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They understand the importance of communication and how it affects a person’s life, thus, focusing on providing their services and products to low income families and poor customers that can help them in the need of hour. 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endParaRPr lang="en-IN" sz="1700" dirty="0">
              <a:latin typeface="+mj-lt"/>
            </a:endParaRPr>
          </a:p>
        </p:txBody>
      </p:sp>
      <p:pic>
        <p:nvPicPr>
          <p:cNvPr id="4" name="Content Placeholder 4">
            <a:extLst>
              <a:ext uri="{FF2B5EF4-FFF2-40B4-BE49-F238E27FC236}">
                <a16:creationId xmlns:a16="http://schemas.microsoft.com/office/drawing/2014/main" id="{CDD68451-C6FD-404D-9B0F-267E29E03651}"/>
              </a:ext>
            </a:extLst>
          </p:cNvPr>
          <p:cNvPicPr>
            <a:picLocks noChangeAspect="1"/>
          </p:cNvPicPr>
          <p:nvPr/>
        </p:nvPicPr>
        <p:blipFill>
          <a:blip r:embed="rId2"/>
          <a:stretch>
            <a:fillRect/>
          </a:stretch>
        </p:blipFill>
        <p:spPr>
          <a:xfrm>
            <a:off x="7991206" y="2743200"/>
            <a:ext cx="3970607" cy="2438400"/>
          </a:xfrm>
          <a:prstGeom prst="rect">
            <a:avLst/>
          </a:prstGeom>
        </p:spPr>
      </p:pic>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lnSpcReduction="100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7618412"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fontScale="92500"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Technology</a:t>
            </a:r>
          </a:p>
        </p:txBody>
      </p:sp>
      <p:sp>
        <p:nvSpPr>
          <p:cNvPr id="2" name="Content Placeholder 1"/>
          <p:cNvSpPr>
            <a:spLocks noGrp="1"/>
          </p:cNvSpPr>
          <p:nvPr>
            <p:ph idx="1"/>
          </p:nvPr>
        </p:nvSpPr>
        <p:spPr>
          <a:xfrm>
            <a:off x="1065212" y="1981200"/>
            <a:ext cx="9601202" cy="4114800"/>
          </a:xfrm>
        </p:spPr>
        <p:txBody>
          <a:bodyPr>
            <a:normAutofit fontScale="92500" lnSpcReduction="10000"/>
          </a:bodyPr>
          <a:lstStyle/>
          <a:p>
            <a:r>
              <a:rPr lang="en-US" dirty="0"/>
              <a:t>Hardware technology being used.</a:t>
            </a:r>
          </a:p>
          <a:p>
            <a:pPr lvl="1"/>
            <a:r>
              <a:rPr lang="en-US" dirty="0"/>
              <a:t>RAM : 8 GB</a:t>
            </a:r>
          </a:p>
          <a:p>
            <a:pPr lvl="1"/>
            <a:r>
              <a:rPr lang="en-US" dirty="0"/>
              <a:t>CPU  : </a:t>
            </a:r>
            <a:r>
              <a:rPr lang="en-IN" sz="1800" dirty="0">
                <a:effectLst/>
                <a:latin typeface="Calibri" panose="020F0502020204030204" pitchFamily="34" charset="0"/>
                <a:ea typeface="Calibri" panose="020F0502020204030204" pitchFamily="34" charset="0"/>
                <a:cs typeface="Times New Roman" panose="02020603050405020304" pitchFamily="18" charset="0"/>
              </a:rPr>
              <a:t>11</a:t>
            </a:r>
            <a:r>
              <a:rPr lang="en-IN"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IN" sz="1800" dirty="0">
                <a:effectLst/>
                <a:latin typeface="Calibri" panose="020F0502020204030204" pitchFamily="34" charset="0"/>
                <a:ea typeface="Calibri" panose="020F0502020204030204" pitchFamily="34" charset="0"/>
                <a:cs typeface="Times New Roman" panose="02020603050405020304" pitchFamily="18" charset="0"/>
              </a:rPr>
              <a:t> Gen Intel® Core™ i5-113567 @ 2.40 Ghz</a:t>
            </a:r>
          </a:p>
          <a:p>
            <a:pPr lvl="1"/>
            <a:r>
              <a:rPr lang="en-US" dirty="0"/>
              <a:t>GPU  : </a:t>
            </a:r>
            <a:r>
              <a:rPr lang="en-IN" sz="1800" dirty="0">
                <a:effectLst/>
                <a:latin typeface="Calibri" panose="020F0502020204030204" pitchFamily="34" charset="0"/>
                <a:ea typeface="Calibri" panose="020F0502020204030204" pitchFamily="34" charset="0"/>
                <a:cs typeface="Times New Roman" panose="02020603050405020304" pitchFamily="18" charset="0"/>
              </a:rPr>
              <a:t>Intel® Iris® Xe Graphics</a:t>
            </a:r>
            <a:endParaRPr lang="en-US" dirty="0"/>
          </a:p>
          <a:p>
            <a:r>
              <a:rPr lang="en-US" dirty="0"/>
              <a:t>Software technology being used.</a:t>
            </a:r>
          </a:p>
          <a:p>
            <a:pPr lvl="1"/>
            <a:r>
              <a:rPr lang="en-US" dirty="0"/>
              <a:t>Programming language            : Python</a:t>
            </a:r>
          </a:p>
          <a:p>
            <a:pPr lvl="1"/>
            <a:r>
              <a:rPr lang="en-US" dirty="0"/>
              <a:t>Distribution                                : Anaconda Navigator</a:t>
            </a:r>
          </a:p>
          <a:p>
            <a:pPr lvl="1"/>
            <a:r>
              <a:rPr lang="en-US" dirty="0"/>
              <a:t>Browser based language shell : Jupyter Notebook</a:t>
            </a:r>
          </a:p>
          <a:p>
            <a:r>
              <a:rPr lang="en-US" dirty="0"/>
              <a:t>Libraries/Packages specifically being used.</a:t>
            </a:r>
          </a:p>
          <a:p>
            <a:pPr lvl="1"/>
            <a:r>
              <a:rPr lang="en-US" dirty="0"/>
              <a:t>Pandas , NumPy, matplotlib, seaborn, scikit-learn, pandas-profiling, missingno</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455612" y="1981200"/>
            <a:ext cx="11506200" cy="34290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Data Description</a:t>
            </a:r>
          </a:p>
        </p:txBody>
      </p:sp>
      <p:sp>
        <p:nvSpPr>
          <p:cNvPr id="2" name="Content Placeholder 1"/>
          <p:cNvSpPr>
            <a:spLocks noGrp="1"/>
          </p:cNvSpPr>
          <p:nvPr>
            <p:ph idx="1"/>
          </p:nvPr>
        </p:nvSpPr>
        <p:spPr>
          <a:xfrm>
            <a:off x="379412" y="1676400"/>
            <a:ext cx="11582400" cy="3531421"/>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152</TotalTime>
  <Words>1975</Words>
  <Application>Microsoft Office PowerPoint</Application>
  <PresentationFormat>Custom</PresentationFormat>
  <Paragraphs>124</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 (Body)</vt:lpstr>
      <vt:lpstr>Wingdings</vt:lpstr>
      <vt:lpstr>Project planning overview presentation</vt:lpstr>
      <vt:lpstr>Micro Credit Loan Defaulter Project Presentation</vt:lpstr>
      <vt:lpstr>Introduction</vt:lpstr>
      <vt:lpstr>Introduction</vt:lpstr>
      <vt:lpstr>Exercise</vt:lpstr>
      <vt:lpstr>Points to remember</vt:lpstr>
      <vt:lpstr>Project Goals</vt:lpstr>
      <vt:lpstr>Technology</vt:lpstr>
      <vt:lpstr>Data Description</vt:lpstr>
      <vt:lpstr>Data Description</vt:lpstr>
      <vt:lpstr>Data Description</vt:lpstr>
      <vt:lpstr>Exploratory Data Analysis</vt:lpstr>
      <vt:lpstr>Describe</vt:lpstr>
      <vt:lpstr>Univariate Analysis</vt:lpstr>
      <vt:lpstr>Bivariate Analysis</vt:lpstr>
      <vt:lpstr>Bivariate Analysis</vt:lpstr>
      <vt:lpstr>Bivariate Analysis</vt:lpstr>
      <vt:lpstr>Multivariate Analysis</vt:lpstr>
      <vt:lpstr>Multivariate Analysis</vt:lpstr>
      <vt:lpstr>Correlation Bar</vt:lpstr>
      <vt:lpstr>Importance Bar</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Mehul bisht</dc:creator>
  <cp:lastModifiedBy>mehulbisht06@gmail.com</cp:lastModifiedBy>
  <cp:revision>19</cp:revision>
  <dcterms:created xsi:type="dcterms:W3CDTF">2021-10-25T15:38:10Z</dcterms:created>
  <dcterms:modified xsi:type="dcterms:W3CDTF">2022-04-11T02:42:51Z</dcterms:modified>
</cp:coreProperties>
</file>