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Marcellus"/>
      <p:regular r:id="rId16"/>
    </p:embeddedFont>
    <p:embeddedFont>
      <p:font typeface="Nunito"/>
      <p:regular r:id="rId17"/>
      <p:bold r:id="rId18"/>
      <p:italic r:id="rId19"/>
      <p:boldItalic r:id="rId20"/>
    </p:embeddedFont>
    <p:embeddedFont>
      <p:font typeface="Fira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FiraSans-bold.fntdata"/><Relationship Id="rId10" Type="http://schemas.openxmlformats.org/officeDocument/2006/relationships/slide" Target="slides/slide5.xml"/><Relationship Id="rId21" Type="http://schemas.openxmlformats.org/officeDocument/2006/relationships/font" Target="fonts/FiraSans-regular.fntdata"/><Relationship Id="rId13" Type="http://schemas.openxmlformats.org/officeDocument/2006/relationships/slide" Target="slides/slide8.xml"/><Relationship Id="rId24" Type="http://schemas.openxmlformats.org/officeDocument/2006/relationships/font" Target="fonts/FiraSans-boldItalic.fntdata"/><Relationship Id="rId12" Type="http://schemas.openxmlformats.org/officeDocument/2006/relationships/slide" Target="slides/slide7.xml"/><Relationship Id="rId23" Type="http://schemas.openxmlformats.org/officeDocument/2006/relationships/font" Target="fonts/Fira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font" Target="fonts/Marcellus-regular.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83588947c_2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2183588947c_2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83588947c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g2183588947c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183588947c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g2183588947c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83588947c_3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2183588947c_3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183588947c_2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g2183588947c_2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183588947c_3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2183588947c_3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183588947c_2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2183588947c_2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db795de3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22db795de3a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183588947c_3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g2183588947c_3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 Id="rId11" Type="http://schemas.openxmlformats.org/officeDocument/2006/relationships/hyperlink" Target="https://www.youtube.com/watch?v=BQ4bJrvSi-E" TargetMode="External"/><Relationship Id="rId10" Type="http://schemas.openxmlformats.org/officeDocument/2006/relationships/hyperlink" Target="https://www.youtube.com/playlist?list=PLzb46hGUzitDd39YzB1YvZqeIXXtmBrHX" TargetMode="External"/><Relationship Id="rId12" Type="http://schemas.openxmlformats.org/officeDocument/2006/relationships/image" Target="../media/image3.jpg"/><Relationship Id="rId9" Type="http://schemas.openxmlformats.org/officeDocument/2006/relationships/hyperlink" Target="https://ethereum.org/en/developers/docs/" TargetMode="External"/><Relationship Id="rId5" Type="http://schemas.openxmlformats.org/officeDocument/2006/relationships/image" Target="../media/image1.png"/><Relationship Id="rId6" Type="http://schemas.openxmlformats.org/officeDocument/2006/relationships/hyperlink" Target="https://solidity.readthedocs.io/" TargetMode="External"/><Relationship Id="rId7" Type="http://schemas.openxmlformats.org/officeDocument/2006/relationships/hyperlink" Target="https://www.warse.org/IJATCSE/static/pdf/file/ijatcse83932020.pdf" TargetMode="External"/><Relationship Id="rId8" Type="http://schemas.openxmlformats.org/officeDocument/2006/relationships/hyperlink" Target="https://www.warse.org/IJATCSE/static/pdf/file/ijatcse83932020.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jpg"/><Relationship Id="rId7"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jpg"/><Relationship Id="rId7" Type="http://schemas.openxmlformats.org/officeDocument/2006/relationships/image" Target="../media/image6.png"/><Relationship Id="rId8"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Marcellus"/>
              <a:buNone/>
            </a:pPr>
            <a:r>
              <a:rPr lang="en-US" sz="3600">
                <a:solidFill>
                  <a:srgbClr val="C00000"/>
                </a:solidFill>
                <a:latin typeface="Marcellus"/>
                <a:ea typeface="Marcellus"/>
                <a:cs typeface="Marcellus"/>
                <a:sym typeface="Marcellus"/>
              </a:rPr>
              <a:t>Decentralized CrowdFunding App using Ethereum</a:t>
            </a:r>
            <a:endParaRPr sz="3600"/>
          </a:p>
        </p:txBody>
      </p:sp>
      <p:pic>
        <p:nvPicPr>
          <p:cNvPr id="85" name="Google Shape;85;p13"/>
          <p:cNvPicPr preferRelativeResize="0"/>
          <p:nvPr/>
        </p:nvPicPr>
        <p:blipFill rotWithShape="1">
          <a:blip r:embed="rId3">
            <a:alphaModFix/>
          </a:blip>
          <a:srcRect b="0" l="0" r="0" t="0"/>
          <a:stretch/>
        </p:blipFill>
        <p:spPr>
          <a:xfrm rot="5400000">
            <a:off x="5880673" y="567533"/>
            <a:ext cx="385984" cy="12236666"/>
          </a:xfrm>
          <a:prstGeom prst="rect">
            <a:avLst/>
          </a:prstGeom>
          <a:noFill/>
          <a:ln>
            <a:noFill/>
          </a:ln>
        </p:spPr>
      </p:pic>
      <p:pic>
        <p:nvPicPr>
          <p:cNvPr id="86" name="Google Shape;86;p13"/>
          <p:cNvPicPr preferRelativeResize="0"/>
          <p:nvPr/>
        </p:nvPicPr>
        <p:blipFill rotWithShape="1">
          <a:blip r:embed="rId4">
            <a:alphaModFix/>
          </a:blip>
          <a:srcRect b="0" l="0" r="0" t="0"/>
          <a:stretch/>
        </p:blipFill>
        <p:spPr>
          <a:xfrm rot="5400000">
            <a:off x="4533654" y="1754135"/>
            <a:ext cx="176409" cy="9333047"/>
          </a:xfrm>
          <a:prstGeom prst="rect">
            <a:avLst/>
          </a:prstGeom>
          <a:noFill/>
          <a:ln>
            <a:noFill/>
          </a:ln>
        </p:spPr>
      </p:pic>
      <p:pic>
        <p:nvPicPr>
          <p:cNvPr descr="A close up of a sign&#10;&#10;Description automatically generated" id="87" name="Google Shape;87;p13"/>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sp>
        <p:nvSpPr>
          <p:cNvPr id="88" name="Google Shape;88;p13"/>
          <p:cNvSpPr txBox="1"/>
          <p:nvPr/>
        </p:nvSpPr>
        <p:spPr>
          <a:xfrm>
            <a:off x="651858" y="1018531"/>
            <a:ext cx="10315200" cy="4487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t/>
            </a:r>
            <a:endParaRPr sz="2800">
              <a:solidFill>
                <a:srgbClr val="262626"/>
              </a:solidFill>
              <a:latin typeface="Fira Sans"/>
              <a:ea typeface="Fira Sans"/>
              <a:cs typeface="Fira Sans"/>
              <a:sym typeface="Fira Sans"/>
            </a:endParaRPr>
          </a:p>
          <a:p>
            <a:pPr indent="0" lvl="0" marL="228600" rtl="0" algn="l">
              <a:lnSpc>
                <a:spcPct val="90000"/>
              </a:lnSpc>
              <a:spcBef>
                <a:spcPts val="0"/>
              </a:spcBef>
              <a:spcAft>
                <a:spcPts val="0"/>
              </a:spcAft>
              <a:buClr>
                <a:schemeClr val="dk1"/>
              </a:buClr>
              <a:buSzPts val="1100"/>
              <a:buFont typeface="Arial"/>
              <a:buNone/>
            </a:pPr>
            <a:r>
              <a:rPr b="1" lang="en-US" sz="2700">
                <a:solidFill>
                  <a:srgbClr val="262626"/>
                </a:solidFill>
                <a:latin typeface="Fira Sans"/>
                <a:ea typeface="Fira Sans"/>
                <a:cs typeface="Fira Sans"/>
                <a:sym typeface="Fira Sans"/>
              </a:rPr>
              <a:t>Activity - IA2</a:t>
            </a:r>
            <a:endParaRPr b="1" sz="2800">
              <a:solidFill>
                <a:srgbClr val="262626"/>
              </a:solidFill>
              <a:latin typeface="Fira Sans"/>
              <a:ea typeface="Fira Sans"/>
              <a:cs typeface="Fira Sans"/>
              <a:sym typeface="Fira Sans"/>
            </a:endParaRPr>
          </a:p>
          <a:p>
            <a:pPr indent="0" lvl="0" marL="228600" marR="0" rtl="0" algn="l">
              <a:lnSpc>
                <a:spcPct val="90000"/>
              </a:lnSpc>
              <a:spcBef>
                <a:spcPts val="0"/>
              </a:spcBef>
              <a:spcAft>
                <a:spcPts val="0"/>
              </a:spcAft>
              <a:buClr>
                <a:schemeClr val="dk1"/>
              </a:buClr>
              <a:buSzPts val="1100"/>
              <a:buFont typeface="Arial"/>
              <a:buNone/>
            </a:pPr>
            <a:r>
              <a:t/>
            </a:r>
            <a:endParaRPr b="0" i="0" sz="2700" u="none" cap="none" strike="noStrike">
              <a:solidFill>
                <a:srgbClr val="262626"/>
              </a:solidFill>
              <a:latin typeface="Fira Sans"/>
              <a:ea typeface="Fira Sans"/>
              <a:cs typeface="Fira Sans"/>
              <a:sym typeface="Fira Sans"/>
            </a:endParaRPr>
          </a:p>
          <a:p>
            <a:pPr indent="-222250" lvl="0" marL="228600" marR="0" rtl="0" algn="l">
              <a:lnSpc>
                <a:spcPct val="90000"/>
              </a:lnSpc>
              <a:spcBef>
                <a:spcPts val="0"/>
              </a:spcBef>
              <a:spcAft>
                <a:spcPts val="0"/>
              </a:spcAft>
              <a:buClr>
                <a:srgbClr val="262626"/>
              </a:buClr>
              <a:buSzPts val="2700"/>
              <a:buFont typeface="Fira Sans"/>
              <a:buChar char="•"/>
            </a:pPr>
            <a:r>
              <a:rPr b="0" i="0" lang="en-US" sz="2700" u="none" cap="none" strike="noStrike">
                <a:solidFill>
                  <a:srgbClr val="262626"/>
                </a:solidFill>
                <a:latin typeface="Fira Sans"/>
                <a:ea typeface="Fira Sans"/>
                <a:cs typeface="Fira Sans"/>
                <a:sym typeface="Fira Sans"/>
              </a:rPr>
              <a:t>1914005 - Shubham Bhadra</a:t>
            </a:r>
            <a:endParaRPr b="0" i="0" sz="2700" u="none" cap="none" strike="noStrike">
              <a:solidFill>
                <a:srgbClr val="262626"/>
              </a:solidFill>
              <a:latin typeface="Fira Sans"/>
              <a:ea typeface="Fira Sans"/>
              <a:cs typeface="Fira Sans"/>
              <a:sym typeface="Fira Sans"/>
            </a:endParaRPr>
          </a:p>
          <a:p>
            <a:pPr indent="-222250" lvl="0" marL="228600" marR="0" rtl="0" algn="l">
              <a:lnSpc>
                <a:spcPct val="90000"/>
              </a:lnSpc>
              <a:spcBef>
                <a:spcPts val="0"/>
              </a:spcBef>
              <a:spcAft>
                <a:spcPts val="0"/>
              </a:spcAft>
              <a:buClr>
                <a:srgbClr val="262626"/>
              </a:buClr>
              <a:buSzPts val="2700"/>
              <a:buFont typeface="Fira Sans"/>
              <a:buChar char="•"/>
            </a:pPr>
            <a:r>
              <a:rPr b="0" i="0" lang="en-US" sz="2700" u="none" cap="none" strike="noStrike">
                <a:solidFill>
                  <a:srgbClr val="262626"/>
                </a:solidFill>
                <a:latin typeface="Fira Sans"/>
                <a:ea typeface="Fira Sans"/>
                <a:cs typeface="Fira Sans"/>
                <a:sym typeface="Fira Sans"/>
              </a:rPr>
              <a:t>1914031 - Harsh Khona</a:t>
            </a:r>
            <a:endParaRPr b="0" i="0" sz="2700" u="none" cap="none" strike="noStrike">
              <a:solidFill>
                <a:srgbClr val="262626"/>
              </a:solidFill>
              <a:latin typeface="Fira Sans"/>
              <a:ea typeface="Fira Sans"/>
              <a:cs typeface="Fira Sans"/>
              <a:sym typeface="Fira Sans"/>
            </a:endParaRPr>
          </a:p>
          <a:p>
            <a:pPr indent="-222250" lvl="0" marL="228600" marR="0" rtl="0" algn="l">
              <a:lnSpc>
                <a:spcPct val="90000"/>
              </a:lnSpc>
              <a:spcBef>
                <a:spcPts val="0"/>
              </a:spcBef>
              <a:spcAft>
                <a:spcPts val="0"/>
              </a:spcAft>
              <a:buClr>
                <a:srgbClr val="262626"/>
              </a:buClr>
              <a:buSzPts val="2700"/>
              <a:buFont typeface="Fira Sans"/>
              <a:buChar char="•"/>
            </a:pPr>
            <a:r>
              <a:rPr b="0" i="0" lang="en-US" sz="2700" u="none" cap="none" strike="noStrike">
                <a:solidFill>
                  <a:srgbClr val="262626"/>
                </a:solidFill>
                <a:latin typeface="Fira Sans"/>
                <a:ea typeface="Fira Sans"/>
                <a:cs typeface="Fira Sans"/>
                <a:sym typeface="Fira Sans"/>
              </a:rPr>
              <a:t>1914038 - Hemil Mehta</a:t>
            </a:r>
            <a:endParaRPr b="0" i="0" sz="2700" u="none" cap="none" strike="noStrike">
              <a:solidFill>
                <a:srgbClr val="262626"/>
              </a:solidFill>
              <a:latin typeface="Fira Sans"/>
              <a:ea typeface="Fira Sans"/>
              <a:cs typeface="Fira Sans"/>
              <a:sym typeface="Fira Sans"/>
            </a:endParaRPr>
          </a:p>
          <a:p>
            <a:pPr indent="-222250" lvl="0" marL="228600" marR="0" rtl="0" algn="l">
              <a:lnSpc>
                <a:spcPct val="90000"/>
              </a:lnSpc>
              <a:spcBef>
                <a:spcPts val="0"/>
              </a:spcBef>
              <a:spcAft>
                <a:spcPts val="0"/>
              </a:spcAft>
              <a:buClr>
                <a:srgbClr val="262626"/>
              </a:buClr>
              <a:buSzPts val="2700"/>
              <a:buFont typeface="Fira Sans"/>
              <a:buChar char="•"/>
            </a:pPr>
            <a:r>
              <a:rPr b="0" i="0" lang="en-US" sz="2700" u="none" cap="none" strike="noStrike">
                <a:solidFill>
                  <a:srgbClr val="262626"/>
                </a:solidFill>
                <a:latin typeface="Fira Sans"/>
                <a:ea typeface="Fira Sans"/>
                <a:cs typeface="Fira Sans"/>
                <a:sym typeface="Fira Sans"/>
              </a:rPr>
              <a:t>1914044 - Mehul Parekh</a:t>
            </a:r>
            <a:endParaRPr b="0" i="0" sz="2700" u="none" cap="none" strike="noStrike">
              <a:solidFill>
                <a:srgbClr val="262626"/>
              </a:solidFill>
              <a:latin typeface="Fira Sans"/>
              <a:ea typeface="Fira Sans"/>
              <a:cs typeface="Fira Sans"/>
              <a:sym typeface="Fira Sans"/>
            </a:endParaRPr>
          </a:p>
          <a:p>
            <a:pPr indent="0" lvl="0" marL="228600" marR="0" rtl="0" algn="l">
              <a:lnSpc>
                <a:spcPct val="90000"/>
              </a:lnSpc>
              <a:spcBef>
                <a:spcPts val="0"/>
              </a:spcBef>
              <a:spcAft>
                <a:spcPts val="0"/>
              </a:spcAft>
              <a:buClr>
                <a:schemeClr val="dk1"/>
              </a:buClr>
              <a:buSzPts val="1100"/>
              <a:buFont typeface="Arial"/>
              <a:buNone/>
            </a:pPr>
            <a:r>
              <a:t/>
            </a:r>
            <a:endParaRPr b="0" i="0" sz="2700" u="none" cap="none" strike="noStrike">
              <a:solidFill>
                <a:srgbClr val="262626"/>
              </a:solidFill>
              <a:latin typeface="Fira Sans"/>
              <a:ea typeface="Fira Sans"/>
              <a:cs typeface="Fira Sans"/>
              <a:sym typeface="Fira Sans"/>
            </a:endParaRPr>
          </a:p>
          <a:p>
            <a:pPr indent="0" lvl="0" marL="228600" marR="0" rtl="0" algn="l">
              <a:lnSpc>
                <a:spcPct val="90000"/>
              </a:lnSpc>
              <a:spcBef>
                <a:spcPts val="0"/>
              </a:spcBef>
              <a:spcAft>
                <a:spcPts val="0"/>
              </a:spcAft>
              <a:buClr>
                <a:schemeClr val="dk1"/>
              </a:buClr>
              <a:buSzPts val="1100"/>
              <a:buFont typeface="Arial"/>
              <a:buNone/>
            </a:pPr>
            <a:r>
              <a:rPr b="1" i="0" lang="en-US" sz="2700" u="none" cap="none" strike="noStrike">
                <a:solidFill>
                  <a:srgbClr val="262626"/>
                </a:solidFill>
                <a:latin typeface="Fira Sans"/>
                <a:ea typeface="Fira Sans"/>
                <a:cs typeface="Fira Sans"/>
                <a:sym typeface="Fira Sans"/>
              </a:rPr>
              <a:t>Guide - Mrs. </a:t>
            </a:r>
            <a:r>
              <a:rPr b="1" lang="en-US" sz="2700">
                <a:solidFill>
                  <a:srgbClr val="262626"/>
                </a:solidFill>
                <a:latin typeface="Fira Sans"/>
                <a:ea typeface="Fira Sans"/>
                <a:cs typeface="Fira Sans"/>
                <a:sym typeface="Fira Sans"/>
              </a:rPr>
              <a:t>Yogita Borse</a:t>
            </a:r>
            <a:endParaRPr b="1" sz="2700">
              <a:solidFill>
                <a:srgbClr val="262626"/>
              </a:solidFill>
              <a:latin typeface="Fira Sans"/>
              <a:ea typeface="Fira Sans"/>
              <a:cs typeface="Fira Sans"/>
              <a:sym typeface="Fira Sans"/>
            </a:endParaRPr>
          </a:p>
          <a:p>
            <a:pPr indent="0" lvl="0" marL="228600" marR="0" rtl="0" algn="l">
              <a:lnSpc>
                <a:spcPct val="90000"/>
              </a:lnSpc>
              <a:spcBef>
                <a:spcPts val="0"/>
              </a:spcBef>
              <a:spcAft>
                <a:spcPts val="0"/>
              </a:spcAft>
              <a:buClr>
                <a:schemeClr val="dk1"/>
              </a:buClr>
              <a:buSzPts val="1100"/>
              <a:buFont typeface="Arial"/>
              <a:buNone/>
            </a:pPr>
            <a:r>
              <a:rPr b="1" lang="en-US" sz="2700">
                <a:solidFill>
                  <a:srgbClr val="262626"/>
                </a:solidFill>
                <a:latin typeface="Fira Sans"/>
                <a:ea typeface="Fira Sans"/>
                <a:cs typeface="Fira Sans"/>
                <a:sym typeface="Fira Sans"/>
              </a:rPr>
              <a:t>Subject - Blockchain Development Frameworks</a:t>
            </a:r>
            <a:endParaRPr b="1" sz="2700">
              <a:solidFill>
                <a:srgbClr val="262626"/>
              </a:solidFill>
              <a:latin typeface="Fira Sans"/>
              <a:ea typeface="Fira Sans"/>
              <a:cs typeface="Fira Sans"/>
              <a:sym typeface="Fira Sans"/>
            </a:endParaRPr>
          </a:p>
          <a:p>
            <a:pPr indent="0" lvl="0" marL="228600" marR="0" rtl="0" algn="l">
              <a:lnSpc>
                <a:spcPct val="90000"/>
              </a:lnSpc>
              <a:spcBef>
                <a:spcPts val="0"/>
              </a:spcBef>
              <a:spcAft>
                <a:spcPts val="0"/>
              </a:spcAft>
              <a:buClr>
                <a:schemeClr val="dk1"/>
              </a:buClr>
              <a:buSzPts val="1100"/>
              <a:buFont typeface="Arial"/>
              <a:buNone/>
            </a:pPr>
            <a:r>
              <a:t/>
            </a:r>
            <a:endParaRPr b="1" sz="2700">
              <a:solidFill>
                <a:srgbClr val="262626"/>
              </a:solidFill>
              <a:latin typeface="Fira Sans"/>
              <a:ea typeface="Fira Sans"/>
              <a:cs typeface="Fira Sans"/>
              <a:sym typeface="Fira Sans"/>
            </a:endParaRPr>
          </a:p>
          <a:p>
            <a:pPr indent="0" lvl="0" marL="0" marR="0" rtl="0" algn="l">
              <a:lnSpc>
                <a:spcPct val="90000"/>
              </a:lnSpc>
              <a:spcBef>
                <a:spcPts val="0"/>
              </a:spcBef>
              <a:spcAft>
                <a:spcPts val="0"/>
              </a:spcAft>
              <a:buClr>
                <a:schemeClr val="dk1"/>
              </a:buClr>
              <a:buSzPts val="1100"/>
              <a:buFont typeface="Arial"/>
              <a:buNone/>
            </a:pPr>
            <a:r>
              <a:t/>
            </a:r>
            <a:endParaRPr sz="2800">
              <a:solidFill>
                <a:srgbClr val="262626"/>
              </a:solidFill>
              <a:latin typeface="Fira Sans"/>
              <a:ea typeface="Fira Sans"/>
              <a:cs typeface="Fira Sans"/>
              <a:sym typeface="Fira Sans"/>
            </a:endParaRPr>
          </a:p>
        </p:txBody>
      </p:sp>
      <p:pic>
        <p:nvPicPr>
          <p:cNvPr descr="A picture containing drawing&#10;&#10;Description automatically generated" id="89" name="Google Shape;89;p13"/>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Marcellus"/>
              <a:buNone/>
            </a:pPr>
            <a:r>
              <a:rPr b="1" lang="en-US" sz="3600">
                <a:solidFill>
                  <a:srgbClr val="C00000"/>
                </a:solidFill>
                <a:latin typeface="Marcellus"/>
                <a:ea typeface="Marcellus"/>
                <a:cs typeface="Marcellus"/>
                <a:sym typeface="Marcellus"/>
              </a:rPr>
              <a:t>References</a:t>
            </a:r>
            <a:endParaRPr b="1" sz="3600"/>
          </a:p>
        </p:txBody>
      </p:sp>
      <p:pic>
        <p:nvPicPr>
          <p:cNvPr id="178" name="Google Shape;178;p22"/>
          <p:cNvPicPr preferRelativeResize="0"/>
          <p:nvPr/>
        </p:nvPicPr>
        <p:blipFill rotWithShape="1">
          <a:blip r:embed="rId3">
            <a:alphaModFix/>
          </a:blip>
          <a:srcRect b="0" l="0" r="0" t="0"/>
          <a:stretch/>
        </p:blipFill>
        <p:spPr>
          <a:xfrm rot="5400000">
            <a:off x="5880673" y="567533"/>
            <a:ext cx="385984" cy="12236666"/>
          </a:xfrm>
          <a:prstGeom prst="rect">
            <a:avLst/>
          </a:prstGeom>
          <a:noFill/>
          <a:ln>
            <a:noFill/>
          </a:ln>
        </p:spPr>
      </p:pic>
      <p:pic>
        <p:nvPicPr>
          <p:cNvPr id="179" name="Google Shape;179;p22"/>
          <p:cNvPicPr preferRelativeResize="0"/>
          <p:nvPr/>
        </p:nvPicPr>
        <p:blipFill rotWithShape="1">
          <a:blip r:embed="rId4">
            <a:alphaModFix/>
          </a:blip>
          <a:srcRect b="0" l="0" r="0" t="0"/>
          <a:stretch/>
        </p:blipFill>
        <p:spPr>
          <a:xfrm rot="5400000">
            <a:off x="4533654" y="1754135"/>
            <a:ext cx="176409" cy="9333047"/>
          </a:xfrm>
          <a:prstGeom prst="rect">
            <a:avLst/>
          </a:prstGeom>
          <a:noFill/>
          <a:ln>
            <a:noFill/>
          </a:ln>
        </p:spPr>
      </p:pic>
      <p:pic>
        <p:nvPicPr>
          <p:cNvPr descr="A close up of a sign&#10;&#10;Description automatically generated" id="180" name="Google Shape;180;p22"/>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sp>
        <p:nvSpPr>
          <p:cNvPr id="181" name="Google Shape;181;p22"/>
          <p:cNvSpPr txBox="1"/>
          <p:nvPr/>
        </p:nvSpPr>
        <p:spPr>
          <a:xfrm>
            <a:off x="941358" y="1018543"/>
            <a:ext cx="10315200" cy="44871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n-US" sz="2400" u="sng">
                <a:solidFill>
                  <a:schemeClr val="hlink"/>
                </a:solidFill>
                <a:latin typeface="Fira Sans"/>
                <a:ea typeface="Fira Sans"/>
                <a:cs typeface="Fira Sans"/>
                <a:sym typeface="Fira Sans"/>
                <a:hlinkClick r:id="rId6"/>
              </a:rPr>
              <a:t>https://solidity.readthedocs.io/</a:t>
            </a:r>
            <a:endParaRPr sz="2400">
              <a:latin typeface="Fira Sans"/>
              <a:ea typeface="Fira Sans"/>
              <a:cs typeface="Fira Sans"/>
              <a:sym typeface="Fira Sans"/>
            </a:endParaRPr>
          </a:p>
          <a:p>
            <a:pPr indent="0" lvl="0" marL="0" rtl="0" algn="just">
              <a:spcBef>
                <a:spcPts val="0"/>
              </a:spcBef>
              <a:spcAft>
                <a:spcPts val="0"/>
              </a:spcAft>
              <a:buNone/>
            </a:pPr>
            <a:r>
              <a:rPr lang="en-US" sz="2400" u="sng">
                <a:solidFill>
                  <a:schemeClr val="hlink"/>
                </a:solidFill>
                <a:latin typeface="Fira Sans"/>
                <a:ea typeface="Fira Sans"/>
                <a:cs typeface="Fira Sans"/>
                <a:sym typeface="Fira Sans"/>
                <a:hlinkClick r:id="rId7"/>
              </a:rPr>
              <a:t>https://www.warse.org/IJATCSE/static/pdf/file/ijatcse83932020.pd</a:t>
            </a:r>
            <a:r>
              <a:rPr lang="en-US" sz="2400" u="sng">
                <a:solidFill>
                  <a:schemeClr val="hlink"/>
                </a:solidFill>
                <a:latin typeface="Fira Sans"/>
                <a:ea typeface="Fira Sans"/>
                <a:cs typeface="Fira Sans"/>
                <a:sym typeface="Fira Sans"/>
                <a:hlinkClick r:id="rId8"/>
              </a:rPr>
              <a:t>f</a:t>
            </a:r>
            <a:endParaRPr sz="2400">
              <a:latin typeface="Fira Sans"/>
              <a:ea typeface="Fira Sans"/>
              <a:cs typeface="Fira Sans"/>
              <a:sym typeface="Fira Sans"/>
            </a:endParaRPr>
          </a:p>
          <a:p>
            <a:pPr indent="0" lvl="0" marL="0" rtl="0" algn="just">
              <a:spcBef>
                <a:spcPts val="0"/>
              </a:spcBef>
              <a:spcAft>
                <a:spcPts val="0"/>
              </a:spcAft>
              <a:buNone/>
            </a:pPr>
            <a:r>
              <a:rPr lang="en-US" sz="2400" u="sng">
                <a:solidFill>
                  <a:schemeClr val="hlink"/>
                </a:solidFill>
                <a:latin typeface="Fira Sans"/>
                <a:ea typeface="Fira Sans"/>
                <a:cs typeface="Fira Sans"/>
                <a:sym typeface="Fira Sans"/>
                <a:hlinkClick r:id="rId9"/>
              </a:rPr>
              <a:t>https://ethereum.org/en/developers/docs/</a:t>
            </a:r>
            <a:endParaRPr sz="2400">
              <a:latin typeface="Fira Sans"/>
              <a:ea typeface="Fira Sans"/>
              <a:cs typeface="Fira Sans"/>
              <a:sym typeface="Fira Sans"/>
            </a:endParaRPr>
          </a:p>
          <a:p>
            <a:pPr indent="0" lvl="0" marL="0" rtl="0" algn="just">
              <a:spcBef>
                <a:spcPts val="0"/>
              </a:spcBef>
              <a:spcAft>
                <a:spcPts val="0"/>
              </a:spcAft>
              <a:buNone/>
            </a:pPr>
            <a:r>
              <a:rPr lang="en-US" sz="2400" u="sng">
                <a:solidFill>
                  <a:schemeClr val="hlink"/>
                </a:solidFill>
                <a:latin typeface="Fira Sans"/>
                <a:ea typeface="Fira Sans"/>
                <a:cs typeface="Fira Sans"/>
                <a:sym typeface="Fira Sans"/>
                <a:hlinkClick r:id="rId10"/>
              </a:rPr>
              <a:t>https://www.youtube.com/playlist?list=PLzb46hGUzitDd39YzB1YvZqeIXXtmBrHX</a:t>
            </a:r>
            <a:endParaRPr sz="2400">
              <a:latin typeface="Fira Sans"/>
              <a:ea typeface="Fira Sans"/>
              <a:cs typeface="Fira Sans"/>
              <a:sym typeface="Fira Sans"/>
            </a:endParaRPr>
          </a:p>
          <a:p>
            <a:pPr indent="0" lvl="0" marL="0" rtl="0" algn="just">
              <a:spcBef>
                <a:spcPts val="0"/>
              </a:spcBef>
              <a:spcAft>
                <a:spcPts val="0"/>
              </a:spcAft>
              <a:buNone/>
            </a:pPr>
            <a:r>
              <a:rPr lang="en-US" sz="2400" u="sng">
                <a:solidFill>
                  <a:schemeClr val="hlink"/>
                </a:solidFill>
                <a:latin typeface="Fira Sans"/>
                <a:ea typeface="Fira Sans"/>
                <a:cs typeface="Fira Sans"/>
                <a:sym typeface="Fira Sans"/>
                <a:hlinkClick r:id="rId11"/>
              </a:rPr>
              <a:t>https://www.youtube.com/watch?v=BQ4bJrvSi-E</a:t>
            </a:r>
            <a:endParaRPr sz="2400">
              <a:latin typeface="Fira Sans"/>
              <a:ea typeface="Fira Sans"/>
              <a:cs typeface="Fira Sans"/>
              <a:sym typeface="Fira Sans"/>
            </a:endParaRPr>
          </a:p>
          <a:p>
            <a:pPr indent="0" lvl="0" marL="0" rtl="0" algn="just">
              <a:spcBef>
                <a:spcPts val="0"/>
              </a:spcBef>
              <a:spcAft>
                <a:spcPts val="0"/>
              </a:spcAft>
              <a:buClr>
                <a:schemeClr val="dk1"/>
              </a:buClr>
              <a:buSzPts val="1100"/>
              <a:buFont typeface="Arial"/>
              <a:buNone/>
            </a:pPr>
            <a:r>
              <a:t/>
            </a:r>
            <a:endParaRPr sz="2400">
              <a:latin typeface="Fira Sans"/>
              <a:ea typeface="Fira Sans"/>
              <a:cs typeface="Fira Sans"/>
              <a:sym typeface="Fira Sans"/>
            </a:endParaRPr>
          </a:p>
          <a:p>
            <a:pPr indent="0" lvl="0" marL="457200" rtl="0" algn="just">
              <a:spcBef>
                <a:spcPts val="0"/>
              </a:spcBef>
              <a:spcAft>
                <a:spcPts val="0"/>
              </a:spcAft>
              <a:buNone/>
            </a:pPr>
            <a:r>
              <a:t/>
            </a:r>
            <a:endParaRPr sz="2400">
              <a:latin typeface="Fira Sans"/>
              <a:ea typeface="Fira Sans"/>
              <a:cs typeface="Fira Sans"/>
              <a:sym typeface="Fira Sans"/>
            </a:endParaRPr>
          </a:p>
        </p:txBody>
      </p:sp>
      <p:pic>
        <p:nvPicPr>
          <p:cNvPr descr="A picture containing drawing&#10;&#10;Description automatically generated" id="182" name="Google Shape;182;p22"/>
          <p:cNvPicPr preferRelativeResize="0"/>
          <p:nvPr/>
        </p:nvPicPr>
        <p:blipFill rotWithShape="1">
          <a:blip r:embed="rId12">
            <a:alphaModFix/>
          </a:blip>
          <a:srcRect b="0" l="0" r="0" t="0"/>
          <a:stretch/>
        </p:blipFill>
        <p:spPr>
          <a:xfrm>
            <a:off x="120014" y="5440809"/>
            <a:ext cx="3245735" cy="81143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Marcellus"/>
              <a:buNone/>
            </a:pPr>
            <a:r>
              <a:rPr b="1" lang="en-US" sz="3600">
                <a:solidFill>
                  <a:srgbClr val="C00000"/>
                </a:solidFill>
                <a:latin typeface="Marcellus"/>
                <a:ea typeface="Marcellus"/>
                <a:cs typeface="Marcellus"/>
                <a:sym typeface="Marcellus"/>
              </a:rPr>
              <a:t>Problem Statement</a:t>
            </a:r>
            <a:endParaRPr b="1" sz="3600"/>
          </a:p>
        </p:txBody>
      </p:sp>
      <p:pic>
        <p:nvPicPr>
          <p:cNvPr id="95" name="Google Shape;95;p14"/>
          <p:cNvPicPr preferRelativeResize="0"/>
          <p:nvPr/>
        </p:nvPicPr>
        <p:blipFill rotWithShape="1">
          <a:blip r:embed="rId3">
            <a:alphaModFix/>
          </a:blip>
          <a:srcRect b="0" l="0" r="0" t="0"/>
          <a:stretch/>
        </p:blipFill>
        <p:spPr>
          <a:xfrm rot="5400000">
            <a:off x="5880673" y="567533"/>
            <a:ext cx="385984" cy="12236666"/>
          </a:xfrm>
          <a:prstGeom prst="rect">
            <a:avLst/>
          </a:prstGeom>
          <a:noFill/>
          <a:ln>
            <a:noFill/>
          </a:ln>
        </p:spPr>
      </p:pic>
      <p:pic>
        <p:nvPicPr>
          <p:cNvPr id="96" name="Google Shape;96;p14"/>
          <p:cNvPicPr preferRelativeResize="0"/>
          <p:nvPr/>
        </p:nvPicPr>
        <p:blipFill rotWithShape="1">
          <a:blip r:embed="rId4">
            <a:alphaModFix/>
          </a:blip>
          <a:srcRect b="0" l="0" r="0" t="0"/>
          <a:stretch/>
        </p:blipFill>
        <p:spPr>
          <a:xfrm rot="5400000">
            <a:off x="4533654" y="1754135"/>
            <a:ext cx="176409" cy="9333047"/>
          </a:xfrm>
          <a:prstGeom prst="rect">
            <a:avLst/>
          </a:prstGeom>
          <a:noFill/>
          <a:ln>
            <a:noFill/>
          </a:ln>
        </p:spPr>
      </p:pic>
      <p:pic>
        <p:nvPicPr>
          <p:cNvPr descr="A close up of a sign&#10;&#10;Description automatically generated" id="97" name="Google Shape;97;p14"/>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sp>
        <p:nvSpPr>
          <p:cNvPr id="98" name="Google Shape;98;p14"/>
          <p:cNvSpPr txBox="1"/>
          <p:nvPr/>
        </p:nvSpPr>
        <p:spPr>
          <a:xfrm>
            <a:off x="651858" y="1018531"/>
            <a:ext cx="10315200" cy="4487100"/>
          </a:xfrm>
          <a:prstGeom prst="rect">
            <a:avLst/>
          </a:prstGeom>
          <a:noFill/>
          <a:ln>
            <a:noFill/>
          </a:ln>
        </p:spPr>
        <p:txBody>
          <a:bodyPr anchorCtr="0" anchor="t" bIns="45700" lIns="91425" spcFirstLastPara="1" rIns="91425" wrap="square" tIns="45700">
            <a:noAutofit/>
          </a:bodyPr>
          <a:lstStyle/>
          <a:p>
            <a:pPr indent="0" lvl="0" marL="228600" marR="0" rtl="0" algn="l">
              <a:lnSpc>
                <a:spcPct val="90000"/>
              </a:lnSpc>
              <a:spcBef>
                <a:spcPts val="0"/>
              </a:spcBef>
              <a:spcAft>
                <a:spcPts val="0"/>
              </a:spcAft>
              <a:buClr>
                <a:schemeClr val="dk1"/>
              </a:buClr>
              <a:buSzPts val="1100"/>
              <a:buFont typeface="Arial"/>
              <a:buNone/>
            </a:pPr>
            <a:r>
              <a:rPr lang="en-US" sz="2600">
                <a:solidFill>
                  <a:srgbClr val="262626"/>
                </a:solidFill>
                <a:latin typeface="Fira Sans"/>
                <a:ea typeface="Fira Sans"/>
                <a:cs typeface="Fira Sans"/>
                <a:sym typeface="Fira Sans"/>
              </a:rPr>
              <a:t>Crowdfunding platforms have revolutionized the way startups and small businesses raise capital, but traditional platforms still face significant issues in terms of transparency, security, and trust. Investors often lack transparency about how their funds are being used, and the centralized nature of the platforms makes them vulnerable to hacking and fraudulent activities. Additionally, many countries have regulations on the transfer of funds, making it difficult for people to invest in startups located in different countries.</a:t>
            </a:r>
            <a:endParaRPr sz="2600">
              <a:solidFill>
                <a:srgbClr val="262626"/>
              </a:solidFill>
              <a:latin typeface="Fira Sans"/>
              <a:ea typeface="Fira Sans"/>
              <a:cs typeface="Fira Sans"/>
              <a:sym typeface="Fira Sans"/>
            </a:endParaRPr>
          </a:p>
          <a:p>
            <a:pPr indent="0" lvl="0" marL="0" marR="0" rtl="0" algn="l">
              <a:lnSpc>
                <a:spcPct val="90000"/>
              </a:lnSpc>
              <a:spcBef>
                <a:spcPts val="0"/>
              </a:spcBef>
              <a:spcAft>
                <a:spcPts val="0"/>
              </a:spcAft>
              <a:buClr>
                <a:schemeClr val="dk1"/>
              </a:buClr>
              <a:buSzPts val="1100"/>
              <a:buFont typeface="Arial"/>
              <a:buNone/>
            </a:pPr>
            <a:r>
              <a:t/>
            </a:r>
            <a:endParaRPr sz="2800">
              <a:solidFill>
                <a:srgbClr val="262626"/>
              </a:solidFill>
              <a:latin typeface="Fira Sans"/>
              <a:ea typeface="Fira Sans"/>
              <a:cs typeface="Fira Sans"/>
              <a:sym typeface="Fira Sans"/>
            </a:endParaRPr>
          </a:p>
        </p:txBody>
      </p:sp>
      <p:pic>
        <p:nvPicPr>
          <p:cNvPr descr="A picture containing drawing&#10;&#10;Description automatically generated" id="99" name="Google Shape;99;p14"/>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Marcellus"/>
              <a:buNone/>
            </a:pPr>
            <a:r>
              <a:rPr b="1" lang="en-US" sz="3600">
                <a:solidFill>
                  <a:srgbClr val="C00000"/>
                </a:solidFill>
                <a:latin typeface="Marcellus"/>
                <a:ea typeface="Marcellus"/>
                <a:cs typeface="Marcellus"/>
                <a:sym typeface="Marcellus"/>
              </a:rPr>
              <a:t>Justification on why blockchain is suitable solution</a:t>
            </a:r>
            <a:endParaRPr b="1" sz="3600"/>
          </a:p>
        </p:txBody>
      </p:sp>
      <p:pic>
        <p:nvPicPr>
          <p:cNvPr id="105" name="Google Shape;105;p15"/>
          <p:cNvPicPr preferRelativeResize="0"/>
          <p:nvPr/>
        </p:nvPicPr>
        <p:blipFill rotWithShape="1">
          <a:blip r:embed="rId3">
            <a:alphaModFix/>
          </a:blip>
          <a:srcRect b="0" l="0" r="0" t="0"/>
          <a:stretch/>
        </p:blipFill>
        <p:spPr>
          <a:xfrm rot="5400000">
            <a:off x="5880673" y="567533"/>
            <a:ext cx="385984" cy="12236666"/>
          </a:xfrm>
          <a:prstGeom prst="rect">
            <a:avLst/>
          </a:prstGeom>
          <a:noFill/>
          <a:ln>
            <a:noFill/>
          </a:ln>
        </p:spPr>
      </p:pic>
      <p:pic>
        <p:nvPicPr>
          <p:cNvPr id="106" name="Google Shape;106;p15"/>
          <p:cNvPicPr preferRelativeResize="0"/>
          <p:nvPr/>
        </p:nvPicPr>
        <p:blipFill rotWithShape="1">
          <a:blip r:embed="rId4">
            <a:alphaModFix/>
          </a:blip>
          <a:srcRect b="0" l="0" r="0" t="0"/>
          <a:stretch/>
        </p:blipFill>
        <p:spPr>
          <a:xfrm rot="5400000">
            <a:off x="4533654" y="1754135"/>
            <a:ext cx="176409" cy="9333047"/>
          </a:xfrm>
          <a:prstGeom prst="rect">
            <a:avLst/>
          </a:prstGeom>
          <a:noFill/>
          <a:ln>
            <a:noFill/>
          </a:ln>
        </p:spPr>
      </p:pic>
      <p:pic>
        <p:nvPicPr>
          <p:cNvPr descr="A close up of a sign&#10;&#10;Description automatically generated" id="107" name="Google Shape;107;p15"/>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sp>
        <p:nvSpPr>
          <p:cNvPr id="108" name="Google Shape;108;p15"/>
          <p:cNvSpPr txBox="1"/>
          <p:nvPr/>
        </p:nvSpPr>
        <p:spPr>
          <a:xfrm>
            <a:off x="651850" y="1018525"/>
            <a:ext cx="10783800" cy="44871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1450">
                <a:solidFill>
                  <a:schemeClr val="dk1"/>
                </a:solidFill>
                <a:highlight>
                  <a:srgbClr val="FFFFFF"/>
                </a:highlight>
                <a:latin typeface="Fira Sans"/>
                <a:ea typeface="Fira Sans"/>
                <a:cs typeface="Fira Sans"/>
                <a:sym typeface="Fira Sans"/>
              </a:rPr>
              <a:t>Crowdfunding allows businesses with really great products and service ideas to raise funds from regular people in small investment amounts. Blockchain makes the funding process safe and offers completely transparent access from anywhere in the world, maximizing the success of a project.</a:t>
            </a:r>
            <a:endParaRPr sz="1450">
              <a:solidFill>
                <a:schemeClr val="dk1"/>
              </a:solidFill>
              <a:highlight>
                <a:srgbClr val="FFFFFF"/>
              </a:highlight>
              <a:latin typeface="Fira Sans"/>
              <a:ea typeface="Fira Sans"/>
              <a:cs typeface="Fira Sans"/>
              <a:sym typeface="Fira Sans"/>
            </a:endParaRPr>
          </a:p>
          <a:p>
            <a:pPr indent="0" lvl="0" marL="0" marR="0" rtl="0" algn="l">
              <a:lnSpc>
                <a:spcPct val="90000"/>
              </a:lnSpc>
              <a:spcBef>
                <a:spcPts val="0"/>
              </a:spcBef>
              <a:spcAft>
                <a:spcPts val="0"/>
              </a:spcAft>
              <a:buNone/>
            </a:pPr>
            <a:r>
              <a:t/>
            </a:r>
            <a:endParaRPr sz="1450">
              <a:solidFill>
                <a:schemeClr val="dk1"/>
              </a:solidFill>
              <a:highlight>
                <a:srgbClr val="FFFFFF"/>
              </a:highlight>
              <a:latin typeface="Fira Sans"/>
              <a:ea typeface="Fira Sans"/>
              <a:cs typeface="Fira Sans"/>
              <a:sym typeface="Fira Sans"/>
            </a:endParaRPr>
          </a:p>
          <a:p>
            <a:pPr indent="-311150" lvl="0" marL="457200" rtl="0" algn="l">
              <a:lnSpc>
                <a:spcPct val="115000"/>
              </a:lnSpc>
              <a:spcBef>
                <a:spcPts val="0"/>
              </a:spcBef>
              <a:spcAft>
                <a:spcPts val="0"/>
              </a:spcAft>
              <a:buClr>
                <a:srgbClr val="212529"/>
              </a:buClr>
              <a:buSzPts val="1300"/>
              <a:buAutoNum type="arabicPeriod"/>
            </a:pPr>
            <a:r>
              <a:rPr b="1" i="1" lang="en-US">
                <a:solidFill>
                  <a:srgbClr val="212529"/>
                </a:solidFill>
                <a:highlight>
                  <a:srgbClr val="FFFFFF"/>
                </a:highlight>
                <a:latin typeface="Fira Sans"/>
                <a:ea typeface="Fira Sans"/>
                <a:cs typeface="Fira Sans"/>
                <a:sym typeface="Fira Sans"/>
              </a:rPr>
              <a:t>The Magic of Decentralization</a:t>
            </a:r>
            <a:r>
              <a:rPr b="1" lang="en-US">
                <a:solidFill>
                  <a:srgbClr val="212529"/>
                </a:solidFill>
                <a:highlight>
                  <a:srgbClr val="FFFFFF"/>
                </a:highlight>
                <a:latin typeface="Fira Sans"/>
                <a:ea typeface="Fira Sans"/>
                <a:cs typeface="Fira Sans"/>
                <a:sym typeface="Fira Sans"/>
              </a:rPr>
              <a:t>: </a:t>
            </a:r>
            <a:r>
              <a:rPr lang="en-US">
                <a:solidFill>
                  <a:srgbClr val="212529"/>
                </a:solidFill>
                <a:highlight>
                  <a:srgbClr val="FFFFFF"/>
                </a:highlight>
                <a:latin typeface="Fira Sans"/>
                <a:ea typeface="Fira Sans"/>
                <a:cs typeface="Fira Sans"/>
                <a:sym typeface="Fira Sans"/>
              </a:rPr>
              <a:t>Startups no longer be beholden to the rules, regulations, and whims of the most popular crowdfunding platforms on the internet. </a:t>
            </a:r>
            <a:r>
              <a:rPr lang="en-US" sz="1450">
                <a:solidFill>
                  <a:schemeClr val="dk1"/>
                </a:solidFill>
                <a:highlight>
                  <a:schemeClr val="lt1"/>
                </a:highlight>
                <a:latin typeface="Fira Sans"/>
                <a:ea typeface="Fira Sans"/>
                <a:cs typeface="Fira Sans"/>
                <a:sym typeface="Fira Sans"/>
              </a:rPr>
              <a:t>Decentralization eliminates the problem of fees and offers any project a chance of getting visibility and funded.</a:t>
            </a:r>
            <a:r>
              <a:rPr lang="en-US">
                <a:solidFill>
                  <a:srgbClr val="212529"/>
                </a:solidFill>
                <a:highlight>
                  <a:srgbClr val="FFFFFF"/>
                </a:highlight>
                <a:latin typeface="Fira Sans"/>
                <a:ea typeface="Fira Sans"/>
                <a:cs typeface="Fira Sans"/>
                <a:sym typeface="Fira Sans"/>
              </a:rPr>
              <a:t> This makes crowdfunding less expensive for creators and investors.</a:t>
            </a:r>
            <a:r>
              <a:rPr lang="en-US" sz="1050">
                <a:solidFill>
                  <a:srgbClr val="212529"/>
                </a:solidFill>
                <a:highlight>
                  <a:srgbClr val="FFFFFF"/>
                </a:highlight>
                <a:latin typeface="Fira Sans"/>
                <a:ea typeface="Fira Sans"/>
                <a:cs typeface="Fira Sans"/>
                <a:sym typeface="Fira Sans"/>
              </a:rPr>
              <a:t> </a:t>
            </a:r>
            <a:endParaRPr sz="1050">
              <a:solidFill>
                <a:srgbClr val="004481"/>
              </a:solidFill>
              <a:highlight>
                <a:srgbClr val="E9E9E9"/>
              </a:highlight>
              <a:latin typeface="Fira Sans"/>
              <a:ea typeface="Fira Sans"/>
              <a:cs typeface="Fira Sans"/>
              <a:sym typeface="Fira Sans"/>
            </a:endParaRPr>
          </a:p>
          <a:p>
            <a:pPr indent="-317500" lvl="0" marL="457200" marR="50800" rtl="0" algn="l">
              <a:lnSpc>
                <a:spcPct val="115000"/>
              </a:lnSpc>
              <a:spcBef>
                <a:spcPts val="0"/>
              </a:spcBef>
              <a:spcAft>
                <a:spcPts val="0"/>
              </a:spcAft>
              <a:buClr>
                <a:srgbClr val="212529"/>
              </a:buClr>
              <a:buSzPts val="1400"/>
              <a:buAutoNum type="arabicPeriod"/>
            </a:pPr>
            <a:r>
              <a:rPr b="1" i="1" lang="en-US">
                <a:solidFill>
                  <a:srgbClr val="212529"/>
                </a:solidFill>
                <a:highlight>
                  <a:srgbClr val="FFFFFF"/>
                </a:highlight>
                <a:latin typeface="Fira Sans"/>
                <a:ea typeface="Fira Sans"/>
                <a:cs typeface="Fira Sans"/>
                <a:sym typeface="Fira Sans"/>
              </a:rPr>
              <a:t>Tokenization:</a:t>
            </a:r>
            <a:r>
              <a:rPr b="1" lang="en-US">
                <a:solidFill>
                  <a:srgbClr val="212529"/>
                </a:solidFill>
                <a:highlight>
                  <a:srgbClr val="FFFFFF"/>
                </a:highlight>
                <a:latin typeface="Fira Sans"/>
                <a:ea typeface="Fira Sans"/>
                <a:cs typeface="Fira Sans"/>
                <a:sym typeface="Fira Sans"/>
              </a:rPr>
              <a:t> </a:t>
            </a:r>
            <a:r>
              <a:rPr lang="en-US">
                <a:solidFill>
                  <a:srgbClr val="212529"/>
                </a:solidFill>
                <a:highlight>
                  <a:srgbClr val="FFFFFF"/>
                </a:highlight>
                <a:latin typeface="Fira Sans"/>
                <a:ea typeface="Fira Sans"/>
                <a:cs typeface="Fira Sans"/>
                <a:sym typeface="Fira Sans"/>
              </a:rPr>
              <a:t>Blockchain could rely on asset tokenization to provide investors with equity or some similar concept of ownership,for example Initial Coin Offering (ICO). Startups could save money on hiring employees by compensating them partially in fractional ownership of the business, converting it into an employee-owned enterprise. </a:t>
            </a:r>
            <a:endParaRPr>
              <a:solidFill>
                <a:srgbClr val="212529"/>
              </a:solidFill>
              <a:highlight>
                <a:srgbClr val="FFFFFF"/>
              </a:highlight>
              <a:latin typeface="Fira Sans"/>
              <a:ea typeface="Fira Sans"/>
              <a:cs typeface="Fira Sans"/>
              <a:sym typeface="Fira Sans"/>
            </a:endParaRPr>
          </a:p>
          <a:p>
            <a:pPr indent="-317500" lvl="0" marL="457200" marR="50800" rtl="0" algn="l">
              <a:lnSpc>
                <a:spcPct val="115000"/>
              </a:lnSpc>
              <a:spcBef>
                <a:spcPts val="0"/>
              </a:spcBef>
              <a:spcAft>
                <a:spcPts val="0"/>
              </a:spcAft>
              <a:buClr>
                <a:srgbClr val="212529"/>
              </a:buClr>
              <a:buSzPts val="1400"/>
              <a:buAutoNum type="arabicPeriod"/>
            </a:pPr>
            <a:r>
              <a:rPr b="1" i="1" lang="en-US">
                <a:solidFill>
                  <a:srgbClr val="212529"/>
                </a:solidFill>
                <a:highlight>
                  <a:srgbClr val="FFFFFF"/>
                </a:highlight>
                <a:latin typeface="Fira Sans"/>
                <a:ea typeface="Fira Sans"/>
                <a:cs typeface="Fira Sans"/>
                <a:sym typeface="Fira Sans"/>
              </a:rPr>
              <a:t>High availability and Immediate provision</a:t>
            </a:r>
            <a:r>
              <a:rPr b="1" lang="en-US">
                <a:solidFill>
                  <a:srgbClr val="212529"/>
                </a:solidFill>
                <a:highlight>
                  <a:srgbClr val="FFFFFF"/>
                </a:highlight>
                <a:latin typeface="Fira Sans"/>
                <a:ea typeface="Fira Sans"/>
                <a:cs typeface="Fira Sans"/>
                <a:sym typeface="Fira Sans"/>
              </a:rPr>
              <a:t>: </a:t>
            </a:r>
            <a:r>
              <a:rPr lang="en-US">
                <a:solidFill>
                  <a:srgbClr val="212529"/>
                </a:solidFill>
                <a:highlight>
                  <a:srgbClr val="FFFFFF"/>
                </a:highlight>
                <a:latin typeface="Fira Sans"/>
                <a:ea typeface="Fira Sans"/>
                <a:cs typeface="Fira Sans"/>
                <a:sym typeface="Fira Sans"/>
              </a:rPr>
              <a:t>Any project using a blockchain-based crowdfunding model can potentially get funded. Also, any person with an internet connection can contribute to those projects. Blockchain-based crowdfunders wouldn’t have to worry about the “fraud” that have plagued modern-day crowdfunding projects. </a:t>
            </a:r>
            <a:endParaRPr sz="1050">
              <a:solidFill>
                <a:srgbClr val="004481"/>
              </a:solidFill>
              <a:highlight>
                <a:srgbClr val="E9E9E9"/>
              </a:highlight>
              <a:latin typeface="Fira Sans"/>
              <a:ea typeface="Fira Sans"/>
              <a:cs typeface="Fira Sans"/>
              <a:sym typeface="Fira Sans"/>
            </a:endParaRPr>
          </a:p>
          <a:p>
            <a:pPr indent="-311150" lvl="0" marL="457200" rtl="0" algn="l">
              <a:lnSpc>
                <a:spcPct val="115000"/>
              </a:lnSpc>
              <a:spcBef>
                <a:spcPts val="0"/>
              </a:spcBef>
              <a:spcAft>
                <a:spcPts val="0"/>
              </a:spcAft>
              <a:buClr>
                <a:srgbClr val="212529"/>
              </a:buClr>
              <a:buSzPts val="1300"/>
              <a:buAutoNum type="arabicPeriod"/>
            </a:pPr>
            <a:r>
              <a:rPr b="1" i="1" lang="en-US">
                <a:solidFill>
                  <a:srgbClr val="212529"/>
                </a:solidFill>
                <a:highlight>
                  <a:srgbClr val="FFFFFF"/>
                </a:highlight>
                <a:latin typeface="Fira Sans"/>
                <a:ea typeface="Fira Sans"/>
                <a:cs typeface="Fira Sans"/>
                <a:sym typeface="Fira Sans"/>
              </a:rPr>
              <a:t>Smart Contracts to Enforce Funding Terms</a:t>
            </a:r>
            <a:r>
              <a:rPr b="1" lang="en-US">
                <a:solidFill>
                  <a:srgbClr val="212529"/>
                </a:solidFill>
                <a:highlight>
                  <a:srgbClr val="FFFFFF"/>
                </a:highlight>
                <a:latin typeface="Fira Sans"/>
                <a:ea typeface="Fira Sans"/>
                <a:cs typeface="Fira Sans"/>
                <a:sym typeface="Fira Sans"/>
              </a:rPr>
              <a:t>:</a:t>
            </a:r>
            <a:r>
              <a:rPr lang="en-US">
                <a:solidFill>
                  <a:srgbClr val="212529"/>
                </a:solidFill>
                <a:highlight>
                  <a:srgbClr val="FFFFFF"/>
                </a:highlight>
                <a:latin typeface="Fira Sans"/>
                <a:ea typeface="Fira Sans"/>
                <a:cs typeface="Fira Sans"/>
                <a:sym typeface="Fira Sans"/>
              </a:rPr>
              <a:t> </a:t>
            </a:r>
            <a:r>
              <a:rPr lang="en-US" sz="1450">
                <a:solidFill>
                  <a:schemeClr val="dk1"/>
                </a:solidFill>
                <a:highlight>
                  <a:schemeClr val="lt1"/>
                </a:highlight>
                <a:latin typeface="Fira Sans"/>
                <a:ea typeface="Fira Sans"/>
                <a:cs typeface="Fira Sans"/>
                <a:sym typeface="Fira Sans"/>
              </a:rPr>
              <a:t>Smart contracts provide greater accountability by enforcing funding terms and preventing large sums of money from being squandered by those who are ill-intended or not qualified.</a:t>
            </a:r>
            <a:r>
              <a:rPr lang="en-US">
                <a:solidFill>
                  <a:srgbClr val="212529"/>
                </a:solidFill>
                <a:highlight>
                  <a:srgbClr val="FFFFFF"/>
                </a:highlight>
                <a:latin typeface="Fira Sans"/>
                <a:ea typeface="Fira Sans"/>
                <a:cs typeface="Fira Sans"/>
                <a:sym typeface="Fira Sans"/>
              </a:rPr>
              <a:t> Primarily, these contracts would provide built-in milestones that would prevent funds from being released without provenance as to a project or campaign’s legitimacy. </a:t>
            </a:r>
            <a:endParaRPr sz="1450">
              <a:solidFill>
                <a:schemeClr val="dk1"/>
              </a:solidFill>
              <a:highlight>
                <a:srgbClr val="FFFFFF"/>
              </a:highlight>
              <a:latin typeface="Fira Sans"/>
              <a:ea typeface="Fira Sans"/>
              <a:cs typeface="Fira Sans"/>
              <a:sym typeface="Fira Sans"/>
            </a:endParaRPr>
          </a:p>
          <a:p>
            <a:pPr indent="0" lvl="0" marL="0" rtl="0" algn="l">
              <a:lnSpc>
                <a:spcPct val="90000"/>
              </a:lnSpc>
              <a:spcBef>
                <a:spcPts val="0"/>
              </a:spcBef>
              <a:spcAft>
                <a:spcPts val="0"/>
              </a:spcAft>
              <a:buClr>
                <a:schemeClr val="dk1"/>
              </a:buClr>
              <a:buSzPts val="1100"/>
              <a:buFont typeface="Arial"/>
              <a:buNone/>
            </a:pPr>
            <a:r>
              <a:t/>
            </a:r>
            <a:endParaRPr sz="1350">
              <a:solidFill>
                <a:schemeClr val="dk1"/>
              </a:solidFill>
              <a:highlight>
                <a:srgbClr val="FFFFFF"/>
              </a:highlight>
              <a:latin typeface="Nunito"/>
              <a:ea typeface="Nunito"/>
              <a:cs typeface="Nunito"/>
              <a:sym typeface="Nunito"/>
            </a:endParaRPr>
          </a:p>
          <a:p>
            <a:pPr indent="0" lvl="0" marL="0" marR="0" rtl="0" algn="l">
              <a:lnSpc>
                <a:spcPct val="90000"/>
              </a:lnSpc>
              <a:spcBef>
                <a:spcPts val="0"/>
              </a:spcBef>
              <a:spcAft>
                <a:spcPts val="0"/>
              </a:spcAft>
              <a:buNone/>
            </a:pPr>
            <a:r>
              <a:t/>
            </a:r>
            <a:endParaRPr sz="1350">
              <a:solidFill>
                <a:schemeClr val="dk1"/>
              </a:solidFill>
              <a:highlight>
                <a:srgbClr val="FFFFFF"/>
              </a:highlight>
              <a:latin typeface="Nunito"/>
              <a:ea typeface="Nunito"/>
              <a:cs typeface="Nunito"/>
              <a:sym typeface="Nunito"/>
            </a:endParaRPr>
          </a:p>
          <a:p>
            <a:pPr indent="0" lvl="0" marL="0" marR="0" rtl="0" algn="l">
              <a:lnSpc>
                <a:spcPct val="90000"/>
              </a:lnSpc>
              <a:spcBef>
                <a:spcPts val="0"/>
              </a:spcBef>
              <a:spcAft>
                <a:spcPts val="0"/>
              </a:spcAft>
              <a:buNone/>
            </a:pPr>
            <a:r>
              <a:t/>
            </a:r>
            <a:endParaRPr sz="1350">
              <a:solidFill>
                <a:schemeClr val="dk1"/>
              </a:solidFill>
              <a:highlight>
                <a:srgbClr val="FFFFFF"/>
              </a:highlight>
              <a:latin typeface="Nunito"/>
              <a:ea typeface="Nunito"/>
              <a:cs typeface="Nunito"/>
              <a:sym typeface="Nunito"/>
            </a:endParaRPr>
          </a:p>
          <a:p>
            <a:pPr indent="0" lvl="0" marL="0" marR="0" rtl="0" algn="l">
              <a:lnSpc>
                <a:spcPct val="90000"/>
              </a:lnSpc>
              <a:spcBef>
                <a:spcPts val="0"/>
              </a:spcBef>
              <a:spcAft>
                <a:spcPts val="0"/>
              </a:spcAft>
              <a:buNone/>
            </a:pPr>
            <a:r>
              <a:t/>
            </a:r>
            <a:endParaRPr sz="1350">
              <a:solidFill>
                <a:schemeClr val="dk1"/>
              </a:solidFill>
              <a:highlight>
                <a:srgbClr val="FFFFFF"/>
              </a:highlight>
              <a:latin typeface="Nunito"/>
              <a:ea typeface="Nunito"/>
              <a:cs typeface="Nunito"/>
              <a:sym typeface="Nunito"/>
            </a:endParaRPr>
          </a:p>
          <a:p>
            <a:pPr indent="0" lvl="0" marL="457200" marR="0" rtl="0" algn="l">
              <a:lnSpc>
                <a:spcPct val="90000"/>
              </a:lnSpc>
              <a:spcBef>
                <a:spcPts val="0"/>
              </a:spcBef>
              <a:spcAft>
                <a:spcPts val="0"/>
              </a:spcAft>
              <a:buNone/>
            </a:pPr>
            <a:r>
              <a:t/>
            </a:r>
            <a:endParaRPr sz="2600">
              <a:solidFill>
                <a:srgbClr val="262626"/>
              </a:solidFill>
              <a:latin typeface="Fira Sans"/>
              <a:ea typeface="Fira Sans"/>
              <a:cs typeface="Fira Sans"/>
              <a:sym typeface="Fira Sans"/>
            </a:endParaRPr>
          </a:p>
        </p:txBody>
      </p:sp>
      <p:pic>
        <p:nvPicPr>
          <p:cNvPr descr="A picture containing drawing&#10;&#10;Description automatically generated" id="109" name="Google Shape;109;p15"/>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398104" y="191836"/>
            <a:ext cx="11395800" cy="72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Marcellus"/>
              <a:buNone/>
            </a:pPr>
            <a:r>
              <a:rPr b="1" lang="en-US" sz="3600">
                <a:solidFill>
                  <a:srgbClr val="C00000"/>
                </a:solidFill>
                <a:latin typeface="Marcellus"/>
                <a:ea typeface="Marcellus"/>
                <a:cs typeface="Marcellus"/>
                <a:sym typeface="Marcellus"/>
              </a:rPr>
              <a:t>Technologies used </a:t>
            </a:r>
            <a:endParaRPr b="1" sz="3600"/>
          </a:p>
        </p:txBody>
      </p:sp>
      <p:pic>
        <p:nvPicPr>
          <p:cNvPr id="115" name="Google Shape;115;p16"/>
          <p:cNvPicPr preferRelativeResize="0"/>
          <p:nvPr/>
        </p:nvPicPr>
        <p:blipFill rotWithShape="1">
          <a:blip r:embed="rId3">
            <a:alphaModFix/>
          </a:blip>
          <a:srcRect b="0" l="0" r="0" t="0"/>
          <a:stretch/>
        </p:blipFill>
        <p:spPr>
          <a:xfrm rot="5400000">
            <a:off x="5880673" y="567533"/>
            <a:ext cx="385984" cy="12236666"/>
          </a:xfrm>
          <a:prstGeom prst="rect">
            <a:avLst/>
          </a:prstGeom>
          <a:noFill/>
          <a:ln>
            <a:noFill/>
          </a:ln>
        </p:spPr>
      </p:pic>
      <p:pic>
        <p:nvPicPr>
          <p:cNvPr id="116" name="Google Shape;116;p16"/>
          <p:cNvPicPr preferRelativeResize="0"/>
          <p:nvPr/>
        </p:nvPicPr>
        <p:blipFill rotWithShape="1">
          <a:blip r:embed="rId4">
            <a:alphaModFix/>
          </a:blip>
          <a:srcRect b="0" l="0" r="0" t="0"/>
          <a:stretch/>
        </p:blipFill>
        <p:spPr>
          <a:xfrm rot="5400000">
            <a:off x="4533654" y="1754135"/>
            <a:ext cx="176409" cy="9333047"/>
          </a:xfrm>
          <a:prstGeom prst="rect">
            <a:avLst/>
          </a:prstGeom>
          <a:noFill/>
          <a:ln>
            <a:noFill/>
          </a:ln>
        </p:spPr>
      </p:pic>
      <p:pic>
        <p:nvPicPr>
          <p:cNvPr descr="A close up of a sign&#10;&#10;Description automatically generated" id="117" name="Google Shape;117;p16"/>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sp>
        <p:nvSpPr>
          <p:cNvPr id="118" name="Google Shape;118;p16"/>
          <p:cNvSpPr txBox="1"/>
          <p:nvPr/>
        </p:nvSpPr>
        <p:spPr>
          <a:xfrm>
            <a:off x="651858" y="1018531"/>
            <a:ext cx="10315200" cy="4487100"/>
          </a:xfrm>
          <a:prstGeom prst="rect">
            <a:avLst/>
          </a:prstGeom>
          <a:noFill/>
          <a:ln>
            <a:noFill/>
          </a:ln>
        </p:spPr>
        <p:txBody>
          <a:bodyPr anchorCtr="0" anchor="t" bIns="45700" lIns="91425" spcFirstLastPara="1" rIns="91425" wrap="square" tIns="45700">
            <a:noAutofit/>
          </a:bodyPr>
          <a:lstStyle/>
          <a:p>
            <a:pPr indent="-361950" lvl="0" marL="457200" rtl="0" algn="l">
              <a:lnSpc>
                <a:spcPct val="90000"/>
              </a:lnSpc>
              <a:spcBef>
                <a:spcPts val="0"/>
              </a:spcBef>
              <a:spcAft>
                <a:spcPts val="0"/>
              </a:spcAft>
              <a:buClr>
                <a:srgbClr val="262626"/>
              </a:buClr>
              <a:buSzPts val="2100"/>
              <a:buFont typeface="Fira Sans"/>
              <a:buChar char="●"/>
            </a:pPr>
            <a:r>
              <a:rPr b="1" lang="en-US" sz="2100">
                <a:solidFill>
                  <a:srgbClr val="262626"/>
                </a:solidFill>
                <a:latin typeface="Fira Sans"/>
                <a:ea typeface="Fira Sans"/>
                <a:cs typeface="Fira Sans"/>
                <a:sym typeface="Fira Sans"/>
              </a:rPr>
              <a:t>Solidity </a:t>
            </a:r>
            <a:r>
              <a:rPr lang="en-US" sz="2100">
                <a:solidFill>
                  <a:srgbClr val="262626"/>
                </a:solidFill>
                <a:latin typeface="Fira Sans"/>
                <a:ea typeface="Fira Sans"/>
                <a:cs typeface="Fira Sans"/>
                <a:sym typeface="Fira Sans"/>
              </a:rPr>
              <a:t>-  Solidity is a high-level programming language used to write smart contracts on the Ethereum blockchain. Here we use Solidity to write the smart contracts that power the crowdfunding platform.</a:t>
            </a:r>
            <a:endParaRPr sz="2100">
              <a:solidFill>
                <a:srgbClr val="262626"/>
              </a:solidFill>
              <a:latin typeface="Fira Sans"/>
              <a:ea typeface="Fira Sans"/>
              <a:cs typeface="Fira Sans"/>
              <a:sym typeface="Fira Sans"/>
            </a:endParaRPr>
          </a:p>
          <a:p>
            <a:pPr indent="-361950" lvl="0" marL="457200" rtl="0" algn="l">
              <a:lnSpc>
                <a:spcPct val="90000"/>
              </a:lnSpc>
              <a:spcBef>
                <a:spcPts val="0"/>
              </a:spcBef>
              <a:spcAft>
                <a:spcPts val="0"/>
              </a:spcAft>
              <a:buClr>
                <a:srgbClr val="262626"/>
              </a:buClr>
              <a:buSzPts val="2100"/>
              <a:buFont typeface="Fira Sans"/>
              <a:buChar char="●"/>
            </a:pPr>
            <a:r>
              <a:rPr b="1" lang="en-US" sz="2100">
                <a:solidFill>
                  <a:srgbClr val="262626"/>
                </a:solidFill>
                <a:latin typeface="Fira Sans"/>
                <a:ea typeface="Fira Sans"/>
                <a:cs typeface="Fira Sans"/>
                <a:sym typeface="Fira Sans"/>
              </a:rPr>
              <a:t>Thirdweb sdk</a:t>
            </a:r>
            <a:r>
              <a:rPr lang="en-US" sz="2100">
                <a:solidFill>
                  <a:srgbClr val="262626"/>
                </a:solidFill>
                <a:latin typeface="Fira Sans"/>
                <a:ea typeface="Fira Sans"/>
                <a:cs typeface="Fira Sans"/>
                <a:sym typeface="Fira Sans"/>
              </a:rPr>
              <a:t> - Thirdweb SDK utilizes JavaScript and the Solidity programming language, and is designed to make it easy for developers to build and deploy dApps that leverage the benefits of decentralization, such as improved security, privacy, and transparency.</a:t>
            </a:r>
            <a:endParaRPr sz="2100">
              <a:solidFill>
                <a:srgbClr val="262626"/>
              </a:solidFill>
              <a:latin typeface="Fira Sans"/>
              <a:ea typeface="Fira Sans"/>
              <a:cs typeface="Fira Sans"/>
              <a:sym typeface="Fira Sans"/>
            </a:endParaRPr>
          </a:p>
          <a:p>
            <a:pPr indent="-361950" lvl="0" marL="457200" rtl="0" algn="l">
              <a:lnSpc>
                <a:spcPct val="90000"/>
              </a:lnSpc>
              <a:spcBef>
                <a:spcPts val="0"/>
              </a:spcBef>
              <a:spcAft>
                <a:spcPts val="0"/>
              </a:spcAft>
              <a:buClr>
                <a:srgbClr val="262626"/>
              </a:buClr>
              <a:buSzPts val="2100"/>
              <a:buFont typeface="Fira Sans"/>
              <a:buChar char="●"/>
            </a:pPr>
            <a:r>
              <a:rPr b="1" lang="en-US" sz="2100">
                <a:solidFill>
                  <a:srgbClr val="262626"/>
                </a:solidFill>
                <a:latin typeface="Fira Sans"/>
                <a:ea typeface="Fira Sans"/>
                <a:cs typeface="Fira Sans"/>
                <a:sym typeface="Fira Sans"/>
              </a:rPr>
              <a:t>MetaMask</a:t>
            </a:r>
            <a:r>
              <a:rPr lang="en-US" sz="2100">
                <a:solidFill>
                  <a:srgbClr val="262626"/>
                </a:solidFill>
                <a:latin typeface="Fira Sans"/>
                <a:ea typeface="Fira Sans"/>
                <a:cs typeface="Fira Sans"/>
                <a:sym typeface="Fira Sans"/>
              </a:rPr>
              <a:t> - MetaMask is a browser extension that allows users to interact with Ethereum-based applications from their web browsers. Here we use MetaMask to connect to the Ethereum network and interact with the crowdfunding platform.</a:t>
            </a:r>
            <a:endParaRPr sz="2100">
              <a:solidFill>
                <a:srgbClr val="262626"/>
              </a:solidFill>
              <a:latin typeface="Fira Sans"/>
              <a:ea typeface="Fira Sans"/>
              <a:cs typeface="Fira Sans"/>
              <a:sym typeface="Fira Sans"/>
            </a:endParaRPr>
          </a:p>
          <a:p>
            <a:pPr indent="-361950" lvl="0" marL="457200" rtl="0" algn="l">
              <a:lnSpc>
                <a:spcPct val="90000"/>
              </a:lnSpc>
              <a:spcBef>
                <a:spcPts val="0"/>
              </a:spcBef>
              <a:spcAft>
                <a:spcPts val="0"/>
              </a:spcAft>
              <a:buClr>
                <a:srgbClr val="262626"/>
              </a:buClr>
              <a:buSzPts val="2100"/>
              <a:buFont typeface="Fira Sans"/>
              <a:buChar char="●"/>
            </a:pPr>
            <a:r>
              <a:rPr b="1" lang="en-US" sz="2100">
                <a:solidFill>
                  <a:srgbClr val="262626"/>
                </a:solidFill>
                <a:latin typeface="Fira Sans"/>
                <a:ea typeface="Fira Sans"/>
                <a:cs typeface="Fira Sans"/>
                <a:sym typeface="Fira Sans"/>
              </a:rPr>
              <a:t>React</a:t>
            </a:r>
            <a:r>
              <a:rPr lang="en-US" sz="2100">
                <a:solidFill>
                  <a:srgbClr val="262626"/>
                </a:solidFill>
                <a:latin typeface="Fira Sans"/>
                <a:ea typeface="Fira Sans"/>
                <a:cs typeface="Fira Sans"/>
                <a:sym typeface="Fira Sans"/>
              </a:rPr>
              <a:t> - React is a JavaScript library used for building user interfaces.</a:t>
            </a:r>
            <a:endParaRPr sz="2100">
              <a:solidFill>
                <a:srgbClr val="262626"/>
              </a:solidFill>
              <a:latin typeface="Fira Sans"/>
              <a:ea typeface="Fira Sans"/>
              <a:cs typeface="Fira Sans"/>
              <a:sym typeface="Fira Sans"/>
            </a:endParaRPr>
          </a:p>
          <a:p>
            <a:pPr indent="-361950" lvl="0" marL="457200" rtl="0" algn="l">
              <a:lnSpc>
                <a:spcPct val="90000"/>
              </a:lnSpc>
              <a:spcBef>
                <a:spcPts val="0"/>
              </a:spcBef>
              <a:spcAft>
                <a:spcPts val="0"/>
              </a:spcAft>
              <a:buClr>
                <a:srgbClr val="262626"/>
              </a:buClr>
              <a:buSzPts val="2100"/>
              <a:buFont typeface="Fira Sans"/>
              <a:buChar char="●"/>
            </a:pPr>
            <a:r>
              <a:rPr b="1" lang="en-US" sz="2100">
                <a:solidFill>
                  <a:srgbClr val="262626"/>
                </a:solidFill>
                <a:latin typeface="Fira Sans"/>
                <a:ea typeface="Fira Sans"/>
                <a:cs typeface="Fira Sans"/>
                <a:sym typeface="Fira Sans"/>
              </a:rPr>
              <a:t>Web3.js</a:t>
            </a:r>
            <a:r>
              <a:rPr lang="en-US" sz="2100">
                <a:solidFill>
                  <a:srgbClr val="262626"/>
                </a:solidFill>
                <a:latin typeface="Fira Sans"/>
                <a:ea typeface="Fira Sans"/>
                <a:cs typeface="Fira Sans"/>
                <a:sym typeface="Fira Sans"/>
              </a:rPr>
              <a:t> - Web3.js is a JavaScript library used to interact with the Ethereum blockchain. Here we use Web3.js to connect the frontend of the crowdfunding platform to the smart contracts on the Ethereum network</a:t>
            </a:r>
            <a:endParaRPr sz="2100">
              <a:solidFill>
                <a:srgbClr val="262626"/>
              </a:solidFill>
              <a:latin typeface="Fira Sans"/>
              <a:ea typeface="Fira Sans"/>
              <a:cs typeface="Fira Sans"/>
              <a:sym typeface="Fira Sans"/>
            </a:endParaRPr>
          </a:p>
          <a:p>
            <a:pPr indent="0" lvl="0" marL="457200" rtl="0" algn="l">
              <a:lnSpc>
                <a:spcPct val="90000"/>
              </a:lnSpc>
              <a:spcBef>
                <a:spcPts val="0"/>
              </a:spcBef>
              <a:spcAft>
                <a:spcPts val="0"/>
              </a:spcAft>
              <a:buNone/>
            </a:pPr>
            <a:r>
              <a:t/>
            </a:r>
            <a:endParaRPr sz="2200">
              <a:solidFill>
                <a:srgbClr val="262626"/>
              </a:solidFill>
              <a:latin typeface="Fira Sans"/>
              <a:ea typeface="Fira Sans"/>
              <a:cs typeface="Fira Sans"/>
              <a:sym typeface="Fira Sans"/>
            </a:endParaRPr>
          </a:p>
          <a:p>
            <a:pPr indent="0" lvl="0" marL="457200" marR="0" rtl="0" algn="l">
              <a:lnSpc>
                <a:spcPct val="90000"/>
              </a:lnSpc>
              <a:spcBef>
                <a:spcPts val="0"/>
              </a:spcBef>
              <a:spcAft>
                <a:spcPts val="0"/>
              </a:spcAft>
              <a:buNone/>
            </a:pPr>
            <a:r>
              <a:t/>
            </a:r>
            <a:endParaRPr b="1" sz="2300">
              <a:solidFill>
                <a:srgbClr val="262626"/>
              </a:solidFill>
              <a:latin typeface="Fira Sans"/>
              <a:ea typeface="Fira Sans"/>
              <a:cs typeface="Fira Sans"/>
              <a:sym typeface="Fira Sans"/>
            </a:endParaRPr>
          </a:p>
          <a:p>
            <a:pPr indent="0" lvl="0" marL="0" marR="0" rtl="0" algn="l">
              <a:lnSpc>
                <a:spcPct val="90000"/>
              </a:lnSpc>
              <a:spcBef>
                <a:spcPts val="0"/>
              </a:spcBef>
              <a:spcAft>
                <a:spcPts val="0"/>
              </a:spcAft>
              <a:buClr>
                <a:schemeClr val="dk1"/>
              </a:buClr>
              <a:buSzPts val="1100"/>
              <a:buFont typeface="Arial"/>
              <a:buNone/>
            </a:pPr>
            <a:r>
              <a:t/>
            </a:r>
            <a:endParaRPr sz="2400">
              <a:solidFill>
                <a:srgbClr val="262626"/>
              </a:solidFill>
              <a:latin typeface="Fira Sans"/>
              <a:ea typeface="Fira Sans"/>
              <a:cs typeface="Fira Sans"/>
              <a:sym typeface="Fira Sans"/>
            </a:endParaRPr>
          </a:p>
        </p:txBody>
      </p:sp>
      <p:pic>
        <p:nvPicPr>
          <p:cNvPr descr="A picture containing drawing&#10;&#10;Description automatically generated" id="119" name="Google Shape;119;p16"/>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398104" y="191836"/>
            <a:ext cx="11395800" cy="72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Marcellus"/>
              <a:buNone/>
            </a:pPr>
            <a:r>
              <a:rPr b="1" lang="en-US" sz="3600">
                <a:solidFill>
                  <a:srgbClr val="C00000"/>
                </a:solidFill>
                <a:latin typeface="Marcellus"/>
                <a:ea typeface="Marcellus"/>
                <a:cs typeface="Marcellus"/>
                <a:sym typeface="Marcellus"/>
              </a:rPr>
              <a:t>Justify type of blockchain used is most suitable</a:t>
            </a:r>
            <a:endParaRPr b="1" sz="3600"/>
          </a:p>
        </p:txBody>
      </p:sp>
      <p:pic>
        <p:nvPicPr>
          <p:cNvPr id="125" name="Google Shape;125;p17"/>
          <p:cNvPicPr preferRelativeResize="0"/>
          <p:nvPr/>
        </p:nvPicPr>
        <p:blipFill rotWithShape="1">
          <a:blip r:embed="rId3">
            <a:alphaModFix/>
          </a:blip>
          <a:srcRect b="0" l="0" r="0" t="0"/>
          <a:stretch/>
        </p:blipFill>
        <p:spPr>
          <a:xfrm rot="5400000">
            <a:off x="5880673" y="567533"/>
            <a:ext cx="385984" cy="12236666"/>
          </a:xfrm>
          <a:prstGeom prst="rect">
            <a:avLst/>
          </a:prstGeom>
          <a:noFill/>
          <a:ln>
            <a:noFill/>
          </a:ln>
        </p:spPr>
      </p:pic>
      <p:pic>
        <p:nvPicPr>
          <p:cNvPr id="126" name="Google Shape;126;p17"/>
          <p:cNvPicPr preferRelativeResize="0"/>
          <p:nvPr/>
        </p:nvPicPr>
        <p:blipFill rotWithShape="1">
          <a:blip r:embed="rId4">
            <a:alphaModFix/>
          </a:blip>
          <a:srcRect b="0" l="0" r="0" t="0"/>
          <a:stretch/>
        </p:blipFill>
        <p:spPr>
          <a:xfrm rot="5400000">
            <a:off x="4533654" y="1754135"/>
            <a:ext cx="176409" cy="9333047"/>
          </a:xfrm>
          <a:prstGeom prst="rect">
            <a:avLst/>
          </a:prstGeom>
          <a:noFill/>
          <a:ln>
            <a:noFill/>
          </a:ln>
        </p:spPr>
      </p:pic>
      <p:pic>
        <p:nvPicPr>
          <p:cNvPr descr="A close up of a sign&#10;&#10;Description automatically generated" id="127" name="Google Shape;127;p17"/>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sp>
        <p:nvSpPr>
          <p:cNvPr id="128" name="Google Shape;128;p17"/>
          <p:cNvSpPr txBox="1"/>
          <p:nvPr/>
        </p:nvSpPr>
        <p:spPr>
          <a:xfrm>
            <a:off x="651858" y="1018531"/>
            <a:ext cx="10315200" cy="4487100"/>
          </a:xfrm>
          <a:prstGeom prst="rect">
            <a:avLst/>
          </a:prstGeom>
          <a:noFill/>
          <a:ln>
            <a:noFill/>
          </a:ln>
        </p:spPr>
        <p:txBody>
          <a:bodyPr anchorCtr="0" anchor="t" bIns="45700" lIns="91425" spcFirstLastPara="1" rIns="91425" wrap="square" tIns="45700">
            <a:noAutofit/>
          </a:bodyPr>
          <a:lstStyle/>
          <a:p>
            <a:pPr indent="-368300" lvl="0" marL="457200" rtl="0" algn="l">
              <a:lnSpc>
                <a:spcPct val="90000"/>
              </a:lnSpc>
              <a:spcBef>
                <a:spcPts val="0"/>
              </a:spcBef>
              <a:spcAft>
                <a:spcPts val="0"/>
              </a:spcAft>
              <a:buClr>
                <a:srgbClr val="262626"/>
              </a:buClr>
              <a:buSzPts val="2200"/>
              <a:buFont typeface="Fira Sans"/>
              <a:buChar char="●"/>
            </a:pPr>
            <a:r>
              <a:rPr lang="en-US" sz="2200">
                <a:solidFill>
                  <a:srgbClr val="262626"/>
                </a:solidFill>
                <a:latin typeface="Fira Sans"/>
                <a:ea typeface="Fira Sans"/>
                <a:cs typeface="Fira Sans"/>
                <a:sym typeface="Fira Sans"/>
              </a:rPr>
              <a:t>Ethereum smart contract capabilities allow for advanced automation and security in crowdfunding applications, reducing the need for third-party intermediaries and ensuring transparency.</a:t>
            </a:r>
            <a:endParaRPr sz="2200">
              <a:solidFill>
                <a:srgbClr val="262626"/>
              </a:solidFill>
              <a:latin typeface="Fira Sans"/>
              <a:ea typeface="Fira Sans"/>
              <a:cs typeface="Fira Sans"/>
              <a:sym typeface="Fira Sans"/>
            </a:endParaRPr>
          </a:p>
          <a:p>
            <a:pPr indent="-368300" lvl="0" marL="457200" rtl="0" algn="l">
              <a:lnSpc>
                <a:spcPct val="90000"/>
              </a:lnSpc>
              <a:spcBef>
                <a:spcPts val="0"/>
              </a:spcBef>
              <a:spcAft>
                <a:spcPts val="0"/>
              </a:spcAft>
              <a:buClr>
                <a:srgbClr val="262626"/>
              </a:buClr>
              <a:buSzPts val="2200"/>
              <a:buFont typeface="Fira Sans"/>
              <a:buChar char="●"/>
            </a:pPr>
            <a:r>
              <a:rPr lang="en-US" sz="2200">
                <a:solidFill>
                  <a:srgbClr val="262626"/>
                </a:solidFill>
                <a:latin typeface="Fira Sans"/>
                <a:ea typeface="Fira Sans"/>
                <a:cs typeface="Fira Sans"/>
                <a:sym typeface="Fira Sans"/>
              </a:rPr>
              <a:t>The large developer community surrounding Ethereum has created an ecosystem of tools and libraries that make building and deploying crowdfunding applications much easier.</a:t>
            </a:r>
            <a:endParaRPr sz="2200">
              <a:solidFill>
                <a:srgbClr val="262626"/>
              </a:solidFill>
              <a:latin typeface="Fira Sans"/>
              <a:ea typeface="Fira Sans"/>
              <a:cs typeface="Fira Sans"/>
              <a:sym typeface="Fira Sans"/>
            </a:endParaRPr>
          </a:p>
          <a:p>
            <a:pPr indent="-368300" lvl="0" marL="457200" rtl="0" algn="l">
              <a:lnSpc>
                <a:spcPct val="90000"/>
              </a:lnSpc>
              <a:spcBef>
                <a:spcPts val="0"/>
              </a:spcBef>
              <a:spcAft>
                <a:spcPts val="0"/>
              </a:spcAft>
              <a:buClr>
                <a:srgbClr val="262626"/>
              </a:buClr>
              <a:buSzPts val="2200"/>
              <a:buFont typeface="Fira Sans"/>
              <a:buChar char="●"/>
            </a:pPr>
            <a:r>
              <a:rPr lang="en-US" sz="2200">
                <a:solidFill>
                  <a:srgbClr val="262626"/>
                </a:solidFill>
                <a:latin typeface="Fira Sans"/>
                <a:ea typeface="Fira Sans"/>
                <a:cs typeface="Fira Sans"/>
                <a:sym typeface="Fira Sans"/>
              </a:rPr>
              <a:t>Ethereum's interoperability and tokenization features make it easy to integrate with other systems and create custom digital assets for payment and investment.</a:t>
            </a:r>
            <a:endParaRPr sz="2200">
              <a:solidFill>
                <a:srgbClr val="262626"/>
              </a:solidFill>
              <a:latin typeface="Fira Sans"/>
              <a:ea typeface="Fira Sans"/>
              <a:cs typeface="Fira Sans"/>
              <a:sym typeface="Fira Sans"/>
            </a:endParaRPr>
          </a:p>
          <a:p>
            <a:pPr indent="-368300" lvl="0" marL="457200" rtl="0" algn="l">
              <a:lnSpc>
                <a:spcPct val="90000"/>
              </a:lnSpc>
              <a:spcBef>
                <a:spcPts val="0"/>
              </a:spcBef>
              <a:spcAft>
                <a:spcPts val="0"/>
              </a:spcAft>
              <a:buClr>
                <a:srgbClr val="262626"/>
              </a:buClr>
              <a:buSzPts val="2200"/>
              <a:buFont typeface="Fira Sans"/>
              <a:buChar char="●"/>
            </a:pPr>
            <a:r>
              <a:rPr lang="en-US" sz="2200">
                <a:solidFill>
                  <a:srgbClr val="262626"/>
                </a:solidFill>
                <a:latin typeface="Fira Sans"/>
                <a:ea typeface="Fira Sans"/>
                <a:cs typeface="Fira Sans"/>
                <a:sym typeface="Fira Sans"/>
              </a:rPr>
              <a:t>Ethereum is highly versatile and suited to the needs of crowdfunding applications, giving it an edge over other blockchains.</a:t>
            </a:r>
            <a:endParaRPr sz="2200">
              <a:solidFill>
                <a:srgbClr val="262626"/>
              </a:solidFill>
              <a:latin typeface="Fira Sans"/>
              <a:ea typeface="Fira Sans"/>
              <a:cs typeface="Fira Sans"/>
              <a:sym typeface="Fira Sans"/>
            </a:endParaRPr>
          </a:p>
          <a:p>
            <a:pPr indent="-368300" lvl="0" marL="457200" rtl="0" algn="l">
              <a:lnSpc>
                <a:spcPct val="90000"/>
              </a:lnSpc>
              <a:spcBef>
                <a:spcPts val="0"/>
              </a:spcBef>
              <a:spcAft>
                <a:spcPts val="0"/>
              </a:spcAft>
              <a:buClr>
                <a:srgbClr val="262626"/>
              </a:buClr>
              <a:buSzPts val="2200"/>
              <a:buFont typeface="Fira Sans"/>
              <a:buChar char="●"/>
            </a:pPr>
            <a:r>
              <a:rPr lang="en-US" sz="2200">
                <a:solidFill>
                  <a:srgbClr val="262626"/>
                </a:solidFill>
                <a:latin typeface="Fira Sans"/>
                <a:ea typeface="Fira Sans"/>
                <a:cs typeface="Fira Sans"/>
                <a:sym typeface="Fira Sans"/>
              </a:rPr>
              <a:t>Ethereum's integration with the widely-used programming language JavaScript makes it accessible and easy to use for developers with a range of backgrounds and skill levels.</a:t>
            </a:r>
            <a:endParaRPr sz="2300">
              <a:solidFill>
                <a:srgbClr val="262626"/>
              </a:solidFill>
              <a:latin typeface="Fira Sans"/>
              <a:ea typeface="Fira Sans"/>
              <a:cs typeface="Fira Sans"/>
              <a:sym typeface="Fira Sans"/>
            </a:endParaRPr>
          </a:p>
          <a:p>
            <a:pPr indent="0" lvl="0" marL="457200" rtl="0" algn="l">
              <a:lnSpc>
                <a:spcPct val="90000"/>
              </a:lnSpc>
              <a:spcBef>
                <a:spcPts val="0"/>
              </a:spcBef>
              <a:spcAft>
                <a:spcPts val="0"/>
              </a:spcAft>
              <a:buNone/>
            </a:pPr>
            <a:r>
              <a:t/>
            </a:r>
            <a:endParaRPr sz="2200">
              <a:solidFill>
                <a:srgbClr val="262626"/>
              </a:solidFill>
              <a:latin typeface="Fira Sans"/>
              <a:ea typeface="Fira Sans"/>
              <a:cs typeface="Fira Sans"/>
              <a:sym typeface="Fira Sans"/>
            </a:endParaRPr>
          </a:p>
          <a:p>
            <a:pPr indent="0" lvl="0" marL="457200" marR="0" rtl="0" algn="l">
              <a:lnSpc>
                <a:spcPct val="90000"/>
              </a:lnSpc>
              <a:spcBef>
                <a:spcPts val="0"/>
              </a:spcBef>
              <a:spcAft>
                <a:spcPts val="0"/>
              </a:spcAft>
              <a:buNone/>
            </a:pPr>
            <a:r>
              <a:t/>
            </a:r>
            <a:endParaRPr b="1" sz="2300">
              <a:solidFill>
                <a:srgbClr val="262626"/>
              </a:solidFill>
              <a:latin typeface="Fira Sans"/>
              <a:ea typeface="Fira Sans"/>
              <a:cs typeface="Fira Sans"/>
              <a:sym typeface="Fira Sans"/>
            </a:endParaRPr>
          </a:p>
          <a:p>
            <a:pPr indent="0" lvl="0" marL="0" marR="0" rtl="0" algn="l">
              <a:lnSpc>
                <a:spcPct val="90000"/>
              </a:lnSpc>
              <a:spcBef>
                <a:spcPts val="0"/>
              </a:spcBef>
              <a:spcAft>
                <a:spcPts val="0"/>
              </a:spcAft>
              <a:buClr>
                <a:schemeClr val="dk1"/>
              </a:buClr>
              <a:buSzPts val="1100"/>
              <a:buFont typeface="Arial"/>
              <a:buNone/>
            </a:pPr>
            <a:r>
              <a:t/>
            </a:r>
            <a:endParaRPr sz="2400">
              <a:solidFill>
                <a:srgbClr val="262626"/>
              </a:solidFill>
              <a:latin typeface="Fira Sans"/>
              <a:ea typeface="Fira Sans"/>
              <a:cs typeface="Fira Sans"/>
              <a:sym typeface="Fira Sans"/>
            </a:endParaRPr>
          </a:p>
        </p:txBody>
      </p:sp>
      <p:pic>
        <p:nvPicPr>
          <p:cNvPr descr="A picture containing drawing&#10;&#10;Description automatically generated" id="129" name="Google Shape;129;p17"/>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Marcellus"/>
              <a:buNone/>
            </a:pPr>
            <a:r>
              <a:rPr b="1" lang="en-US" sz="3600">
                <a:solidFill>
                  <a:srgbClr val="C00000"/>
                </a:solidFill>
                <a:latin typeface="Marcellus"/>
                <a:ea typeface="Marcellus"/>
                <a:cs typeface="Marcellus"/>
                <a:sym typeface="Marcellus"/>
              </a:rPr>
              <a:t>System Architecture</a:t>
            </a:r>
            <a:endParaRPr b="1" sz="3600"/>
          </a:p>
        </p:txBody>
      </p:sp>
      <p:pic>
        <p:nvPicPr>
          <p:cNvPr id="135" name="Google Shape;135;p18"/>
          <p:cNvPicPr preferRelativeResize="0"/>
          <p:nvPr/>
        </p:nvPicPr>
        <p:blipFill rotWithShape="1">
          <a:blip r:embed="rId3">
            <a:alphaModFix/>
          </a:blip>
          <a:srcRect b="0" l="0" r="0" t="0"/>
          <a:stretch/>
        </p:blipFill>
        <p:spPr>
          <a:xfrm rot="5400000">
            <a:off x="5880673" y="567533"/>
            <a:ext cx="385984" cy="12236666"/>
          </a:xfrm>
          <a:prstGeom prst="rect">
            <a:avLst/>
          </a:prstGeom>
          <a:noFill/>
          <a:ln>
            <a:noFill/>
          </a:ln>
        </p:spPr>
      </p:pic>
      <p:pic>
        <p:nvPicPr>
          <p:cNvPr id="136" name="Google Shape;136;p18"/>
          <p:cNvPicPr preferRelativeResize="0"/>
          <p:nvPr/>
        </p:nvPicPr>
        <p:blipFill rotWithShape="1">
          <a:blip r:embed="rId4">
            <a:alphaModFix/>
          </a:blip>
          <a:srcRect b="0" l="0" r="0" t="0"/>
          <a:stretch/>
        </p:blipFill>
        <p:spPr>
          <a:xfrm rot="5400000">
            <a:off x="4533654" y="1754135"/>
            <a:ext cx="176409" cy="9333047"/>
          </a:xfrm>
          <a:prstGeom prst="rect">
            <a:avLst/>
          </a:prstGeom>
          <a:noFill/>
          <a:ln>
            <a:noFill/>
          </a:ln>
        </p:spPr>
      </p:pic>
      <p:pic>
        <p:nvPicPr>
          <p:cNvPr descr="A close up of a sign&#10;&#10;Description automatically generated" id="137" name="Google Shape;137;p18"/>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id="138" name="Google Shape;138;p18"/>
          <p:cNvPicPr preferRelativeResize="0"/>
          <p:nvPr/>
        </p:nvPicPr>
        <p:blipFill>
          <a:blip r:embed="rId6">
            <a:alphaModFix/>
          </a:blip>
          <a:stretch>
            <a:fillRect/>
          </a:stretch>
        </p:blipFill>
        <p:spPr>
          <a:xfrm>
            <a:off x="2111350" y="837449"/>
            <a:ext cx="8077026" cy="4838350"/>
          </a:xfrm>
          <a:prstGeom prst="rect">
            <a:avLst/>
          </a:prstGeom>
          <a:noFill/>
          <a:ln>
            <a:noFill/>
          </a:ln>
        </p:spPr>
      </p:pic>
      <p:pic>
        <p:nvPicPr>
          <p:cNvPr descr="A picture containing drawing&#10;&#10;Description automatically generated" id="139" name="Google Shape;139;p18"/>
          <p:cNvPicPr preferRelativeResize="0"/>
          <p:nvPr/>
        </p:nvPicPr>
        <p:blipFill rotWithShape="1">
          <a:blip r:embed="rId7">
            <a:alphaModFix/>
          </a:blip>
          <a:srcRect b="0" l="0" r="0" t="0"/>
          <a:stretch/>
        </p:blipFill>
        <p:spPr>
          <a:xfrm>
            <a:off x="120014" y="5440809"/>
            <a:ext cx="3245735" cy="811434"/>
          </a:xfrm>
          <a:prstGeom prst="rect">
            <a:avLst/>
          </a:prstGeom>
          <a:noFill/>
          <a:ln>
            <a:noFill/>
          </a:ln>
        </p:spPr>
      </p:pic>
      <p:sp>
        <p:nvSpPr>
          <p:cNvPr id="140" name="Google Shape;140;p18"/>
          <p:cNvSpPr/>
          <p:nvPr/>
        </p:nvSpPr>
        <p:spPr>
          <a:xfrm>
            <a:off x="6288900" y="2123400"/>
            <a:ext cx="1860300" cy="235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6817325" y="2295975"/>
            <a:ext cx="657900" cy="575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Marcellus"/>
              <a:buNone/>
            </a:pPr>
            <a:r>
              <a:rPr b="1" lang="en-US" sz="3600">
                <a:solidFill>
                  <a:srgbClr val="C00000"/>
                </a:solidFill>
                <a:latin typeface="Marcellus"/>
                <a:ea typeface="Marcellus"/>
                <a:cs typeface="Marcellus"/>
                <a:sym typeface="Marcellus"/>
              </a:rPr>
              <a:t>Demo</a:t>
            </a:r>
            <a:endParaRPr b="1" sz="3600"/>
          </a:p>
        </p:txBody>
      </p:sp>
      <p:pic>
        <p:nvPicPr>
          <p:cNvPr id="147" name="Google Shape;147;p19"/>
          <p:cNvPicPr preferRelativeResize="0"/>
          <p:nvPr/>
        </p:nvPicPr>
        <p:blipFill rotWithShape="1">
          <a:blip r:embed="rId3">
            <a:alphaModFix/>
          </a:blip>
          <a:srcRect b="0" l="0" r="0" t="0"/>
          <a:stretch/>
        </p:blipFill>
        <p:spPr>
          <a:xfrm rot="5400000">
            <a:off x="5880673" y="567533"/>
            <a:ext cx="385984" cy="12236666"/>
          </a:xfrm>
          <a:prstGeom prst="rect">
            <a:avLst/>
          </a:prstGeom>
          <a:noFill/>
          <a:ln>
            <a:noFill/>
          </a:ln>
        </p:spPr>
      </p:pic>
      <p:pic>
        <p:nvPicPr>
          <p:cNvPr id="148" name="Google Shape;148;p19"/>
          <p:cNvPicPr preferRelativeResize="0"/>
          <p:nvPr/>
        </p:nvPicPr>
        <p:blipFill rotWithShape="1">
          <a:blip r:embed="rId4">
            <a:alphaModFix/>
          </a:blip>
          <a:srcRect b="0" l="0" r="0" t="0"/>
          <a:stretch/>
        </p:blipFill>
        <p:spPr>
          <a:xfrm rot="5400000">
            <a:off x="4533654" y="1754135"/>
            <a:ext cx="176409" cy="9333047"/>
          </a:xfrm>
          <a:prstGeom prst="rect">
            <a:avLst/>
          </a:prstGeom>
          <a:noFill/>
          <a:ln>
            <a:noFill/>
          </a:ln>
        </p:spPr>
      </p:pic>
      <p:pic>
        <p:nvPicPr>
          <p:cNvPr descr="A close up of a sign&#10;&#10;Description automatically generated" id="149" name="Google Shape;149;p19"/>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150" name="Google Shape;150;p19"/>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151" name="Google Shape;151;p19"/>
          <p:cNvPicPr preferRelativeResize="0"/>
          <p:nvPr/>
        </p:nvPicPr>
        <p:blipFill>
          <a:blip r:embed="rId7">
            <a:alphaModFix/>
          </a:blip>
          <a:stretch>
            <a:fillRect/>
          </a:stretch>
        </p:blipFill>
        <p:spPr>
          <a:xfrm>
            <a:off x="1944847" y="1247301"/>
            <a:ext cx="8308214" cy="3859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Marcellus"/>
              <a:buNone/>
            </a:pPr>
            <a:r>
              <a:rPr b="1" lang="en-US" sz="3600">
                <a:solidFill>
                  <a:srgbClr val="C00000"/>
                </a:solidFill>
                <a:latin typeface="Marcellus"/>
                <a:ea typeface="Marcellus"/>
                <a:cs typeface="Marcellus"/>
                <a:sym typeface="Marcellus"/>
              </a:rPr>
              <a:t>Demo</a:t>
            </a:r>
            <a:endParaRPr b="1" sz="3600"/>
          </a:p>
        </p:txBody>
      </p:sp>
      <p:pic>
        <p:nvPicPr>
          <p:cNvPr id="157" name="Google Shape;157;p20"/>
          <p:cNvPicPr preferRelativeResize="0"/>
          <p:nvPr/>
        </p:nvPicPr>
        <p:blipFill rotWithShape="1">
          <a:blip r:embed="rId3">
            <a:alphaModFix/>
          </a:blip>
          <a:srcRect b="0" l="0" r="0" t="0"/>
          <a:stretch/>
        </p:blipFill>
        <p:spPr>
          <a:xfrm rot="5400000">
            <a:off x="5880673" y="567533"/>
            <a:ext cx="385984" cy="12236666"/>
          </a:xfrm>
          <a:prstGeom prst="rect">
            <a:avLst/>
          </a:prstGeom>
          <a:noFill/>
          <a:ln>
            <a:noFill/>
          </a:ln>
        </p:spPr>
      </p:pic>
      <p:pic>
        <p:nvPicPr>
          <p:cNvPr id="158" name="Google Shape;158;p20"/>
          <p:cNvPicPr preferRelativeResize="0"/>
          <p:nvPr/>
        </p:nvPicPr>
        <p:blipFill rotWithShape="1">
          <a:blip r:embed="rId4">
            <a:alphaModFix/>
          </a:blip>
          <a:srcRect b="0" l="0" r="0" t="0"/>
          <a:stretch/>
        </p:blipFill>
        <p:spPr>
          <a:xfrm rot="5400000">
            <a:off x="4533654" y="1754135"/>
            <a:ext cx="176409" cy="9333047"/>
          </a:xfrm>
          <a:prstGeom prst="rect">
            <a:avLst/>
          </a:prstGeom>
          <a:noFill/>
          <a:ln>
            <a:noFill/>
          </a:ln>
        </p:spPr>
      </p:pic>
      <p:pic>
        <p:nvPicPr>
          <p:cNvPr descr="A close up of a sign&#10;&#10;Description automatically generated" id="159" name="Google Shape;159;p20"/>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pic>
        <p:nvPicPr>
          <p:cNvPr descr="A picture containing drawing&#10;&#10;Description automatically generated" id="160" name="Google Shape;160;p20"/>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pic>
        <p:nvPicPr>
          <p:cNvPr id="161" name="Google Shape;161;p20"/>
          <p:cNvPicPr preferRelativeResize="0"/>
          <p:nvPr/>
        </p:nvPicPr>
        <p:blipFill>
          <a:blip r:embed="rId7">
            <a:alphaModFix/>
          </a:blip>
          <a:stretch>
            <a:fillRect/>
          </a:stretch>
        </p:blipFill>
        <p:spPr>
          <a:xfrm>
            <a:off x="764101" y="1846039"/>
            <a:ext cx="5789102" cy="2662375"/>
          </a:xfrm>
          <a:prstGeom prst="rect">
            <a:avLst/>
          </a:prstGeom>
          <a:noFill/>
          <a:ln>
            <a:noFill/>
          </a:ln>
        </p:spPr>
      </p:pic>
      <p:pic>
        <p:nvPicPr>
          <p:cNvPr id="162" name="Google Shape;162;p20"/>
          <p:cNvPicPr preferRelativeResize="0"/>
          <p:nvPr/>
        </p:nvPicPr>
        <p:blipFill>
          <a:blip r:embed="rId8">
            <a:alphaModFix/>
          </a:blip>
          <a:stretch>
            <a:fillRect/>
          </a:stretch>
        </p:blipFill>
        <p:spPr>
          <a:xfrm>
            <a:off x="7166450" y="981075"/>
            <a:ext cx="3886200" cy="4895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401054" y="191861"/>
            <a:ext cx="11395800" cy="721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Marcellus"/>
              <a:buNone/>
            </a:pPr>
            <a:r>
              <a:rPr b="1" lang="en-US" sz="3600">
                <a:solidFill>
                  <a:srgbClr val="C00000"/>
                </a:solidFill>
                <a:latin typeface="Marcellus"/>
                <a:ea typeface="Marcellus"/>
                <a:cs typeface="Marcellus"/>
                <a:sym typeface="Marcellus"/>
              </a:rPr>
              <a:t>Conclusion</a:t>
            </a:r>
            <a:endParaRPr b="1" sz="3600"/>
          </a:p>
        </p:txBody>
      </p:sp>
      <p:pic>
        <p:nvPicPr>
          <p:cNvPr id="168" name="Google Shape;168;p21"/>
          <p:cNvPicPr preferRelativeResize="0"/>
          <p:nvPr/>
        </p:nvPicPr>
        <p:blipFill rotWithShape="1">
          <a:blip r:embed="rId3">
            <a:alphaModFix/>
          </a:blip>
          <a:srcRect b="0" l="0" r="0" t="0"/>
          <a:stretch/>
        </p:blipFill>
        <p:spPr>
          <a:xfrm rot="5400000">
            <a:off x="5880673" y="567533"/>
            <a:ext cx="385984" cy="12236666"/>
          </a:xfrm>
          <a:prstGeom prst="rect">
            <a:avLst/>
          </a:prstGeom>
          <a:noFill/>
          <a:ln>
            <a:noFill/>
          </a:ln>
        </p:spPr>
      </p:pic>
      <p:pic>
        <p:nvPicPr>
          <p:cNvPr id="169" name="Google Shape;169;p21"/>
          <p:cNvPicPr preferRelativeResize="0"/>
          <p:nvPr/>
        </p:nvPicPr>
        <p:blipFill rotWithShape="1">
          <a:blip r:embed="rId4">
            <a:alphaModFix/>
          </a:blip>
          <a:srcRect b="0" l="0" r="0" t="0"/>
          <a:stretch/>
        </p:blipFill>
        <p:spPr>
          <a:xfrm rot="5400000">
            <a:off x="4533654" y="1754135"/>
            <a:ext cx="176409" cy="9333047"/>
          </a:xfrm>
          <a:prstGeom prst="rect">
            <a:avLst/>
          </a:prstGeom>
          <a:noFill/>
          <a:ln>
            <a:noFill/>
          </a:ln>
        </p:spPr>
      </p:pic>
      <p:pic>
        <p:nvPicPr>
          <p:cNvPr descr="A close up of a sign&#10;&#10;Description automatically generated" id="170" name="Google Shape;170;p21"/>
          <p:cNvPicPr preferRelativeResize="0"/>
          <p:nvPr>
            <p:ph idx="1" type="body"/>
          </p:nvPr>
        </p:nvPicPr>
        <p:blipFill rotWithShape="1">
          <a:blip r:embed="rId5">
            <a:alphaModFix/>
          </a:blip>
          <a:srcRect b="0" l="0" r="0" t="0"/>
          <a:stretch/>
        </p:blipFill>
        <p:spPr>
          <a:xfrm>
            <a:off x="10828421" y="5610533"/>
            <a:ext cx="968400" cy="721800"/>
          </a:xfrm>
          <a:prstGeom prst="rect">
            <a:avLst/>
          </a:prstGeom>
          <a:noFill/>
          <a:ln>
            <a:noFill/>
          </a:ln>
        </p:spPr>
      </p:pic>
      <p:sp>
        <p:nvSpPr>
          <p:cNvPr id="171" name="Google Shape;171;p21"/>
          <p:cNvSpPr txBox="1"/>
          <p:nvPr/>
        </p:nvSpPr>
        <p:spPr>
          <a:xfrm>
            <a:off x="941358" y="1018543"/>
            <a:ext cx="10315200" cy="44871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None/>
            </a:pPr>
            <a:r>
              <a:rPr lang="en-US" sz="2400">
                <a:latin typeface="Fira Sans"/>
                <a:ea typeface="Fira Sans"/>
                <a:cs typeface="Fira Sans"/>
                <a:sym typeface="Fira Sans"/>
              </a:rPr>
              <a:t>The development of a blockchain-based crowdfunding platform using the Web3.js has demonstrated the potential of blockchain technology in enabling decentralized and transparent fundraising processes. The platform leverages the benefits of Ethereum blockchain, including its ability to host smart contracts and store transaction data securely, The platform's decentralized and transparent nature ensures fairness and trust in the crowdfunding process, while providing a more efficient and cost-effective alternative to traditional fundraising methods</a:t>
            </a:r>
            <a:endParaRPr sz="2400">
              <a:latin typeface="Fira Sans"/>
              <a:ea typeface="Fira Sans"/>
              <a:cs typeface="Fira Sans"/>
              <a:sym typeface="Fira Sans"/>
            </a:endParaRPr>
          </a:p>
        </p:txBody>
      </p:sp>
      <p:pic>
        <p:nvPicPr>
          <p:cNvPr descr="A picture containing drawing&#10;&#10;Description automatically generated" id="172" name="Google Shape;172;p21"/>
          <p:cNvPicPr preferRelativeResize="0"/>
          <p:nvPr/>
        </p:nvPicPr>
        <p:blipFill rotWithShape="1">
          <a:blip r:embed="rId6">
            <a:alphaModFix/>
          </a:blip>
          <a:srcRect b="0" l="0" r="0" t="0"/>
          <a:stretch/>
        </p:blipFill>
        <p:spPr>
          <a:xfrm>
            <a:off x="120014" y="5440809"/>
            <a:ext cx="3245735" cy="8114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