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77" r:id="rId5"/>
    <p:sldId id="276" r:id="rId6"/>
    <p:sldId id="275" r:id="rId7"/>
    <p:sldId id="274" r:id="rId8"/>
    <p:sldId id="281" r:id="rId9"/>
    <p:sldId id="282" r:id="rId10"/>
    <p:sldId id="259" r:id="rId11"/>
    <p:sldId id="261" r:id="rId12"/>
    <p:sldId id="280" r:id="rId13"/>
    <p:sldId id="271" r:id="rId14"/>
    <p:sldId id="260" r:id="rId15"/>
    <p:sldId id="283" r:id="rId16"/>
    <p:sldId id="284" r:id="rId17"/>
    <p:sldId id="270" r:id="rId18"/>
    <p:sldId id="273"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5ea149-370f-4ad3-87e7-e2945887f830}">
          <p14:sldIdLst>
            <p14:sldId id="256"/>
            <p14:sldId id="277"/>
            <p14:sldId id="275"/>
            <p14:sldId id="270"/>
            <p14:sldId id="282"/>
            <p14:sldId id="263"/>
            <p14:sldId id="280"/>
            <p14:sldId id="271"/>
            <p14:sldId id="283"/>
            <p14:sldId id="287"/>
            <p14:sldId id="276"/>
            <p14:sldId id="274"/>
            <p14:sldId id="281"/>
            <p14:sldId id="259"/>
            <p14:sldId id="261"/>
            <p14:sldId id="260"/>
            <p14:sldId id="273"/>
            <p14:sldId id="284"/>
          </p14:sldIdLst>
        </p14:section>
        <p14:section name="Untitled Section" id="{f49b1291-deda-4d03-a8ce-0243436180c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5392" y="613410"/>
            <a:ext cx="10943167" cy="1082675"/>
          </a:xfrm>
          <a:noFill/>
          <a:ln>
            <a:noFill/>
          </a:ln>
          <a:effectLst>
            <a:innerShdw blurRad="63500" dist="50800" dir="8100000">
              <a:prstClr val="black">
                <a:alpha val="50000"/>
              </a:prstClr>
            </a:innerShdw>
          </a:effectLst>
        </p:spPr>
        <p:txBody>
          <a:bodyPr/>
          <a:lstStyle/>
          <a:p>
            <a:r>
              <a:rPr lang="en-IN" altLang="en-US" u="sng" dirty="0"/>
              <a:t>CLOUD COMPUTING WITH AWS PROJECT</a:t>
            </a:r>
            <a:endParaRPr lang="en-IN" altLang="en-US" u="sng" dirty="0"/>
          </a:p>
        </p:txBody>
      </p:sp>
      <p:sp>
        <p:nvSpPr>
          <p:cNvPr id="3" name="Subtitle 2"/>
          <p:cNvSpPr>
            <a:spLocks noGrp="1"/>
          </p:cNvSpPr>
          <p:nvPr>
            <p:ph type="subTitle" idx="1"/>
          </p:nvPr>
        </p:nvSpPr>
        <p:spPr>
          <a:xfrm>
            <a:off x="805180" y="1797685"/>
            <a:ext cx="10726420" cy="941070"/>
          </a:xfrm>
          <a:ln>
            <a:no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a:lstStyle/>
          <a:p>
            <a:r>
              <a:rPr lang="en-IN" altLang="en-US">
                <a:ln w="12700" cmpd="sng">
                  <a:solidFill>
                    <a:schemeClr val="accent4"/>
                  </a:solidFill>
                  <a:prstDash val="solid"/>
                </a:ln>
                <a:solidFill>
                  <a:schemeClr val="accent2">
                    <a:lumMod val="75000"/>
                  </a:schemeClr>
                </a:solidFill>
                <a:effectLst>
                  <a:outerShdw blurRad="50800" dist="38100" dir="5400000" algn="t" rotWithShape="0">
                    <a:prstClr val="black">
                      <a:alpha val="40000"/>
                    </a:prstClr>
                  </a:outerShdw>
                  <a:reflection blurRad="6350" stA="60000" endA="900" endPos="58000" dir="5400000" sy="-100000" algn="bl" rotWithShape="0"/>
                </a:effectLst>
              </a:rPr>
              <a:t>EMPLOYEE</a:t>
            </a:r>
            <a:r>
              <a:rPr lang="en-IN" altLang="en-US">
                <a:ln w="12700" cmpd="sng">
                  <a:solidFill>
                    <a:schemeClr val="accent4"/>
                  </a:solidFill>
                  <a:prstDash val="solid"/>
                </a:ln>
                <a:solidFill>
                  <a:schemeClr val="accent2">
                    <a:lumMod val="75000"/>
                  </a:schemeClr>
                </a:solidFill>
                <a:effectLst>
                  <a:glow rad="63500">
                    <a:schemeClr val="accent4">
                      <a:satMod val="175000"/>
                      <a:alpha val="40000"/>
                    </a:schemeClr>
                  </a:glow>
                  <a:outerShdw blurRad="50800" dist="38100" dir="5400000" algn="t" rotWithShape="0">
                    <a:prstClr val="black">
                      <a:alpha val="40000"/>
                    </a:prstClr>
                  </a:outerShdw>
                  <a:reflection blurRad="6350" stA="60000" endA="900" endPos="58000" dir="5400000" sy="-100000" algn="bl" rotWithShape="0"/>
                </a:effectLst>
              </a:rPr>
              <a:t> </a:t>
            </a:r>
            <a:r>
              <a:rPr lang="en-IN" altLang="en-US">
                <a:ln w="12700" cmpd="sng">
                  <a:solidFill>
                    <a:schemeClr val="accent4"/>
                  </a:solidFill>
                  <a:prstDash val="solid"/>
                </a:ln>
                <a:solidFill>
                  <a:schemeClr val="accent2">
                    <a:lumMod val="75000"/>
                  </a:schemeClr>
                </a:solidFill>
                <a:effectLst>
                  <a:glow rad="63500">
                    <a:schemeClr val="accent4">
                      <a:satMod val="175000"/>
                      <a:alpha val="40000"/>
                    </a:schemeClr>
                  </a:glow>
                  <a:outerShdw blurRad="50800" dist="38100" dir="5400000" algn="t" rotWithShape="0">
                    <a:prstClr val="black">
                      <a:alpha val="40000"/>
                    </a:prstClr>
                  </a:outerShdw>
                  <a:reflection blurRad="6350" stA="55000" endA="50" endPos="85000" dir="5400000" sy="-100000" algn="bl" rotWithShape="0"/>
                </a:effectLst>
              </a:rPr>
              <a:t>ATTENDANCE TABLE</a:t>
            </a:r>
            <a:endParaRPr lang="en-IN" altLang="en-US">
              <a:ln w="12700" cmpd="sng">
                <a:solidFill>
                  <a:schemeClr val="accent4"/>
                </a:solidFill>
                <a:prstDash val="solid"/>
              </a:ln>
              <a:solidFill>
                <a:schemeClr val="accent2">
                  <a:lumMod val="75000"/>
                </a:schemeClr>
              </a:solidFill>
              <a:effectLst>
                <a:glow rad="63500">
                  <a:schemeClr val="accent4">
                    <a:satMod val="175000"/>
                    <a:alpha val="40000"/>
                  </a:schemeClr>
                </a:glow>
                <a:outerShdw blurRad="50800" dist="38100" dir="5400000" algn="t" rotWithShape="0">
                  <a:prstClr val="black">
                    <a:alpha val="40000"/>
                  </a:prstClr>
                </a:outerShdw>
                <a:reflection blurRad="6350" stA="55000" endA="50" endPos="85000" dir="5400000" sy="-100000" algn="bl" rotWithShape="0"/>
              </a:effectLst>
            </a:endParaRPr>
          </a:p>
        </p:txBody>
      </p:sp>
      <p:pic>
        <p:nvPicPr>
          <p:cNvPr id="101" name="Picture 100"/>
          <p:cNvPicPr/>
          <p:nvPr/>
        </p:nvPicPr>
        <p:blipFill>
          <a:blip r:embed="rId2"/>
          <a:stretch>
            <a:fillRect/>
          </a:stretch>
        </p:blipFill>
        <p:spPr>
          <a:xfrm>
            <a:off x="8219440" y="3810318"/>
            <a:ext cx="2743200" cy="1666875"/>
          </a:xfrm>
          <a:prstGeom prst="rect">
            <a:avLst/>
          </a:prstGeom>
          <a:noFill/>
          <a:ln w="9525">
            <a:noFill/>
          </a:ln>
        </p:spPr>
      </p:pic>
      <p:pic>
        <p:nvPicPr>
          <p:cNvPr id="100" name="Picture 99"/>
          <p:cNvPicPr/>
          <p:nvPr/>
        </p:nvPicPr>
        <p:blipFill>
          <a:blip r:embed="rId3"/>
          <a:stretch>
            <a:fillRect/>
          </a:stretch>
        </p:blipFill>
        <p:spPr>
          <a:xfrm>
            <a:off x="1869758" y="3665538"/>
            <a:ext cx="2143125" cy="21431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STRUCTURE</a:t>
            </a:r>
            <a:endPar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4" name="Content Placeholder 3" descr="8ed761a1-6059-40c0-90c7-0a4fd8f76eee"/>
          <p:cNvPicPr>
            <a:picLocks noChangeAspect="1"/>
          </p:cNvPicPr>
          <p:nvPr>
            <p:ph idx="1"/>
          </p:nvPr>
        </p:nvPicPr>
        <p:blipFill>
          <a:blip r:embed="rId1"/>
          <a:stretch>
            <a:fillRect/>
          </a:stretch>
        </p:blipFill>
        <p:spPr>
          <a:xfrm rot="16200000">
            <a:off x="3583940" y="-1179830"/>
            <a:ext cx="4855845" cy="10944860"/>
          </a:xfrm>
          <a:prstGeom prst="rect">
            <a:avLst/>
          </a:prstGeom>
        </p:spPr>
      </p:pic>
      <p:sp>
        <p:nvSpPr>
          <p:cNvPr id="5" name="Text Box 4"/>
          <p:cNvSpPr txBox="1"/>
          <p:nvPr/>
        </p:nvSpPr>
        <p:spPr>
          <a:xfrm>
            <a:off x="306070" y="915670"/>
            <a:ext cx="3469640" cy="1198880"/>
          </a:xfrm>
          <a:prstGeom prst="rect">
            <a:avLst/>
          </a:prstGeom>
          <a:noFill/>
        </p:spPr>
        <p:txBody>
          <a:bodyPr wrap="square" rtlCol="0">
            <a:spAutoFit/>
          </a:bodyPr>
          <a:p>
            <a:pPr marL="285750" indent="-285750">
              <a:buFont typeface="Arial" panose="020B0604020202020204" pitchFamily="34" charset="0"/>
              <a:buChar char="•"/>
            </a:pPr>
            <a:r>
              <a:rPr lang="en-IN" altLang="en-US">
                <a:gradFill>
                  <a:gsLst>
                    <a:gs pos="0">
                      <a:srgbClr val="7B32B2"/>
                    </a:gs>
                    <a:gs pos="100000">
                      <a:srgbClr val="401A5D"/>
                    </a:gs>
                  </a:gsLst>
                  <a:lin scaled="0"/>
                </a:gradFill>
              </a:rPr>
              <a:t>Add Colums</a:t>
            </a:r>
            <a:endParaRPr lang="en-IN" altLang="en-US">
              <a:gradFill>
                <a:gsLst>
                  <a:gs pos="0">
                    <a:srgbClr val="7B32B2"/>
                  </a:gs>
                  <a:gs pos="100000">
                    <a:srgbClr val="401A5D"/>
                  </a:gs>
                </a:gsLst>
                <a:lin scaled="0"/>
              </a:gradFill>
            </a:endParaRPr>
          </a:p>
          <a:p>
            <a:pPr marL="285750" indent="-285750">
              <a:buFont typeface="Arial" panose="020B0604020202020204" pitchFamily="34" charset="0"/>
              <a:buChar char="•"/>
            </a:pPr>
            <a:r>
              <a:rPr lang="en-IN" altLang="en-US">
                <a:gradFill>
                  <a:gsLst>
                    <a:gs pos="0">
                      <a:srgbClr val="7B32B2"/>
                    </a:gs>
                    <a:gs pos="100000">
                      <a:srgbClr val="401A5D"/>
                    </a:gs>
                  </a:gsLst>
                  <a:lin scaled="0"/>
                </a:gradFill>
              </a:rPr>
              <a:t>Give Colums Name</a:t>
            </a:r>
            <a:endParaRPr lang="en-IN" altLang="en-US">
              <a:gradFill>
                <a:gsLst>
                  <a:gs pos="0">
                    <a:srgbClr val="7B32B2"/>
                  </a:gs>
                  <a:gs pos="100000">
                    <a:srgbClr val="401A5D"/>
                  </a:gs>
                </a:gsLst>
                <a:lin scaled="0"/>
              </a:gradFill>
            </a:endParaRPr>
          </a:p>
          <a:p>
            <a:pPr marL="285750" indent="-285750">
              <a:buFont typeface="Arial" panose="020B0604020202020204" pitchFamily="34" charset="0"/>
              <a:buChar char="•"/>
            </a:pPr>
            <a:r>
              <a:rPr lang="en-IN" altLang="en-US">
                <a:gradFill>
                  <a:gsLst>
                    <a:gs pos="0">
                      <a:srgbClr val="7B32B2"/>
                    </a:gs>
                    <a:gs pos="100000">
                      <a:srgbClr val="401A5D"/>
                    </a:gs>
                  </a:gsLst>
                  <a:lin scaled="0"/>
                </a:gradFill>
              </a:rPr>
              <a:t>Enrter Randomn Inputs</a:t>
            </a:r>
            <a:endParaRPr lang="en-IN" altLang="en-US">
              <a:gradFill>
                <a:gsLst>
                  <a:gs pos="0">
                    <a:srgbClr val="7B32B2"/>
                  </a:gs>
                  <a:gs pos="100000">
                    <a:srgbClr val="401A5D"/>
                  </a:gs>
                </a:gsLst>
                <a:lin scaled="0"/>
              </a:gradFill>
            </a:endParaRPr>
          </a:p>
          <a:p>
            <a:pPr marL="285750" indent="-285750">
              <a:buFont typeface="Arial" panose="020B0604020202020204" pitchFamily="34" charset="0"/>
              <a:buNone/>
            </a:pPr>
            <a:endParaRPr lang="en-IN" altLang="en-US">
              <a:gradFill>
                <a:gsLst>
                  <a:gs pos="0">
                    <a:srgbClr val="7B32B2"/>
                  </a:gs>
                  <a:gs pos="100000">
                    <a:srgbClr val="401A5D"/>
                  </a:gs>
                </a:gsLst>
                <a:lin scaled="0"/>
              </a:gra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STRUCTURE</a:t>
            </a:r>
            <a:endParaRPr lang="en-US"/>
          </a:p>
        </p:txBody>
      </p:sp>
      <p:pic>
        <p:nvPicPr>
          <p:cNvPr id="4" name="Content Placeholder 3" descr="c61bb10b-a9a2-491c-9ca0-463e5adcb556"/>
          <p:cNvPicPr>
            <a:picLocks noChangeAspect="1"/>
          </p:cNvPicPr>
          <p:nvPr>
            <p:ph idx="1"/>
          </p:nvPr>
        </p:nvPicPr>
        <p:blipFill>
          <a:blip r:embed="rId1"/>
          <a:stretch>
            <a:fillRect/>
          </a:stretch>
        </p:blipFill>
        <p:spPr>
          <a:xfrm rot="16200000">
            <a:off x="3978275" y="-1294765"/>
            <a:ext cx="4464685" cy="11199495"/>
          </a:xfrm>
          <a:prstGeom prst="rect">
            <a:avLst/>
          </a:prstGeom>
        </p:spPr>
      </p:pic>
      <p:sp>
        <p:nvSpPr>
          <p:cNvPr id="5" name="Text Box 4"/>
          <p:cNvSpPr txBox="1"/>
          <p:nvPr/>
        </p:nvSpPr>
        <p:spPr>
          <a:xfrm>
            <a:off x="609600" y="1019810"/>
            <a:ext cx="7242810" cy="922020"/>
          </a:xfrm>
          <a:prstGeom prst="rect">
            <a:avLst/>
          </a:prstGeom>
          <a:gradFill flip="none" rotWithShape="1">
            <a:gsLst>
              <a:gs pos="0">
                <a:srgbClr val="14CD68"/>
              </a:gs>
              <a:gs pos="100000">
                <a:srgbClr val="035C7D"/>
              </a:gs>
            </a:gsLst>
            <a:lin ang="5400000" scaled="0"/>
          </a:gradFill>
        </p:spPr>
        <p:txBody>
          <a:bodyPr wrap="square" rtlCol="0">
            <a:spAutoFit/>
          </a:bodyPr>
          <a:p>
            <a:pPr marL="285750" indent="-285750">
              <a:buFont typeface="Arial" panose="020B0604020202020204" pitchFamily="34" charset="0"/>
              <a:buChar char="•"/>
            </a:pPr>
            <a:r>
              <a:rPr lang="en-IN" altLang="en-US"/>
              <a:t>Add 2 more TABLES</a:t>
            </a:r>
            <a:endParaRPr lang="en-IN" altLang="en-US"/>
          </a:p>
          <a:p>
            <a:pPr marL="285750" indent="-285750">
              <a:buFont typeface="Arial" panose="020B0604020202020204" pitchFamily="34" charset="0"/>
              <a:buChar char="•"/>
            </a:pPr>
            <a:r>
              <a:rPr lang="en-IN" altLang="en-US"/>
              <a:t>Give Name Same as Employee Attendance Column names Respectively i.e. id and status.</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8315" y="586105"/>
            <a:ext cx="10972800" cy="582613"/>
          </a:xfrm>
        </p:spPr>
        <p:txBody>
          <a:bodyPr/>
          <a:p>
            <a:r>
              <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highlight>
                  <a:srgbClr val="FF0000"/>
                </a:highlight>
                <a:sym typeface="+mn-ea"/>
              </a:rPr>
              <a:t>STRUCTURE</a:t>
            </a:r>
            <a:br>
              <a:rPr lang="en-US">
                <a:highlight>
                  <a:srgbClr val="FF0000"/>
                </a:highlight>
              </a:rPr>
            </a:br>
            <a:endParaRPr lang="en-US">
              <a:highlight>
                <a:srgbClr val="FF0000"/>
              </a:highlight>
            </a:endParaRPr>
          </a:p>
        </p:txBody>
      </p:sp>
      <p:pic>
        <p:nvPicPr>
          <p:cNvPr id="6" name="Content Placeholder 5" descr="f45ab1f3-ad31-41b3-9521-7fb8b8cffa77"/>
          <p:cNvPicPr>
            <a:picLocks noChangeAspect="1"/>
          </p:cNvPicPr>
          <p:nvPr>
            <p:ph idx="1"/>
          </p:nvPr>
        </p:nvPicPr>
        <p:blipFill>
          <a:blip r:embed="rId1"/>
          <a:stretch>
            <a:fillRect/>
          </a:stretch>
        </p:blipFill>
        <p:spPr>
          <a:xfrm rot="16200000">
            <a:off x="5528945" y="-229870"/>
            <a:ext cx="4448175" cy="8023225"/>
          </a:xfrm>
          <a:prstGeom prst="rect">
            <a:avLst/>
          </a:prstGeom>
        </p:spPr>
      </p:pic>
      <p:sp>
        <p:nvSpPr>
          <p:cNvPr id="7" name="Text Box 6"/>
          <p:cNvSpPr txBox="1"/>
          <p:nvPr/>
        </p:nvSpPr>
        <p:spPr>
          <a:xfrm>
            <a:off x="488315" y="1557020"/>
            <a:ext cx="2637155" cy="1198880"/>
          </a:xfrm>
          <a:prstGeom prst="rect">
            <a:avLst/>
          </a:prstGeom>
          <a:gradFill>
            <a:gsLst>
              <a:gs pos="0">
                <a:srgbClr val="FECF40"/>
              </a:gs>
              <a:gs pos="100000">
                <a:srgbClr val="846C21"/>
              </a:gs>
            </a:gsLst>
            <a:lin ang="5400000" scaled="0"/>
          </a:gradFill>
        </p:spPr>
        <p:txBody>
          <a:bodyPr wrap="square" rtlCol="0">
            <a:spAutoFit/>
            <a:scene3d>
              <a:camera prst="orthographicFront"/>
              <a:lightRig rig="threePt" dir="t"/>
            </a:scene3d>
          </a:bodyPr>
          <a:p>
            <a:pPr marL="342900" indent="-342900">
              <a:buAutoNum type="arabicPeriod"/>
            </a:pPr>
            <a:r>
              <a:rPr lang="en-IN" altLang="en-US">
                <a:ln/>
                <a:gradFill>
                  <a:gsLst>
                    <a:gs pos="0">
                      <a:srgbClr val="14CD68"/>
                    </a:gs>
                    <a:gs pos="100000">
                      <a:srgbClr val="0B6E38"/>
                    </a:gs>
                  </a:gsLst>
                  <a:lin scaled="0"/>
                </a:gradFill>
                <a:effectLst>
                  <a:innerShdw blurRad="63500" dist="50800" dir="13500000">
                    <a:srgbClr val="000000">
                      <a:alpha val="50000"/>
                    </a:srgbClr>
                  </a:innerShdw>
                </a:effectLst>
              </a:rPr>
              <a:t>Open Status table</a:t>
            </a:r>
            <a:endParaRPr lang="en-IN" altLang="en-US">
              <a:ln/>
              <a:gradFill>
                <a:gsLst>
                  <a:gs pos="0">
                    <a:srgbClr val="14CD68"/>
                  </a:gs>
                  <a:gs pos="100000">
                    <a:srgbClr val="0B6E38"/>
                  </a:gs>
                </a:gsLst>
                <a:lin scaled="0"/>
              </a:gradFill>
              <a:effectLst>
                <a:innerShdw blurRad="63500" dist="50800" dir="13500000">
                  <a:srgbClr val="000000">
                    <a:alpha val="50000"/>
                  </a:srgbClr>
                </a:innerShdw>
              </a:effectLst>
            </a:endParaRPr>
          </a:p>
          <a:p>
            <a:pPr marL="342900" indent="-342900">
              <a:buAutoNum type="arabicPeriod"/>
            </a:pPr>
            <a:r>
              <a:rPr lang="en-IN" altLang="en-US">
                <a:ln/>
                <a:gradFill>
                  <a:gsLst>
                    <a:gs pos="0">
                      <a:srgbClr val="14CD68"/>
                    </a:gs>
                    <a:gs pos="100000">
                      <a:srgbClr val="0B6E38"/>
                    </a:gs>
                  </a:gsLst>
                  <a:lin scaled="0"/>
                </a:gradFill>
                <a:effectLst>
                  <a:innerShdw blurRad="63500" dist="50800" dir="13500000">
                    <a:srgbClr val="000000">
                      <a:alpha val="50000"/>
                    </a:srgbClr>
                  </a:innerShdw>
                </a:effectLst>
              </a:rPr>
              <a:t>Assign attributes Present and Absen</a:t>
            </a:r>
            <a:r>
              <a:rPr lang="en-IN" altLang="en-US">
                <a:ln/>
                <a:solidFill>
                  <a:schemeClr val="bg2"/>
                </a:solidFill>
                <a:effectLst>
                  <a:innerShdw blurRad="63500" dist="50800" dir="13500000">
                    <a:srgbClr val="000000">
                      <a:alpha val="50000"/>
                    </a:srgbClr>
                  </a:innerShdw>
                </a:effectLst>
              </a:rPr>
              <a:t>t.</a:t>
            </a:r>
            <a:endParaRPr lang="en-IN" altLang="en-US">
              <a:ln/>
              <a:solidFill>
                <a:schemeClr val="bg2"/>
              </a:solidFill>
              <a:effectLst>
                <a:innerShdw blurRad="63500" dist="50800" dir="13500000">
                  <a:srgbClr val="000000">
                    <a:alpha val="50000"/>
                  </a:srgbClr>
                </a:innerShdw>
              </a:effectLst>
            </a:endParaRPr>
          </a:p>
          <a:p>
            <a:pPr indent="0">
              <a:buNone/>
            </a:pPr>
            <a:endParaRPr lang="en-IN" altLang="en-US">
              <a:ln/>
              <a:solidFill>
                <a:schemeClr val="bg2"/>
              </a:solidFill>
              <a:effectLst>
                <a:innerShdw blurRad="63500" dist="50800" dir="13500000">
                  <a:srgbClr val="000000">
                    <a:alpha val="50000"/>
                  </a:srgbClr>
                </a:inn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STRUCTURE</a:t>
            </a:r>
            <a:endParaRPr lang="en-US"/>
          </a:p>
        </p:txBody>
      </p:sp>
      <p:pic>
        <p:nvPicPr>
          <p:cNvPr id="6" name="Content Placeholder 5" descr="2a79f25c-562e-4c5c-9390-7189e17670fc"/>
          <p:cNvPicPr>
            <a:picLocks noChangeAspect="1"/>
          </p:cNvPicPr>
          <p:nvPr>
            <p:ph idx="1"/>
          </p:nvPr>
        </p:nvPicPr>
        <p:blipFill>
          <a:blip r:embed="rId1"/>
          <a:stretch>
            <a:fillRect/>
          </a:stretch>
        </p:blipFill>
        <p:spPr>
          <a:xfrm rot="16200000">
            <a:off x="3449955" y="-1473835"/>
            <a:ext cx="5227320" cy="106883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folHlink"/>
            </a:gs>
            <a:gs pos="23000">
              <a:schemeClr val="bg1">
                <a:alpha val="0"/>
                <a:lumMod val="99000"/>
                <a:lumOff val="1000"/>
              </a:schemeClr>
            </a:gs>
          </a:gsLst>
          <a:lin ang="5400000" scaled="0"/>
        </a:gradFill>
        <a:effectLst/>
      </p:bgPr>
    </p:bg>
    <p:spTree>
      <p:nvGrpSpPr>
        <p:cNvPr id="1" name=""/>
        <p:cNvGrpSpPr/>
        <p:nvPr/>
      </p:nvGrpSpPr>
      <p:grpSpPr/>
      <p:sp>
        <p:nvSpPr>
          <p:cNvPr id="7" name="Title 6"/>
          <p:cNvSpPr>
            <a:spLocks noGrp="1"/>
          </p:cNvSpPr>
          <p:nvPr>
            <p:ph type="title"/>
          </p:nvPr>
        </p:nvSpPr>
        <p:spPr/>
        <p:txBody>
          <a:bodyPr/>
          <a:p>
            <a:r>
              <a:rPr lang="en-IN" altLang="en-US" i="1"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Employee Attendance Table</a:t>
            </a:r>
            <a:endParaRPr lang="en-IN" altLang="en-US" i="1"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4" name="Content Placeholder 3"/>
          <p:cNvPicPr preferRelativeResize="0">
            <a:picLocks noChangeAspect="1"/>
          </p:cNvPicPr>
          <p:nvPr>
            <p:ph sz="half" idx="1"/>
          </p:nvPr>
        </p:nvPicPr>
        <p:blipFill>
          <a:blip r:embed="rId1"/>
          <a:stretch>
            <a:fillRect/>
          </a:stretch>
        </p:blipFill>
        <p:spPr>
          <a:xfrm rot="16200000">
            <a:off x="887730" y="1164590"/>
            <a:ext cx="4540250" cy="5854065"/>
          </a:xfrm>
          <a:prstGeom prst="rect">
            <a:avLst/>
          </a:prstGeom>
          <a:noFill/>
          <a:ln>
            <a:solidFill>
              <a:schemeClr val="accent1"/>
            </a:solidFill>
          </a:ln>
        </p:spPr>
      </p:pic>
      <p:pic>
        <p:nvPicPr>
          <p:cNvPr id="6" name="Content Placeholder 3" descr="5190d0c3-cce5-4249-9ef2-8bb7d073010a"/>
          <p:cNvPicPr>
            <a:picLocks noChangeAspect="1"/>
          </p:cNvPicPr>
          <p:nvPr>
            <p:ph sz="half" idx="2"/>
          </p:nvPr>
        </p:nvPicPr>
        <p:blipFill>
          <a:blip r:embed="rId2"/>
          <a:stretch>
            <a:fillRect/>
          </a:stretch>
        </p:blipFill>
        <p:spPr>
          <a:xfrm rot="16200000">
            <a:off x="6772275" y="1052830"/>
            <a:ext cx="4539615" cy="6077585"/>
          </a:xfrm>
          <a:prstGeom prst="rect">
            <a:avLst/>
          </a:prstGeom>
          <a:solidFill>
            <a:schemeClr val="accent1"/>
          </a:solidFill>
          <a:ln w="9525">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SOURCE CODE</a:t>
            </a:r>
            <a:endPar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 name="Text Box 3"/>
          <p:cNvSpPr txBox="1"/>
          <p:nvPr/>
        </p:nvSpPr>
        <p:spPr>
          <a:xfrm>
            <a:off x="609600" y="2136140"/>
            <a:ext cx="5782310" cy="2676525"/>
          </a:xfrm>
          <a:prstGeom prst="rect">
            <a:avLst/>
          </a:prstGeom>
          <a:blipFill rotWithShape="1">
            <a:blip r:embed="rId1">
              <a:alphaModFix amt="28000"/>
            </a:blip>
            <a:tile tx="0" ty="0" sx="100000" sy="100000" flip="none" algn="tl"/>
          </a:blipFill>
        </p:spPr>
        <p:txBody>
          <a:bodyPr wrap="square" rtlCol="0" anchor="t">
            <a:spAutoFit/>
          </a:bodyPr>
          <a:p>
            <a:r>
              <a:rPr lang="en-US" sz="2400">
                <a:gradFill>
                  <a:gsLst>
                    <a:gs pos="0">
                      <a:srgbClr val="E30000"/>
                    </a:gs>
                    <a:gs pos="100000">
                      <a:srgbClr val="760303"/>
                    </a:gs>
                  </a:gsLst>
                  <a:lin scaled="0"/>
                </a:gradFill>
              </a:rPr>
              <a:t>N</a:t>
            </a:r>
            <a:r>
              <a:rPr lang="en-IN" altLang="en-US" sz="2400">
                <a:gradFill>
                  <a:gsLst>
                    <a:gs pos="0">
                      <a:srgbClr val="E30000"/>
                    </a:gs>
                    <a:gs pos="100000">
                      <a:srgbClr val="760303"/>
                    </a:gs>
                  </a:gsLst>
                  <a:lin scaled="0"/>
                </a:gradFill>
              </a:rPr>
              <a:t>ame</a:t>
            </a:r>
            <a:r>
              <a:rPr lang="en-US" sz="2400">
                <a:gradFill>
                  <a:gsLst>
                    <a:gs pos="0">
                      <a:srgbClr val="E30000"/>
                    </a:gs>
                    <a:gs pos="100000">
                      <a:srgbClr val="760303"/>
                    </a:gs>
                  </a:gsLst>
                  <a:lin scaled="0"/>
                </a:gradFill>
              </a:rPr>
              <a:t>,</a:t>
            </a:r>
            <a:r>
              <a:rPr lang="en-IN" altLang="en-US" sz="2400">
                <a:gradFill>
                  <a:gsLst>
                    <a:gs pos="0">
                      <a:srgbClr val="E30000"/>
                    </a:gs>
                    <a:gs pos="100000">
                      <a:srgbClr val="760303"/>
                    </a:gs>
                  </a:gsLst>
                  <a:lin scaled="0"/>
                </a:gradFill>
              </a:rPr>
              <a:t>ID,Attendence</a:t>
            </a:r>
            <a:endParaRPr lang="en-US" sz="2400">
              <a:gradFill>
                <a:gsLst>
                  <a:gs pos="0">
                    <a:srgbClr val="E30000"/>
                  </a:gs>
                  <a:gs pos="100000">
                    <a:srgbClr val="760303"/>
                  </a:gs>
                </a:gsLst>
                <a:lin scaled="0"/>
              </a:gradFill>
            </a:endParaRPr>
          </a:p>
          <a:p>
            <a:r>
              <a:rPr lang="en-IN" altLang="en-US" sz="2400">
                <a:gradFill>
                  <a:gsLst>
                    <a:gs pos="0">
                      <a:srgbClr val="E30000"/>
                    </a:gs>
                    <a:gs pos="100000">
                      <a:srgbClr val="760303"/>
                    </a:gs>
                  </a:gsLst>
                  <a:lin scaled="0"/>
                </a:gradFill>
                <a:sym typeface="+mn-ea"/>
              </a:rPr>
              <a:t>Ram,1,Present</a:t>
            </a:r>
            <a:endParaRPr lang="en-IN" altLang="en-US" sz="2400">
              <a:gradFill>
                <a:gsLst>
                  <a:gs pos="0">
                    <a:srgbClr val="E30000"/>
                  </a:gs>
                  <a:gs pos="100000">
                    <a:srgbClr val="760303"/>
                  </a:gs>
                </a:gsLst>
                <a:lin scaled="0"/>
              </a:gradFill>
            </a:endParaRPr>
          </a:p>
          <a:p>
            <a:r>
              <a:rPr lang="en-IN" altLang="en-US" sz="2400">
                <a:gradFill>
                  <a:gsLst>
                    <a:gs pos="0">
                      <a:srgbClr val="E30000"/>
                    </a:gs>
                    <a:gs pos="100000">
                      <a:srgbClr val="760303"/>
                    </a:gs>
                  </a:gsLst>
                  <a:lin scaled="0"/>
                </a:gradFill>
              </a:rPr>
              <a:t>Sampriti,2,Absent</a:t>
            </a:r>
            <a:endParaRPr lang="en-IN" altLang="en-US" sz="2400">
              <a:gradFill>
                <a:gsLst>
                  <a:gs pos="0">
                    <a:srgbClr val="E30000"/>
                  </a:gs>
                  <a:gs pos="100000">
                    <a:srgbClr val="760303"/>
                  </a:gs>
                </a:gsLst>
                <a:lin scaled="0"/>
              </a:gradFill>
            </a:endParaRPr>
          </a:p>
          <a:p>
            <a:r>
              <a:rPr lang="en-IN" altLang="en-US" sz="2400">
                <a:gradFill>
                  <a:gsLst>
                    <a:gs pos="0">
                      <a:srgbClr val="E30000"/>
                    </a:gs>
                    <a:gs pos="100000">
                      <a:srgbClr val="760303"/>
                    </a:gs>
                  </a:gsLst>
                  <a:lin scaled="0"/>
                </a:gradFill>
              </a:rPr>
              <a:t>Mudita,3,Present</a:t>
            </a:r>
            <a:endParaRPr lang="en-IN" altLang="en-US" sz="2400">
              <a:gradFill>
                <a:gsLst>
                  <a:gs pos="0">
                    <a:srgbClr val="E30000"/>
                  </a:gs>
                  <a:gs pos="100000">
                    <a:srgbClr val="760303"/>
                  </a:gs>
                </a:gsLst>
                <a:lin scaled="0"/>
              </a:gradFill>
            </a:endParaRPr>
          </a:p>
          <a:p>
            <a:r>
              <a:rPr lang="en-IN" altLang="en-US" sz="2400">
                <a:gradFill>
                  <a:gsLst>
                    <a:gs pos="0">
                      <a:srgbClr val="E30000"/>
                    </a:gs>
                    <a:gs pos="100000">
                      <a:srgbClr val="760303"/>
                    </a:gs>
                  </a:gsLst>
                  <a:lin scaled="0"/>
                </a:gradFill>
              </a:rPr>
              <a:t>Chirag,4,Present</a:t>
            </a:r>
            <a:endParaRPr lang="en-IN" altLang="en-US" sz="2400">
              <a:gradFill>
                <a:gsLst>
                  <a:gs pos="0">
                    <a:srgbClr val="E30000"/>
                  </a:gs>
                  <a:gs pos="100000">
                    <a:srgbClr val="760303"/>
                  </a:gs>
                </a:gsLst>
                <a:lin scaled="0"/>
              </a:gradFill>
            </a:endParaRPr>
          </a:p>
          <a:p>
            <a:r>
              <a:rPr lang="en-IN" altLang="en-US" sz="2400">
                <a:gradFill>
                  <a:gsLst>
                    <a:gs pos="0">
                      <a:srgbClr val="E30000"/>
                    </a:gs>
                    <a:gs pos="100000">
                      <a:srgbClr val="760303"/>
                    </a:gs>
                  </a:gsLst>
                  <a:lin scaled="0"/>
                </a:gradFill>
              </a:rPr>
              <a:t>Bhavya,5,</a:t>
            </a:r>
            <a:r>
              <a:rPr lang="en-IN" altLang="en-US" sz="2400">
                <a:gradFill>
                  <a:gsLst>
                    <a:gs pos="0">
                      <a:srgbClr val="E30000"/>
                    </a:gs>
                    <a:gs pos="100000">
                      <a:srgbClr val="760303"/>
                    </a:gs>
                  </a:gsLst>
                  <a:lin scaled="0"/>
                </a:gradFill>
                <a:sym typeface="+mn-ea"/>
              </a:rPr>
              <a:t>Absent</a:t>
            </a:r>
            <a:endParaRPr lang="en-IN" altLang="en-US" sz="2400">
              <a:gradFill>
                <a:gsLst>
                  <a:gs pos="0">
                    <a:srgbClr val="E30000"/>
                  </a:gs>
                  <a:gs pos="100000">
                    <a:srgbClr val="760303"/>
                  </a:gs>
                </a:gsLst>
                <a:lin scaled="0"/>
              </a:gradFill>
            </a:endParaRPr>
          </a:p>
          <a:p>
            <a:r>
              <a:rPr lang="en-IN" altLang="en-US" sz="2400">
                <a:gradFill>
                  <a:gsLst>
                    <a:gs pos="0">
                      <a:srgbClr val="E30000"/>
                    </a:gs>
                    <a:gs pos="100000">
                      <a:srgbClr val="760303"/>
                    </a:gs>
                  </a:gsLst>
                  <a:lin scaled="0"/>
                </a:gradFill>
              </a:rPr>
              <a:t>Vishal,6,Present</a:t>
            </a:r>
            <a:endParaRPr lang="en-IN" altLang="en-US" sz="2400">
              <a:gradFill>
                <a:gsLst>
                  <a:gs pos="0">
                    <a:srgbClr val="E30000"/>
                  </a:gs>
                  <a:gs pos="100000">
                    <a:srgbClr val="760303"/>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CUSTOMIZATION</a:t>
            </a:r>
            <a:endPar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6" name="Content Placeholder 5" descr="078061ff-d95a-4405-b4bb-2afd02e64834"/>
          <p:cNvPicPr>
            <a:picLocks noChangeAspect="1"/>
          </p:cNvPicPr>
          <p:nvPr>
            <p:ph idx="1"/>
          </p:nvPr>
        </p:nvPicPr>
        <p:blipFill>
          <a:blip r:embed="rId1"/>
          <a:stretch>
            <a:fillRect/>
          </a:stretch>
        </p:blipFill>
        <p:spPr>
          <a:xfrm rot="16200000">
            <a:off x="4845050" y="-396240"/>
            <a:ext cx="5285105" cy="8616315"/>
          </a:xfrm>
          <a:prstGeom prst="rect">
            <a:avLst/>
          </a:prstGeom>
        </p:spPr>
      </p:pic>
      <p:sp>
        <p:nvSpPr>
          <p:cNvPr id="7" name="Text Box 6"/>
          <p:cNvSpPr txBox="1"/>
          <p:nvPr/>
        </p:nvSpPr>
        <p:spPr>
          <a:xfrm>
            <a:off x="231775" y="948690"/>
            <a:ext cx="2647315" cy="1476375"/>
          </a:xfrm>
          <a:prstGeom prst="rect">
            <a:avLst/>
          </a:prstGeom>
          <a:noFill/>
        </p:spPr>
        <p:txBody>
          <a:bodyPr wrap="square" rtlCol="0">
            <a:spAutoFit/>
          </a:bodyPr>
          <a:p>
            <a:pPr marL="285750" indent="-285750" algn="ctr">
              <a:buFont typeface="Arial" panose="020B0604020202020204" pitchFamily="34" charset="0"/>
              <a:buChar char="•"/>
            </a:pPr>
            <a:r>
              <a:rPr lang="en-IN" altLang="en-US"/>
              <a:t>Change Daily Details Border Colour To “ Dark Blue”.</a:t>
            </a:r>
            <a:endParaRPr lang="en-IN" altLang="en-US"/>
          </a:p>
          <a:p>
            <a:pPr indent="0" algn="ctr">
              <a:buFont typeface="Arial" panose="020B0604020202020204" pitchFamily="34" charset="0"/>
              <a:buNone/>
            </a:pPr>
            <a:endParaRPr lang="en-IN" altLang="en-US"/>
          </a:p>
          <a:p>
            <a:pPr marL="285750" indent="-285750" algn="ctr">
              <a:buFont typeface="Arial" panose="020B0604020202020204" pitchFamily="34" charset="0"/>
              <a:buChar char="•"/>
            </a:pPr>
            <a:endParaRPr lang="en-IN" altLang="en-US"/>
          </a:p>
        </p:txBody>
      </p:sp>
      <p:sp>
        <p:nvSpPr>
          <p:cNvPr id="8" name="Text Box 7"/>
          <p:cNvSpPr txBox="1"/>
          <p:nvPr/>
        </p:nvSpPr>
        <p:spPr>
          <a:xfrm>
            <a:off x="342900" y="2600325"/>
            <a:ext cx="2110105" cy="1198880"/>
          </a:xfrm>
          <a:prstGeom prst="rect">
            <a:avLst/>
          </a:prstGeom>
          <a:noFill/>
        </p:spPr>
        <p:txBody>
          <a:bodyPr wrap="square" rtlCol="0">
            <a:spAutoFit/>
          </a:bodyPr>
          <a:p>
            <a:pPr marL="285750" indent="-285750">
              <a:buFont typeface="Arial" panose="020B0604020202020204" pitchFamily="34" charset="0"/>
              <a:buChar char="•"/>
            </a:pPr>
            <a:r>
              <a:rPr lang="en-IN" altLang="en-US"/>
              <a:t>Change Present colour Box Color also to BLUE.</a:t>
            </a:r>
            <a:endParaRPr lang="en-IN" alt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2730"/>
            <a:ext cx="10972800" cy="582613"/>
          </a:xfrm>
        </p:spPr>
        <p:txBody>
          <a:bodyPr/>
          <a:p>
            <a:r>
              <a:rPr lang="en-IN" altLang="en-US">
                <a:solidFill>
                  <a:schemeClr val="tx1"/>
                </a:solidFill>
                <a:highlight>
                  <a:srgbClr val="00FF00"/>
                </a:highlight>
              </a:rPr>
              <a:t>EMPLOYEE ATTENDANCE TABLE</a:t>
            </a:r>
            <a:endParaRPr lang="en-IN" altLang="en-US">
              <a:solidFill>
                <a:schemeClr val="tx1"/>
              </a:solidFill>
              <a:highlight>
                <a:srgbClr val="00FF00"/>
              </a:highlight>
            </a:endParaRPr>
          </a:p>
        </p:txBody>
      </p:sp>
      <p:pic>
        <p:nvPicPr>
          <p:cNvPr id="6" name="Content Placeholder 5" descr="464a486a-f85c-4bf4-89e9-6f89af8dbb73"/>
          <p:cNvPicPr>
            <a:picLocks noChangeAspect="1"/>
          </p:cNvPicPr>
          <p:nvPr>
            <p:ph idx="1"/>
          </p:nvPr>
        </p:nvPicPr>
        <p:blipFill>
          <a:blip r:embed="rId1"/>
          <a:stretch>
            <a:fillRect/>
          </a:stretch>
        </p:blipFill>
        <p:spPr>
          <a:xfrm rot="16200000">
            <a:off x="3641090" y="-911860"/>
            <a:ext cx="5006975" cy="9775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4751705"/>
          </a:xfrm>
        </p:spPr>
        <p:txBody>
          <a:bodyPr/>
          <a:p>
            <a:pPr algn="dist">
              <a:lnSpc>
                <a:spcPct val="90000"/>
              </a:lnSpc>
            </a:pPr>
            <a:r>
              <a:rPr lang="en-IN" altLang="en-US" sz="8800"/>
              <a:t>THANK YOU</a:t>
            </a:r>
            <a:endParaRPr lang="en-IN" altLang="en-US" sz="88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CONTENTS:</a:t>
            </a:r>
            <a:endParaRPr lang="en-IN" altLang="en-US" u="sng"/>
          </a:p>
        </p:txBody>
      </p:sp>
      <p:sp>
        <p:nvSpPr>
          <p:cNvPr id="3" name="Content Placeholder 2"/>
          <p:cNvSpPr>
            <a:spLocks noGrp="1"/>
          </p:cNvSpPr>
          <p:nvPr>
            <p:ph idx="1"/>
          </p:nvPr>
        </p:nvSpPr>
        <p:spPr>
          <a:xfrm>
            <a:off x="609600" y="1174750"/>
            <a:ext cx="10972800" cy="5459730"/>
          </a:xfrm>
        </p:spPr>
        <p:txBody>
          <a:bodyPr>
            <a:scene3d>
              <a:camera prst="orthographicFront"/>
              <a:lightRig rig="threePt" dir="t"/>
            </a:scene3d>
          </a:bodyPr>
          <a:p>
            <a:r>
              <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AWS MANAGEMENT CONSOLE</a:t>
            </a:r>
            <a:endPar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r>
              <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AWS AMPLIFY</a:t>
            </a:r>
            <a:endPar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r>
              <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AMAZON HONEYCODE BUILDER APP</a:t>
            </a:r>
            <a:endPar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r>
              <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LINK OF HONEYCODE APP</a:t>
            </a:r>
            <a:endPar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r>
              <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AMAZON HONEYCODE TEMPLATE</a:t>
            </a:r>
            <a:endPar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r>
              <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CREATE WORKBOOK PAGE</a:t>
            </a:r>
            <a:endPar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r>
              <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DEMOWORKBOOK&gt;&gt; EMPLOYEE TABLE</a:t>
            </a:r>
            <a:endPar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r>
              <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CUSTOMIZATIONS AND SOURCE CODE</a:t>
            </a:r>
            <a:endPar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r>
              <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OUTPUT TABLE</a:t>
            </a:r>
            <a:endParaRPr lang="en-I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6" name="Title 5"/>
          <p:cNvSpPr>
            <a:spLocks noGrp="1"/>
          </p:cNvSpPr>
          <p:nvPr>
            <p:ph type="title"/>
          </p:nvPr>
        </p:nvSpPr>
        <p:spPr>
          <a:xfrm>
            <a:off x="609600" y="274955"/>
            <a:ext cx="9097010" cy="728980"/>
          </a:xfrm>
          <a:noFill/>
        </p:spPr>
        <p:txBody>
          <a:bodyPr>
            <a:scene3d>
              <a:camera prst="orthographicFront"/>
              <a:lightRig rig="threePt" dir="t"/>
            </a:scene3d>
          </a:bodyPr>
          <a:p>
            <a:r>
              <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AWS MANAGEMENT CONSOLE</a:t>
            </a:r>
            <a:endPar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04" name="Picture 103"/>
          <p:cNvPicPr/>
          <p:nvPr/>
        </p:nvPicPr>
        <p:blipFill>
          <a:blip r:embed="rId2"/>
          <a:stretch>
            <a:fillRect/>
          </a:stretch>
        </p:blipFill>
        <p:spPr>
          <a:xfrm>
            <a:off x="6096000" y="3429000"/>
            <a:ext cx="0" cy="0"/>
          </a:xfrm>
          <a:prstGeom prst="rect">
            <a:avLst/>
          </a:prstGeom>
          <a:noFill/>
          <a:ln w="9525">
            <a:noFill/>
          </a:ln>
        </p:spPr>
      </p:pic>
      <p:pic>
        <p:nvPicPr>
          <p:cNvPr id="9" name="Content Placeholder 8" descr="2a463389-9daf-47fe-b460-b6c86c257c9f"/>
          <p:cNvPicPr>
            <a:picLocks noChangeAspect="1"/>
          </p:cNvPicPr>
          <p:nvPr>
            <p:ph sz="half" idx="2"/>
          </p:nvPr>
        </p:nvPicPr>
        <p:blipFill>
          <a:blip r:embed="rId3"/>
          <a:stretch>
            <a:fillRect/>
          </a:stretch>
        </p:blipFill>
        <p:spPr>
          <a:xfrm rot="16200000">
            <a:off x="5965190" y="-53975"/>
            <a:ext cx="4749800" cy="7207250"/>
          </a:xfrm>
          <a:prstGeom prst="rect">
            <a:avLst/>
          </a:prstGeom>
        </p:spPr>
      </p:pic>
      <p:sp>
        <p:nvSpPr>
          <p:cNvPr id="13" name="Text Box 12"/>
          <p:cNvSpPr txBox="1"/>
          <p:nvPr/>
        </p:nvSpPr>
        <p:spPr>
          <a:xfrm>
            <a:off x="546735" y="1329055"/>
            <a:ext cx="3768725" cy="3415030"/>
          </a:xfrm>
          <a:prstGeom prst="rect">
            <a:avLst/>
          </a:prstGeom>
          <a:gradFill>
            <a:gsLst>
              <a:gs pos="0">
                <a:srgbClr val="14CD68"/>
              </a:gs>
              <a:gs pos="100000">
                <a:srgbClr val="0B6E38"/>
              </a:gs>
            </a:gsLst>
            <a:lin ang="5400000" scaled="0"/>
          </a:gradFill>
        </p:spPr>
        <p:txBody>
          <a:bodyPr wrap="square" rtlCol="0">
            <a:spAutoFit/>
          </a:bodyPr>
          <a:p>
            <a:pPr marL="285750" indent="-285750" algn="l">
              <a:buFont typeface="Arial" panose="020B0604020202020204" pitchFamily="34" charset="0"/>
              <a:buChar char="•"/>
            </a:pPr>
            <a:r>
              <a:rPr lang="en-US"/>
              <a:t>The AWS Management Console is a web application that comprises and refers to a broad collection of service consoles for managing AWS resources. When you first sign in, you see the console home page. The home page provides access to each service console and offers a single place to access the information you need to perform your AWS related tasks.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AWS AMPLIFY</a:t>
            </a:r>
            <a:endParaRPr lang="en-IN" altLang="en-US"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6" name="Content Placeholder 5" descr="2ff974ec-ad68-462d-855b-4d0a0ad63df4 (1)"/>
          <p:cNvPicPr>
            <a:picLocks noChangeAspect="1"/>
          </p:cNvPicPr>
          <p:nvPr>
            <p:ph idx="1"/>
          </p:nvPr>
        </p:nvPicPr>
        <p:blipFill>
          <a:blip r:embed="rId1"/>
          <a:stretch>
            <a:fillRect/>
          </a:stretch>
        </p:blipFill>
        <p:spPr>
          <a:xfrm rot="16200000">
            <a:off x="5911215" y="768985"/>
            <a:ext cx="5569585" cy="6282690"/>
          </a:xfrm>
          <a:prstGeom prst="rect">
            <a:avLst/>
          </a:prstGeom>
        </p:spPr>
      </p:pic>
      <p:sp>
        <p:nvSpPr>
          <p:cNvPr id="7" name="Text Box 6"/>
          <p:cNvSpPr txBox="1"/>
          <p:nvPr/>
        </p:nvSpPr>
        <p:spPr>
          <a:xfrm>
            <a:off x="576580" y="1475740"/>
            <a:ext cx="4665980" cy="2030095"/>
          </a:xfrm>
          <a:prstGeom prst="rect">
            <a:avLst/>
          </a:prstGeom>
          <a:gradFill>
            <a:gsLst>
              <a:gs pos="0">
                <a:srgbClr val="007BD3"/>
              </a:gs>
              <a:gs pos="100000">
                <a:srgbClr val="034373"/>
              </a:gs>
            </a:gsLst>
            <a:lin ang="5400000" scaled="0"/>
          </a:gradFill>
        </p:spPr>
        <p:txBody>
          <a:bodyPr wrap="square" rtlCol="0">
            <a:spAutoFit/>
          </a:bodyPr>
          <a:p>
            <a:pPr marL="285750" indent="-285750">
              <a:buFont typeface="Arial" panose="020B0604020202020204" pitchFamily="34" charset="0"/>
              <a:buChar char="•"/>
            </a:pPr>
            <a:r>
              <a:rPr lang="en-US"/>
              <a:t>AWS Amplify is a complete solution that lets frontend web and mobile developers easily build, ship, and host full-stack applications on AWS, with the flexibility to leverage the breadth of AWS services as use cases evolve. No cloud expertise needed.</a:t>
            </a: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i="1"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aws honeycode</a:t>
            </a:r>
            <a:endParaRPr lang="en-IN" altLang="en-US" i="1"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6" name="Content Placeholder 5" descr="28d08c51-9b49-4db0-9ed1-eef532882bbc"/>
          <p:cNvPicPr>
            <a:picLocks noChangeAspect="1"/>
          </p:cNvPicPr>
          <p:nvPr>
            <p:ph idx="1"/>
          </p:nvPr>
        </p:nvPicPr>
        <p:blipFill>
          <a:blip r:embed="rId1"/>
          <a:stretch>
            <a:fillRect/>
          </a:stretch>
        </p:blipFill>
        <p:spPr>
          <a:xfrm rot="16200000">
            <a:off x="5662930" y="140335"/>
            <a:ext cx="4663440" cy="7174865"/>
          </a:xfrm>
          <a:prstGeom prst="rect">
            <a:avLst/>
          </a:prstGeom>
        </p:spPr>
      </p:pic>
      <p:sp>
        <p:nvSpPr>
          <p:cNvPr id="7" name="Text Box 6"/>
          <p:cNvSpPr txBox="1"/>
          <p:nvPr/>
        </p:nvSpPr>
        <p:spPr>
          <a:xfrm>
            <a:off x="302895" y="1536700"/>
            <a:ext cx="3408045" cy="4523105"/>
          </a:xfrm>
          <a:prstGeom prst="rect">
            <a:avLst/>
          </a:prstGeom>
          <a:gradFill>
            <a:gsLst>
              <a:gs pos="0">
                <a:srgbClr val="FBFB11"/>
              </a:gs>
              <a:gs pos="100000">
                <a:srgbClr val="838309"/>
              </a:gs>
            </a:gsLst>
            <a:lin ang="5400000" scaled="0"/>
          </a:gradFill>
        </p:spPr>
        <p:txBody>
          <a:bodyPr wrap="square" rtlCol="0">
            <a:spAutoFit/>
          </a:bodyPr>
          <a:p>
            <a:pPr marL="285750" indent="-285750">
              <a:buFont typeface="Arial" panose="020B0604020202020204" pitchFamily="34" charset="0"/>
              <a:buChar char="•"/>
            </a:pPr>
            <a:r>
              <a:rPr lang="en-IN" altLang="en-US"/>
              <a:t>T</a:t>
            </a:r>
            <a:r>
              <a:rPr lang="en-US"/>
              <a:t>his new fully-managed AWS service gives you the power to build powerful mobile &amp; web applications without writing any code. It uses the familiar spreadsheet model and lets you get started in minutes.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Amazon Honeycode includes templates for some common applications that you and other members of your team can use right away:</a:t>
            </a:r>
            <a:endParaRPr lang="en-US"/>
          </a:p>
          <a:p>
            <a:pPr marL="285750" indent="-285750">
              <a:buFont typeface="Arial" panose="020B0604020202020204" pitchFamily="34" charset="0"/>
              <a:buChar char="•"/>
            </a:pPr>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274955"/>
            <a:ext cx="8245475" cy="909955"/>
          </a:xfrm>
        </p:spPr>
        <p:txBody>
          <a:bodyPr/>
          <a:p>
            <a:r>
              <a:rPr lang="en-IN" altLang="en-US" u="sng">
                <a:ln w="12700" cmpd="sng">
                  <a:solidFill>
                    <a:schemeClr val="accent4"/>
                  </a:solidFill>
                  <a:prstDash val="solid"/>
                </a:ln>
                <a:solidFill>
                  <a:srgbClr val="FF0000"/>
                </a:solidFill>
                <a:effectLst/>
              </a:rPr>
              <a:t>Link/Interface of honeycode builder app</a:t>
            </a:r>
            <a:endParaRPr lang="en-IN" altLang="en-US" u="sng">
              <a:ln w="12700" cmpd="sng">
                <a:solidFill>
                  <a:schemeClr val="accent4"/>
                </a:solidFill>
                <a:prstDash val="solid"/>
              </a:ln>
              <a:solidFill>
                <a:srgbClr val="FF0000"/>
              </a:solidFill>
              <a:effectLst/>
            </a:endParaRPr>
          </a:p>
        </p:txBody>
      </p:sp>
      <p:pic>
        <p:nvPicPr>
          <p:cNvPr id="6" name="Content Placeholder 5" descr="3340f31b-04fd-4e13-bed7-c95266b05832"/>
          <p:cNvPicPr>
            <a:picLocks noChangeAspect="1"/>
          </p:cNvPicPr>
          <p:nvPr>
            <p:ph idx="1"/>
          </p:nvPr>
        </p:nvPicPr>
        <p:blipFill>
          <a:blip r:embed="rId2"/>
          <a:stretch>
            <a:fillRect/>
          </a:stretch>
        </p:blipFill>
        <p:spPr>
          <a:xfrm rot="16200000">
            <a:off x="3470910" y="-1618615"/>
            <a:ext cx="5239385" cy="11314430"/>
          </a:xfrm>
          <a:prstGeom prst="rect">
            <a:avLst/>
          </a:prstGeom>
          <a:solidFill>
            <a:schemeClr val="accent1"/>
          </a:solid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Honeycode Builder Application</a:t>
            </a:r>
            <a:endParaRPr lang="en-IN" altLang="en-US" u="sng">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Content Placeholder 3" descr="9c68d656-c565-493f-a9bd-e4e4f1459080"/>
          <p:cNvPicPr>
            <a:picLocks noChangeAspect="1"/>
          </p:cNvPicPr>
          <p:nvPr>
            <p:ph idx="1"/>
          </p:nvPr>
        </p:nvPicPr>
        <p:blipFill>
          <a:blip r:embed="rId1"/>
          <a:stretch>
            <a:fillRect/>
          </a:stretch>
        </p:blipFill>
        <p:spPr>
          <a:xfrm rot="16200000">
            <a:off x="5245735" y="6350"/>
            <a:ext cx="4998085" cy="7822565"/>
          </a:xfrm>
          <a:prstGeom prst="rect">
            <a:avLst/>
          </a:prstGeom>
        </p:spPr>
      </p:pic>
      <p:sp>
        <p:nvSpPr>
          <p:cNvPr id="5" name="Text Box 4"/>
          <p:cNvSpPr txBox="1"/>
          <p:nvPr/>
        </p:nvSpPr>
        <p:spPr>
          <a:xfrm>
            <a:off x="293370" y="1663700"/>
            <a:ext cx="3276600" cy="3415030"/>
          </a:xfrm>
          <a:prstGeom prst="rect">
            <a:avLst/>
          </a:prstGeom>
          <a:gradFill>
            <a:gsLst>
              <a:gs pos="0">
                <a:srgbClr val="FE4444"/>
              </a:gs>
              <a:gs pos="100000">
                <a:srgbClr val="832B2B"/>
              </a:gs>
            </a:gsLst>
            <a:lin ang="5400000" scaled="0"/>
          </a:gradFill>
        </p:spPr>
        <p:txBody>
          <a:bodyPr wrap="square" rtlCol="0">
            <a:spAutoFit/>
          </a:bodyPr>
          <a:p>
            <a:r>
              <a:rPr lang="en-US"/>
              <a:t>You can customize these apps at any time and the changes will be deployed immediately. You can also start with an empty table, or by importing some existing data in CSV form. The applications that you build with Honeycode can make use of a rich palette of user interface objects including lists, buttons, and input fields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rgbClr val="FFFF00"/>
          </a:fgClr>
          <a:bgClr>
            <a:schemeClr val="accent1"/>
          </a:bgClr>
        </a:pattFill>
        <a:effectLst/>
      </p:bgPr>
    </p:bg>
    <p:spTree>
      <p:nvGrpSpPr>
        <p:cNvPr id="1" name=""/>
        <p:cNvGrpSpPr/>
        <p:nvPr/>
      </p:nvGrpSpPr>
      <p:grpSpPr/>
      <p:sp>
        <p:nvSpPr>
          <p:cNvPr id="6" name="Title 5"/>
          <p:cNvSpPr>
            <a:spLocks noGrp="1"/>
          </p:cNvSpPr>
          <p:nvPr>
            <p:ph type="title"/>
          </p:nvPr>
        </p:nvSpPr>
        <p:spPr/>
        <p:txBody>
          <a:bodyPr/>
          <a:p>
            <a:r>
              <a:rPr lang="en-IN" altLang="en-US" u="sng">
                <a:highlight>
                  <a:srgbClr val="00FFFF"/>
                </a:highlight>
              </a:rPr>
              <a:t>CREATE WORKBOOK INTERFACE</a:t>
            </a:r>
            <a:endParaRPr lang="en-IN" altLang="en-US" u="sng">
              <a:highlight>
                <a:srgbClr val="00FFFF"/>
              </a:highlight>
            </a:endParaRPr>
          </a:p>
        </p:txBody>
      </p:sp>
      <p:pic>
        <p:nvPicPr>
          <p:cNvPr id="106" name="Content Placeholder 105"/>
          <p:cNvPicPr/>
          <p:nvPr>
            <p:ph idx="1"/>
          </p:nvPr>
        </p:nvPicPr>
        <p:blipFill>
          <a:blip r:embed="rId1"/>
          <a:stretch>
            <a:fillRect/>
          </a:stretch>
        </p:blipFill>
        <p:spPr>
          <a:xfrm>
            <a:off x="4686935" y="1447800"/>
            <a:ext cx="7077710" cy="5194935"/>
          </a:xfrm>
          <a:prstGeom prst="rect">
            <a:avLst/>
          </a:prstGeom>
          <a:noFill/>
          <a:ln w="9525">
            <a:noFill/>
          </a:ln>
        </p:spPr>
      </p:pic>
      <p:sp>
        <p:nvSpPr>
          <p:cNvPr id="7" name="Text Box 6"/>
          <p:cNvSpPr txBox="1"/>
          <p:nvPr/>
        </p:nvSpPr>
        <p:spPr>
          <a:xfrm>
            <a:off x="628015" y="1896745"/>
            <a:ext cx="3388995" cy="1476375"/>
          </a:xfrm>
          <a:prstGeom prst="rect">
            <a:avLst/>
          </a:prstGeom>
          <a:gradFill>
            <a:gsLst>
              <a:gs pos="0">
                <a:srgbClr val="7B32B2"/>
              </a:gs>
              <a:gs pos="100000">
                <a:srgbClr val="401A5D"/>
              </a:gs>
            </a:gsLst>
            <a:lin ang="5400000" scaled="0"/>
          </a:gradFill>
        </p:spPr>
        <p:txBody>
          <a:bodyPr wrap="square" rtlCol="0">
            <a:spAutoFit/>
          </a:bodyPr>
          <a:p>
            <a:pPr marL="285750" indent="-285750">
              <a:buFont typeface="Arial" panose="020B0604020202020204" pitchFamily="34" charset="0"/>
              <a:buChar char="•"/>
            </a:pPr>
            <a:r>
              <a:rPr lang="en-IN" altLang="en-US">
                <a:gradFill>
                  <a:gsLst>
                    <a:gs pos="0">
                      <a:srgbClr val="FBFB11"/>
                    </a:gs>
                    <a:gs pos="100000">
                      <a:srgbClr val="838309"/>
                    </a:gs>
                  </a:gsLst>
                  <a:lin scaled="0"/>
                </a:gradFill>
              </a:rPr>
              <a:t>You</a:t>
            </a:r>
            <a:r>
              <a:rPr lang="en-US">
                <a:gradFill>
                  <a:gsLst>
                    <a:gs pos="0">
                      <a:srgbClr val="FBFB11"/>
                    </a:gs>
                    <a:gs pos="100000">
                      <a:srgbClr val="838309"/>
                    </a:gs>
                  </a:gsLst>
                  <a:lin scaled="0"/>
                </a:gradFill>
              </a:rPr>
              <a:t> can click Create workbook to make something new.</a:t>
            </a:r>
            <a:r>
              <a:rPr lang="en-IN" altLang="en-US">
                <a:gradFill>
                  <a:gsLst>
                    <a:gs pos="0">
                      <a:srgbClr val="FBFB11"/>
                    </a:gs>
                    <a:gs pos="100000">
                      <a:srgbClr val="838309"/>
                    </a:gs>
                  </a:gsLst>
                  <a:lin scaled="0"/>
                </a:gradFill>
              </a:rPr>
              <a:t> D</a:t>
            </a:r>
            <a:r>
              <a:rPr lang="en-US">
                <a:gradFill>
                  <a:gsLst>
                    <a:gs pos="0">
                      <a:srgbClr val="FBFB11"/>
                    </a:gs>
                    <a:gs pos="100000">
                      <a:srgbClr val="838309"/>
                    </a:gs>
                  </a:gsLst>
                  <a:lin scaled="0"/>
                </a:gradFill>
              </a:rPr>
              <a:t>o that, and then select the Simple To-do template:</a:t>
            </a:r>
            <a:endParaRPr lang="en-US">
              <a:gradFill>
                <a:gsLst>
                  <a:gs pos="0">
                    <a:srgbClr val="FBFB11"/>
                  </a:gs>
                  <a:gs pos="100000">
                    <a:srgbClr val="838309"/>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r>
              <a:rPr lang="en-IN" altLang="en-US" u="sng">
                <a:ln w="12700" cmpd="sng">
                  <a:solidFill>
                    <a:schemeClr val="accent4"/>
                  </a:solidFill>
                  <a:prstDash val="solid"/>
                </a:ln>
                <a:solidFill>
                  <a:srgbClr val="FFFF00"/>
                </a:solidFill>
                <a:effectLst/>
                <a:highlight>
                  <a:srgbClr val="FF00FF"/>
                </a:highlight>
              </a:rPr>
              <a:t>CREATE TABLE&gt;&gt; EMPLOYEE ATTENDANCE</a:t>
            </a:r>
            <a:endParaRPr lang="en-IN" altLang="en-US" u="sng">
              <a:ln w="12700" cmpd="sng">
                <a:solidFill>
                  <a:schemeClr val="accent4"/>
                </a:solidFill>
                <a:prstDash val="solid"/>
              </a:ln>
              <a:solidFill>
                <a:srgbClr val="FFFF00"/>
              </a:solidFill>
              <a:effectLst/>
              <a:highlight>
                <a:srgbClr val="FF00FF"/>
              </a:highlight>
            </a:endParaRPr>
          </a:p>
        </p:txBody>
      </p:sp>
      <p:pic>
        <p:nvPicPr>
          <p:cNvPr id="4" name="Content Placeholder 3" descr="986b2085-5a82-42fb-8dd0-940e5288f4c0"/>
          <p:cNvPicPr>
            <a:picLocks noChangeAspect="1"/>
          </p:cNvPicPr>
          <p:nvPr>
            <p:ph idx="1"/>
          </p:nvPr>
        </p:nvPicPr>
        <p:blipFill>
          <a:blip r:embed="rId1"/>
          <a:stretch>
            <a:fillRect/>
          </a:stretch>
        </p:blipFill>
        <p:spPr>
          <a:xfrm rot="16200000">
            <a:off x="3133725" y="-1445895"/>
            <a:ext cx="5419725" cy="10835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1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2312</Words>
  <Application>WPS Presentation</Application>
  <PresentationFormat>Widescreen</PresentationFormat>
  <Paragraphs>87</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SimSun</vt:lpstr>
      <vt:lpstr>Wingdings</vt:lpstr>
      <vt:lpstr>Microsoft YaHei</vt:lpstr>
      <vt:lpstr>Arial Unicode MS</vt:lpstr>
      <vt:lpstr>Calibri</vt:lpstr>
      <vt:lpstr>1_Gear Drives</vt:lpstr>
      <vt:lpstr>CLOUD COMPUTING WITH AWS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WITH AWS PROJECT</dc:title>
  <dc:creator/>
  <cp:lastModifiedBy>rajme</cp:lastModifiedBy>
  <cp:revision>2</cp:revision>
  <dcterms:created xsi:type="dcterms:W3CDTF">2023-06-26T10:42:00Z</dcterms:created>
  <dcterms:modified xsi:type="dcterms:W3CDTF">2023-06-28T10:10:36Z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3B79DD1E88514551B044A90C1884281F</vt:lpwstr>
  </property>
  <property fmtid="{D5CDD505-2E9C-101B-9397-08002B2CF9AE}" pid="3" name="KSOProductBuildVer">
    <vt:lpwstr>1033-11.2.0.11537</vt:lpwstr>
  </property>
</Properties>
</file>