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9"/>
  </p:notesMasterIdLst>
  <p:handoutMasterIdLst>
    <p:handoutMasterId r:id="rId16"/>
  </p:handoutMasterIdLst>
  <p:sldIdLst>
    <p:sldId id="256" r:id="rId4"/>
    <p:sldId id="318" r:id="rId5"/>
    <p:sldId id="314" r:id="rId6"/>
    <p:sldId id="286" r:id="rId7"/>
    <p:sldId id="313" r:id="rId8"/>
    <p:sldId id="289" r:id="rId10"/>
    <p:sldId id="315" r:id="rId11"/>
    <p:sldId id="290" r:id="rId12"/>
    <p:sldId id="316" r:id="rId13"/>
    <p:sldId id="317" r:id="rId14"/>
    <p:sldId id="302" r:id="rId15"/>
  </p:sldIdLst>
  <p:sldSz cx="9144000" cy="5143500"/>
  <p:notesSz cx="6858000" cy="9144000"/>
  <p:defaultTextStyle>
    <a:defPPr>
      <a:defRPr lang="ko-K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Malgun Gothic" panose="020B0503020000020004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3026" userDrawn="1">
          <p15:clr>
            <a:srgbClr val="A4A3A4"/>
          </p15:clr>
        </p15:guide>
        <p15:guide id="3" orient="horz" pos="785" userDrawn="1">
          <p15:clr>
            <a:srgbClr val="A4A3A4"/>
          </p15:clr>
        </p15:guide>
        <p15:guide id="4" pos="2879" userDrawn="1">
          <p15:clr>
            <a:srgbClr val="A4A3A4"/>
          </p15:clr>
        </p15:guide>
        <p15:guide id="5" pos="295" userDrawn="1">
          <p15:clr>
            <a:srgbClr val="A4A3A4"/>
          </p15:clr>
        </p15:guide>
        <p15:guide id="6" pos="5479" userDrawn="1">
          <p15:clr>
            <a:srgbClr val="A4A3A4"/>
          </p15:clr>
        </p15:guide>
        <p15:guide id="7" pos="403" userDrawn="1">
          <p15:clr>
            <a:srgbClr val="A4A3A4"/>
          </p15:clr>
        </p15:guide>
        <p15:guide id="8" pos="53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64B2"/>
    <a:srgbClr val="8FCA30"/>
    <a:srgbClr val="FFFFFF"/>
    <a:srgbClr val="95D228"/>
    <a:srgbClr val="C9EFA3"/>
    <a:srgbClr val="EEFAE2"/>
    <a:srgbClr val="527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4757"/>
    <p:restoredTop sz="99654"/>
  </p:normalViewPr>
  <p:slideViewPr>
    <p:cSldViewPr showGuides="1">
      <p:cViewPr>
        <p:scale>
          <a:sx n="75" d="100"/>
          <a:sy n="75" d="100"/>
        </p:scale>
        <p:origin x="-2604" y="-1302"/>
      </p:cViewPr>
      <p:guideLst>
        <p:guide orient="horz" pos="1620"/>
        <p:guide orient="horz" pos="3026"/>
        <p:guide orient="horz" pos="785"/>
        <p:guide pos="2879"/>
        <p:guide pos="295"/>
        <p:guide pos="5479"/>
        <p:guide pos="403"/>
        <p:guide pos="53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DA3560-C11F-4621-8AAE-729943A8C455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ko-KR" altLang="en-US" sz="1200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z="1200" strike="noStrike" noProof="1" dirty="0">
              <a:ea typeface="Malgun Gothic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ACE3956-FFB4-413F-8E5B-78FB50F13C80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ko-KR" altLang="en-US" sz="1200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z="1200" strike="noStrike" noProof="1" dirty="0">
              <a:ea typeface="Malgun Gothic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2466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ko-KR" altLang="en-US" dirty="0"/>
          </a:p>
        </p:txBody>
      </p:sp>
      <p:sp>
        <p:nvSpPr>
          <p:cNvPr id="62467" name="슬라이드 번호 개체 틀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0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ko-KR" altLang="en-US" dirty="0"/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슬라이드 노트 개체 틀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ko-KR" altLang="en-US" dirty="0"/>
          </a:p>
        </p:txBody>
      </p:sp>
      <p:sp>
        <p:nvSpPr>
          <p:cNvPr id="19459" name="슬라이드 번호 개체 틀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ko-KR" altLang="en-US" sz="1200" dirty="0">
                <a:latin typeface="Malgun Gothic" panose="020B0503020000020004" pitchFamily="50" charset="-127"/>
                <a:ea typeface="Malgun Gothic" panose="020B0503020000020004" pitchFamily="50" charset="-127"/>
              </a:rPr>
            </a:fld>
            <a:endParaRPr lang="ko-KR" altLang="en-US" sz="120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1EAF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그룹 7"/>
          <p:cNvGrpSpPr/>
          <p:nvPr userDrawn="1"/>
        </p:nvGrpSpPr>
        <p:grpSpPr>
          <a:xfrm>
            <a:off x="2011363" y="17463"/>
            <a:ext cx="6516687" cy="5087937"/>
            <a:chOff x="2044700" y="-46672"/>
            <a:chExt cx="6679231" cy="5215572"/>
          </a:xfrm>
        </p:grpSpPr>
        <p:pic>
          <p:nvPicPr>
            <p:cNvPr id="2052" name="그림 8" descr="1.png"/>
            <p:cNvPicPr>
              <a:picLocks noChangeAspect="1"/>
            </p:cNvPicPr>
            <p:nvPr userDrawn="1"/>
          </p:nvPicPr>
          <p:blipFill>
            <a:blip r:embed="rId2"/>
            <a:srcRect l="17220" t="2924" r="-2" b="10887"/>
            <a:stretch>
              <a:fillRect/>
            </a:stretch>
          </p:blipFill>
          <p:spPr>
            <a:xfrm>
              <a:off x="2044700" y="-46672"/>
              <a:ext cx="6679231" cy="521557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53" name="그룹 9"/>
            <p:cNvGrpSpPr/>
            <p:nvPr userDrawn="1"/>
          </p:nvGrpSpPr>
          <p:grpSpPr>
            <a:xfrm>
              <a:off x="2561456" y="324335"/>
              <a:ext cx="5672205" cy="4555640"/>
              <a:chOff x="2150995" y="845436"/>
              <a:chExt cx="6286500" cy="5049012"/>
            </a:xfrm>
          </p:grpSpPr>
          <p:pic>
            <p:nvPicPr>
              <p:cNvPr id="11" name="그림 10" descr="2.png"/>
              <p:cNvPicPr>
                <a:picLocks noChangeAspect="1"/>
              </p:cNvPicPr>
              <p:nvPr/>
            </p:nvPicPr>
            <p:blipFill>
              <a:blip r:embed="rId3"/>
              <a:srcRect l="42708" t="15347" r="6771" b="16528"/>
              <a:stretch>
                <a:fillRect/>
              </a:stretch>
            </p:blipFill>
            <p:spPr>
              <a:xfrm>
                <a:off x="3817870" y="845436"/>
                <a:ext cx="4619625" cy="4672012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</p:pic>
          <p:pic>
            <p:nvPicPr>
              <p:cNvPr id="12" name="그림 11" descr="3.png"/>
              <p:cNvPicPr>
                <a:picLocks noChangeAspect="1"/>
              </p:cNvPicPr>
              <p:nvPr/>
            </p:nvPicPr>
            <p:blipFill>
              <a:blip r:embed="rId4"/>
              <a:srcRect l="24479" t="43056" r="45833" b="16944"/>
              <a:stretch>
                <a:fillRect/>
              </a:stretch>
            </p:blipFill>
            <p:spPr>
              <a:xfrm>
                <a:off x="2150995" y="2745673"/>
                <a:ext cx="2714625" cy="2743200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</p:pic>
          <p:pic>
            <p:nvPicPr>
              <p:cNvPr id="13" name="그림 12" descr="3.png"/>
              <p:cNvPicPr>
                <a:picLocks noChangeAspect="1"/>
              </p:cNvPicPr>
              <p:nvPr/>
            </p:nvPicPr>
            <p:blipFill>
              <a:blip r:embed="rId4"/>
              <a:srcRect l="55654" t="75834" r="29658" b="4861"/>
              <a:stretch>
                <a:fillRect/>
              </a:stretch>
            </p:blipFill>
            <p:spPr>
              <a:xfrm>
                <a:off x="6366797" y="4570473"/>
                <a:ext cx="1343025" cy="132397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</p:pic>
        </p:grpSp>
      </p:grpSp>
      <p:pic>
        <p:nvPicPr>
          <p:cNvPr id="2057" name="그림 13" descr="3.png"/>
          <p:cNvPicPr>
            <a:picLocks noChangeAspect="1"/>
          </p:cNvPicPr>
          <p:nvPr userDrawn="1"/>
        </p:nvPicPr>
        <p:blipFill>
          <a:blip r:embed="rId5">
            <a:lum bright="10001"/>
          </a:blip>
          <a:srcRect l="57007" t="31110" r="24480" b="43056"/>
          <a:stretch>
            <a:fillRect/>
          </a:stretch>
        </p:blipFill>
        <p:spPr>
          <a:xfrm>
            <a:off x="0" y="0"/>
            <a:ext cx="1692275" cy="1771650"/>
          </a:xfrm>
          <a:prstGeom prst="rect">
            <a:avLst/>
          </a:prstGeom>
          <a:noFill/>
          <a:ln w="9525">
            <a:noFill/>
          </a:ln>
          <a:effectLst>
            <a:outerShdw sx="102000" sy="102000" algn="ctr" rotWithShape="0">
              <a:srgbClr val="404040">
                <a:alpha val="39999"/>
              </a:srgbClr>
            </a:outerShdw>
          </a:effectLst>
        </p:spPr>
      </p:pic>
      <p:pic>
        <p:nvPicPr>
          <p:cNvPr id="2058" name="그림 14" descr="1.png"/>
          <p:cNvPicPr>
            <a:picLocks noChangeAspect="1"/>
          </p:cNvPicPr>
          <p:nvPr userDrawn="1"/>
        </p:nvPicPr>
        <p:blipFill>
          <a:blip r:embed="rId2"/>
          <a:srcRect l="1826" t="76135" r="85912" b="8522"/>
          <a:stretch>
            <a:fillRect/>
          </a:stretch>
        </p:blipFill>
        <p:spPr>
          <a:xfrm>
            <a:off x="584200" y="3917950"/>
            <a:ext cx="965200" cy="90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creen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339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 descr="1.png"/>
          <p:cNvPicPr>
            <a:picLocks noChangeAspect="1"/>
          </p:cNvPicPr>
          <p:nvPr userDrawn="1"/>
        </p:nvPicPr>
        <p:blipFill>
          <a:blip r:embed="rId2"/>
          <a:srcRect l="2423" t="10777" b="7788"/>
          <a:stretch>
            <a:fillRect/>
          </a:stretch>
        </p:blipFill>
        <p:spPr>
          <a:xfrm>
            <a:off x="463550" y="0"/>
            <a:ext cx="82169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468313" y="1052513"/>
            <a:ext cx="8207375" cy="3751263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그림 8" descr="3.png"/>
          <p:cNvPicPr>
            <a:picLocks noChangeAspect="1"/>
          </p:cNvPicPr>
          <p:nvPr/>
        </p:nvPicPr>
        <p:blipFill>
          <a:blip r:embed="rId3">
            <a:lum bright="10001"/>
          </a:blip>
          <a:srcRect l="24479" t="43056" r="57007" b="31110"/>
          <a:stretch>
            <a:fillRect/>
          </a:stretch>
        </p:blipFill>
        <p:spPr>
          <a:xfrm rot="10800000" flipH="1" flipV="1">
            <a:off x="7451725" y="3371850"/>
            <a:ext cx="1692275" cy="177165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715963" y="320228"/>
            <a:ext cx="8013576" cy="418058"/>
          </a:xfrm>
        </p:spPr>
        <p:txBody>
          <a:bodyPr>
            <a:noAutofit/>
          </a:bodyPr>
          <a:lstStyle>
            <a:lvl1pPr algn="l">
              <a:defRPr sz="5400" b="1" baseline="-250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/>
            <a:r>
              <a:rPr lang="ko-KR" altLang="en-US" strike="noStrike" noProof="1" dirty="0" smtClean="0"/>
              <a:t>마스터 제목 스타일 편집</a:t>
            </a:r>
            <a:endParaRPr lang="ko-KR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6" descr="1.png"/>
          <p:cNvPicPr>
            <a:picLocks noChangeAspect="1"/>
          </p:cNvPicPr>
          <p:nvPr userDrawn="1"/>
        </p:nvPicPr>
        <p:blipFill>
          <a:blip r:embed="rId2"/>
          <a:srcRect l="2423" t="71658" r="9488" b="1898"/>
          <a:stretch>
            <a:fillRect/>
          </a:stretch>
        </p:blipFill>
        <p:spPr>
          <a:xfrm>
            <a:off x="3733800" y="0"/>
            <a:ext cx="5410200" cy="1217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7"/>
          <p:cNvSpPr txBox="1"/>
          <p:nvPr userDrawn="1"/>
        </p:nvSpPr>
        <p:spPr>
          <a:xfrm>
            <a:off x="6748463" y="4700588"/>
            <a:ext cx="1971675" cy="30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 latinLnBrk="1"/>
            <a:r>
              <a:rPr lang="en-US" altLang="ko-KR" sz="1100" dirty="0">
                <a:latin typeface="Arial" panose="020B0604020202020204" pitchFamily="34" charset="0"/>
                <a:ea typeface="굴림" charset="-127"/>
              </a:rPr>
              <a:t>INSERT</a:t>
            </a:r>
            <a:r>
              <a:rPr lang="en-US" altLang="ko-KR" sz="1400" dirty="0">
                <a:latin typeface="Arial" panose="020B0604020202020204" pitchFamily="34" charset="0"/>
                <a:ea typeface="굴림" charset="-127"/>
              </a:rPr>
              <a:t> LOGO</a:t>
            </a:r>
            <a:endParaRPr lang="ko-KR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792163" y="224978"/>
            <a:ext cx="8013576" cy="418058"/>
          </a:xfrm>
        </p:spPr>
        <p:txBody>
          <a:bodyPr>
            <a:noAutofit/>
          </a:bodyPr>
          <a:lstStyle>
            <a:lvl1pPr algn="l">
              <a:defRPr sz="54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/>
            <a:r>
              <a:rPr lang="ko-KR" altLang="en-US" strike="noStrike" noProof="1" dirty="0" smtClean="0"/>
              <a:t>마스터 제목 스타일 편집</a:t>
            </a:r>
            <a:endParaRPr lang="ko-KR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6"/>
          <p:cNvGrpSpPr/>
          <p:nvPr userDrawn="1"/>
        </p:nvGrpSpPr>
        <p:grpSpPr>
          <a:xfrm flipH="1">
            <a:off x="468313" y="169863"/>
            <a:ext cx="7685087" cy="5087937"/>
            <a:chOff x="847043" y="109532"/>
            <a:chExt cx="7876889" cy="5215572"/>
          </a:xfrm>
        </p:grpSpPr>
        <p:pic>
          <p:nvPicPr>
            <p:cNvPr id="5123" name="그림 7" descr="1.png"/>
            <p:cNvPicPr>
              <a:picLocks noChangeAspect="1"/>
            </p:cNvPicPr>
            <p:nvPr userDrawn="1"/>
          </p:nvPicPr>
          <p:blipFill>
            <a:blip r:embed="rId2"/>
            <a:srcRect l="2374" t="2924" r="-2" b="10887"/>
            <a:stretch>
              <a:fillRect/>
            </a:stretch>
          </p:blipFill>
          <p:spPr>
            <a:xfrm flipV="1">
              <a:off x="847043" y="109532"/>
              <a:ext cx="7876889" cy="521557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124" name="그룹 8"/>
            <p:cNvGrpSpPr/>
            <p:nvPr userDrawn="1"/>
          </p:nvGrpSpPr>
          <p:grpSpPr>
            <a:xfrm>
              <a:off x="2561456" y="324335"/>
              <a:ext cx="5672205" cy="4555640"/>
              <a:chOff x="2150995" y="845436"/>
              <a:chExt cx="6286500" cy="5049012"/>
            </a:xfrm>
          </p:grpSpPr>
          <p:pic>
            <p:nvPicPr>
              <p:cNvPr id="10" name="그림 9" descr="2.png"/>
              <p:cNvPicPr>
                <a:picLocks noChangeAspect="1"/>
              </p:cNvPicPr>
              <p:nvPr/>
            </p:nvPicPr>
            <p:blipFill>
              <a:blip r:embed="rId3"/>
              <a:srcRect l="42708" t="15347" r="6771" b="16528"/>
              <a:stretch>
                <a:fillRect/>
              </a:stretch>
            </p:blipFill>
            <p:spPr>
              <a:xfrm>
                <a:off x="3817870" y="845436"/>
                <a:ext cx="4619625" cy="4672012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</p:pic>
          <p:pic>
            <p:nvPicPr>
              <p:cNvPr id="11" name="그림 10" descr="3.png"/>
              <p:cNvPicPr>
                <a:picLocks noChangeAspect="1"/>
              </p:cNvPicPr>
              <p:nvPr/>
            </p:nvPicPr>
            <p:blipFill>
              <a:blip r:embed="rId4"/>
              <a:srcRect l="24479" t="43056" r="45833" b="16944"/>
              <a:stretch>
                <a:fillRect/>
              </a:stretch>
            </p:blipFill>
            <p:spPr>
              <a:xfrm>
                <a:off x="2150995" y="2745673"/>
                <a:ext cx="2714625" cy="2743200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</p:pic>
          <p:pic>
            <p:nvPicPr>
              <p:cNvPr id="12" name="그림 11" descr="3.png"/>
              <p:cNvPicPr>
                <a:picLocks noChangeAspect="1"/>
              </p:cNvPicPr>
              <p:nvPr/>
            </p:nvPicPr>
            <p:blipFill>
              <a:blip r:embed="rId4"/>
              <a:srcRect l="55654" t="75834" r="29658" b="4861"/>
              <a:stretch>
                <a:fillRect/>
              </a:stretch>
            </p:blipFill>
            <p:spPr>
              <a:xfrm>
                <a:off x="6366797" y="4570473"/>
                <a:ext cx="1343025" cy="132397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</p:pic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creen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3397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PNG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1EAF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그룹 7"/>
          <p:cNvGrpSpPr/>
          <p:nvPr userDrawn="1"/>
        </p:nvGrpSpPr>
        <p:grpSpPr>
          <a:xfrm>
            <a:off x="2011363" y="17463"/>
            <a:ext cx="6516687" cy="5087937"/>
            <a:chOff x="2044700" y="-46672"/>
            <a:chExt cx="6679231" cy="5215572"/>
          </a:xfrm>
        </p:grpSpPr>
        <p:pic>
          <p:nvPicPr>
            <p:cNvPr id="2052" name="그림 8" descr="1.png"/>
            <p:cNvPicPr>
              <a:picLocks noChangeAspect="1"/>
            </p:cNvPicPr>
            <p:nvPr userDrawn="1"/>
          </p:nvPicPr>
          <p:blipFill>
            <a:blip r:embed="rId2"/>
            <a:srcRect l="17220" t="2924" r="-2" b="10887"/>
            <a:stretch>
              <a:fillRect/>
            </a:stretch>
          </p:blipFill>
          <p:spPr>
            <a:xfrm>
              <a:off x="2044700" y="-46672"/>
              <a:ext cx="6679231" cy="521557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2053" name="그룹 9"/>
            <p:cNvGrpSpPr/>
            <p:nvPr userDrawn="1"/>
          </p:nvGrpSpPr>
          <p:grpSpPr>
            <a:xfrm>
              <a:off x="2561456" y="324335"/>
              <a:ext cx="5672205" cy="4555640"/>
              <a:chOff x="2150995" y="845436"/>
              <a:chExt cx="6286500" cy="5049012"/>
            </a:xfrm>
          </p:grpSpPr>
          <p:pic>
            <p:nvPicPr>
              <p:cNvPr id="11" name="그림 10" descr="2.png"/>
              <p:cNvPicPr>
                <a:picLocks noChangeAspect="1"/>
              </p:cNvPicPr>
              <p:nvPr/>
            </p:nvPicPr>
            <p:blipFill>
              <a:blip r:embed="rId3"/>
              <a:srcRect l="42708" t="15347" r="6771" b="16528"/>
              <a:stretch>
                <a:fillRect/>
              </a:stretch>
            </p:blipFill>
            <p:spPr>
              <a:xfrm>
                <a:off x="3817870" y="845436"/>
                <a:ext cx="4619625" cy="4672012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</p:pic>
          <p:pic>
            <p:nvPicPr>
              <p:cNvPr id="12" name="그림 11" descr="3.png"/>
              <p:cNvPicPr>
                <a:picLocks noChangeAspect="1"/>
              </p:cNvPicPr>
              <p:nvPr/>
            </p:nvPicPr>
            <p:blipFill>
              <a:blip r:embed="rId4"/>
              <a:srcRect l="24479" t="43056" r="45833" b="16944"/>
              <a:stretch>
                <a:fillRect/>
              </a:stretch>
            </p:blipFill>
            <p:spPr>
              <a:xfrm>
                <a:off x="2150995" y="2745673"/>
                <a:ext cx="2714625" cy="2743200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</p:pic>
          <p:pic>
            <p:nvPicPr>
              <p:cNvPr id="13" name="그림 12" descr="3.png"/>
              <p:cNvPicPr>
                <a:picLocks noChangeAspect="1"/>
              </p:cNvPicPr>
              <p:nvPr/>
            </p:nvPicPr>
            <p:blipFill>
              <a:blip r:embed="rId4"/>
              <a:srcRect l="55654" t="75834" r="29658" b="4861"/>
              <a:stretch>
                <a:fillRect/>
              </a:stretch>
            </p:blipFill>
            <p:spPr>
              <a:xfrm>
                <a:off x="6366797" y="4570473"/>
                <a:ext cx="1343025" cy="132397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</p:pic>
        </p:grpSp>
      </p:grpSp>
      <p:pic>
        <p:nvPicPr>
          <p:cNvPr id="2057" name="그림 13" descr="3.png"/>
          <p:cNvPicPr>
            <a:picLocks noChangeAspect="1"/>
          </p:cNvPicPr>
          <p:nvPr userDrawn="1"/>
        </p:nvPicPr>
        <p:blipFill>
          <a:blip r:embed="rId5">
            <a:lum bright="10001"/>
          </a:blip>
          <a:srcRect l="57007" t="31110" r="24480" b="43056"/>
          <a:stretch>
            <a:fillRect/>
          </a:stretch>
        </p:blipFill>
        <p:spPr>
          <a:xfrm>
            <a:off x="0" y="0"/>
            <a:ext cx="1692275" cy="1771650"/>
          </a:xfrm>
          <a:prstGeom prst="rect">
            <a:avLst/>
          </a:prstGeom>
          <a:noFill/>
          <a:ln w="9525">
            <a:noFill/>
          </a:ln>
          <a:effectLst>
            <a:outerShdw sx="102000" sy="102000" algn="ctr" rotWithShape="0">
              <a:srgbClr val="404040">
                <a:alpha val="39999"/>
              </a:srgbClr>
            </a:outerShdw>
          </a:effectLst>
        </p:spPr>
      </p:pic>
      <p:pic>
        <p:nvPicPr>
          <p:cNvPr id="2058" name="그림 14" descr="1.png"/>
          <p:cNvPicPr>
            <a:picLocks noChangeAspect="1"/>
          </p:cNvPicPr>
          <p:nvPr userDrawn="1"/>
        </p:nvPicPr>
        <p:blipFill>
          <a:blip r:embed="rId2"/>
          <a:srcRect l="1826" t="76135" r="85912" b="8522"/>
          <a:stretch>
            <a:fillRect/>
          </a:stretch>
        </p:blipFill>
        <p:spPr>
          <a:xfrm>
            <a:off x="584200" y="3917950"/>
            <a:ext cx="965200" cy="90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6" descr="1.png"/>
          <p:cNvPicPr>
            <a:picLocks noChangeAspect="1"/>
          </p:cNvPicPr>
          <p:nvPr userDrawn="1"/>
        </p:nvPicPr>
        <p:blipFill>
          <a:blip r:embed="rId2"/>
          <a:srcRect l="2423" t="10777" b="7788"/>
          <a:stretch>
            <a:fillRect/>
          </a:stretch>
        </p:blipFill>
        <p:spPr>
          <a:xfrm>
            <a:off x="463550" y="0"/>
            <a:ext cx="82169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468313" y="1052513"/>
            <a:ext cx="8207375" cy="3751263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그림 8" descr="3.png"/>
          <p:cNvPicPr>
            <a:picLocks noChangeAspect="1"/>
          </p:cNvPicPr>
          <p:nvPr/>
        </p:nvPicPr>
        <p:blipFill>
          <a:blip r:embed="rId3">
            <a:lum bright="10001"/>
          </a:blip>
          <a:srcRect l="24479" t="43056" r="57007" b="31110"/>
          <a:stretch>
            <a:fillRect/>
          </a:stretch>
        </p:blipFill>
        <p:spPr>
          <a:xfrm rot="10800000" flipH="1" flipV="1">
            <a:off x="7451725" y="3371850"/>
            <a:ext cx="1692275" cy="177165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</p:pic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715963" y="320228"/>
            <a:ext cx="8013576" cy="418058"/>
          </a:xfrm>
        </p:spPr>
        <p:txBody>
          <a:bodyPr>
            <a:noAutofit/>
          </a:bodyPr>
          <a:lstStyle>
            <a:lvl1pPr algn="l">
              <a:defRPr sz="5400" b="1" baseline="-250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/>
            <a:r>
              <a:rPr lang="ko-KR" altLang="en-US" strike="noStrike" noProof="1" dirty="0" smtClean="0"/>
              <a:t>마스터 제목 스타일 편집</a:t>
            </a:r>
            <a:endParaRPr lang="ko-KR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6" descr="1.png"/>
          <p:cNvPicPr>
            <a:picLocks noChangeAspect="1"/>
          </p:cNvPicPr>
          <p:nvPr userDrawn="1"/>
        </p:nvPicPr>
        <p:blipFill>
          <a:blip r:embed="rId2"/>
          <a:srcRect l="2423" t="71658" r="9488" b="1898"/>
          <a:stretch>
            <a:fillRect/>
          </a:stretch>
        </p:blipFill>
        <p:spPr>
          <a:xfrm>
            <a:off x="3733800" y="0"/>
            <a:ext cx="5410200" cy="1217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7"/>
          <p:cNvSpPr txBox="1"/>
          <p:nvPr userDrawn="1"/>
        </p:nvSpPr>
        <p:spPr>
          <a:xfrm>
            <a:off x="6748463" y="4700588"/>
            <a:ext cx="1971675" cy="307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r" latinLnBrk="1"/>
            <a:r>
              <a:rPr lang="en-US" altLang="ko-KR" sz="1100" dirty="0">
                <a:latin typeface="Arial" panose="020B0604020202020204" pitchFamily="34" charset="0"/>
                <a:ea typeface="굴림" charset="-127"/>
              </a:rPr>
              <a:t>INSERT</a:t>
            </a:r>
            <a:r>
              <a:rPr lang="en-US" altLang="ko-KR" sz="1400" dirty="0">
                <a:latin typeface="Arial" panose="020B0604020202020204" pitchFamily="34" charset="0"/>
                <a:ea typeface="굴림" charset="-127"/>
              </a:rPr>
              <a:t> LOGO</a:t>
            </a:r>
            <a:endParaRPr lang="ko-KR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792163" y="224978"/>
            <a:ext cx="8013576" cy="418058"/>
          </a:xfrm>
        </p:spPr>
        <p:txBody>
          <a:bodyPr>
            <a:noAutofit/>
          </a:bodyPr>
          <a:lstStyle>
            <a:lvl1pPr algn="l">
              <a:defRPr sz="5400" b="1" baseline="-25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fontAlgn="base"/>
            <a:r>
              <a:rPr lang="ko-KR" altLang="en-US" strike="noStrike" noProof="1" dirty="0" smtClean="0"/>
              <a:t>마스터 제목 스타일 편집</a:t>
            </a:r>
            <a:endParaRPr lang="ko-KR" altLang="en-US" strike="noStrike" noProof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그룹 6"/>
          <p:cNvGrpSpPr/>
          <p:nvPr userDrawn="1"/>
        </p:nvGrpSpPr>
        <p:grpSpPr>
          <a:xfrm flipH="1">
            <a:off x="468313" y="169863"/>
            <a:ext cx="7685087" cy="5087937"/>
            <a:chOff x="847043" y="109532"/>
            <a:chExt cx="7876889" cy="5215572"/>
          </a:xfrm>
        </p:grpSpPr>
        <p:pic>
          <p:nvPicPr>
            <p:cNvPr id="5123" name="그림 7" descr="1.png"/>
            <p:cNvPicPr>
              <a:picLocks noChangeAspect="1"/>
            </p:cNvPicPr>
            <p:nvPr userDrawn="1"/>
          </p:nvPicPr>
          <p:blipFill>
            <a:blip r:embed="rId2"/>
            <a:srcRect l="2374" t="2924" r="-2" b="10887"/>
            <a:stretch>
              <a:fillRect/>
            </a:stretch>
          </p:blipFill>
          <p:spPr>
            <a:xfrm flipV="1">
              <a:off x="847043" y="109532"/>
              <a:ext cx="7876889" cy="521557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5124" name="그룹 8"/>
            <p:cNvGrpSpPr/>
            <p:nvPr userDrawn="1"/>
          </p:nvGrpSpPr>
          <p:grpSpPr>
            <a:xfrm>
              <a:off x="2561456" y="324335"/>
              <a:ext cx="5672205" cy="4555640"/>
              <a:chOff x="2150995" y="845436"/>
              <a:chExt cx="6286500" cy="5049012"/>
            </a:xfrm>
          </p:grpSpPr>
          <p:pic>
            <p:nvPicPr>
              <p:cNvPr id="10" name="그림 9" descr="2.png"/>
              <p:cNvPicPr>
                <a:picLocks noChangeAspect="1"/>
              </p:cNvPicPr>
              <p:nvPr/>
            </p:nvPicPr>
            <p:blipFill>
              <a:blip r:embed="rId3"/>
              <a:srcRect l="42708" t="15347" r="6771" b="16528"/>
              <a:stretch>
                <a:fillRect/>
              </a:stretch>
            </p:blipFill>
            <p:spPr>
              <a:xfrm>
                <a:off x="3817870" y="845436"/>
                <a:ext cx="4619625" cy="4672012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</p:pic>
          <p:pic>
            <p:nvPicPr>
              <p:cNvPr id="11" name="그림 10" descr="3.png"/>
              <p:cNvPicPr>
                <a:picLocks noChangeAspect="1"/>
              </p:cNvPicPr>
              <p:nvPr/>
            </p:nvPicPr>
            <p:blipFill>
              <a:blip r:embed="rId4"/>
              <a:srcRect l="24479" t="43056" r="45833" b="16944"/>
              <a:stretch>
                <a:fillRect/>
              </a:stretch>
            </p:blipFill>
            <p:spPr>
              <a:xfrm>
                <a:off x="2150995" y="2745673"/>
                <a:ext cx="2714625" cy="2743200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</p:pic>
          <p:pic>
            <p:nvPicPr>
              <p:cNvPr id="12" name="그림 11" descr="3.png"/>
              <p:cNvPicPr>
                <a:picLocks noChangeAspect="1"/>
              </p:cNvPicPr>
              <p:nvPr/>
            </p:nvPicPr>
            <p:blipFill>
              <a:blip r:embed="rId4"/>
              <a:srcRect l="55654" t="75834" r="29658" b="4861"/>
              <a:stretch>
                <a:fillRect/>
              </a:stretch>
            </p:blipFill>
            <p:spPr>
              <a:xfrm>
                <a:off x="6366797" y="4570473"/>
                <a:ext cx="1343025" cy="1323975"/>
              </a:xfrm>
              <a:prstGeom prst="rect">
                <a:avLst/>
              </a:prstGeom>
              <a:effectLst>
                <a:outerShdw blurRad="63500" sx="102000" sy="102000" algn="ctr" rotWithShape="0">
                  <a:schemeClr val="tx1">
                    <a:lumMod val="85000"/>
                    <a:lumOff val="15000"/>
                    <a:alpha val="40000"/>
                  </a:schemeClr>
                </a:outerShdw>
              </a:effectLst>
            </p:spPr>
          </p:pic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Malgun Gothic" panose="020B0503020000020004" pitchFamily="50" charset="-127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텍스트 개체 틀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0312D9-34B5-4758-A415-032CA5D9765D}" type="datetimeFigureOut"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ea typeface="Malgun Gothic" panose="020B0503020000020004" pitchFamily="50" charset="-127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ko-KR" altLang="en-US" strike="noStrike" noProof="1" dirty="0"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rPr>
            </a:fld>
            <a:endParaRPr lang="ko-KR" altLang="en-US" strike="noStrike" noProof="1" dirty="0">
              <a:latin typeface="Malgun Gothic" panose="020B0503020000020004" pitchFamily="50" charset="-127"/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hf sldNum="0"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직사각형 8"/>
          <p:cNvSpPr/>
          <p:nvPr/>
        </p:nvSpPr>
        <p:spPr>
          <a:xfrm>
            <a:off x="4734560" y="1431925"/>
            <a:ext cx="2808605" cy="17303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굴림" charset="-127"/>
                <a:cs typeface="Times New Roman" panose="02020603050405020304" charset="0"/>
              </a:rPr>
              <a:t>Traditional ML vs Modern NLP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굴림" charset="-127"/>
              <a:cs typeface="Times New Roman" panose="020206030504050203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굴림" charset="-127"/>
                <a:cs typeface="Times New Roman" panose="02020603050405020304" charset="0"/>
              </a:rPr>
              <a:t> Transformers: 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굴림" charset="-127"/>
              <a:cs typeface="Times New Roman" panose="020206030504050203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굴림" charset="-127"/>
                <a:cs typeface="Times New Roman" panose="02020603050405020304" charset="0"/>
              </a:rPr>
              <a:t>A Case Study on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굴림" charset="-127"/>
              <a:cs typeface="Times New Roman" panose="020206030504050203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charset="0"/>
                <a:ea typeface="굴림" charset="-127"/>
                <a:cs typeface="Times New Roman" panose="02020603050405020304" charset="0"/>
              </a:rPr>
              <a:t> Sentiment Analysis</a:t>
            </a:r>
            <a:endParaRPr kumimoji="1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charset="0"/>
              <a:ea typeface="굴림" charset="-127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01620" y="2715895"/>
            <a:ext cx="1981200" cy="1017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SEMESTER PROJECT NLP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MODERN BERT VS </a:t>
            </a:r>
            <a:r>
              <a:rPr lang="en-US"/>
              <a:t>Tradional ML 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153025" y="1275715"/>
            <a:ext cx="3723005" cy="293179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795" y="1348105"/>
            <a:ext cx="3971290" cy="270129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7524115" y="4660265"/>
            <a:ext cx="115252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직사각형 7"/>
          <p:cNvSpPr/>
          <p:nvPr/>
        </p:nvSpPr>
        <p:spPr>
          <a:xfrm>
            <a:off x="4394200" y="1640205"/>
            <a:ext cx="3294380" cy="188404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44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0E64B2"/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THANK YOU</a:t>
            </a:r>
            <a:endParaRPr kumimoji="1" lang="en-US" altLang="ko-KR" sz="4400" b="0" i="0" u="none" strike="noStrike" kern="1200" cap="none" spc="-150" normalizeH="0" baseline="0" noProof="0" dirty="0" smtClean="0">
              <a:ln>
                <a:noFill/>
              </a:ln>
              <a:solidFill>
                <a:srgbClr val="0E64B2"/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03470" y="1491615"/>
            <a:ext cx="2788920" cy="1679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  <a:p>
            <a:r>
              <a:rPr lang="en-US"/>
              <a:t>Mehvish Kiani</a:t>
            </a:r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915920" y="2643505"/>
            <a:ext cx="1696085" cy="923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280" y="320040"/>
            <a:ext cx="8013700" cy="410210"/>
          </a:xfrm>
        </p:spPr>
        <p:txBody>
          <a:bodyPr/>
          <a:p>
            <a:r>
              <a:rPr lang="en-US" altLang="en-US"/>
              <a:t> Project Objective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60070" y="1059815"/>
            <a:ext cx="8153400" cy="381698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ko-KR" sz="1600"/>
              <a:t>The main objective of this project is to evaluate and compare the effectiveness of traditional machine learning approaches (e.g., TF-IDF + Logistic Regression) with modern NLP models (e.g., BERT) for the task of text classification.</a:t>
            </a:r>
            <a:endParaRPr lang="en-US" altLang="ko-KR" sz="1600"/>
          </a:p>
          <a:p>
            <a:r>
              <a:rPr lang="en-US" altLang="ko-KR" sz="1600"/>
              <a:t> This includes analyzing:</a:t>
            </a:r>
            <a:endParaRPr lang="en-US" altLang="ko-KR" sz="1600"/>
          </a:p>
          <a:p>
            <a:endParaRPr lang="en-US" altLang="ko-KR" sz="1600"/>
          </a:p>
          <a:p>
            <a:pPr>
              <a:buFont typeface="Arial" panose="020B0604020202020204"/>
              <a:buChar char="•"/>
            </a:pPr>
            <a:r>
              <a:rPr lang="en-US" altLang="ko-KR" sz="1600"/>
              <a:t>Accuracy and performance differences</a:t>
            </a:r>
            <a:endParaRPr lang="en-US" altLang="ko-KR" sz="1600"/>
          </a:p>
          <a:p>
            <a:pPr>
              <a:buFont typeface="Arial" panose="020B0604020202020204"/>
              <a:buChar char="•"/>
            </a:pPr>
            <a:endParaRPr lang="en-US" altLang="ko-KR" sz="1600"/>
          </a:p>
          <a:p>
            <a:pPr>
              <a:buFont typeface="Arial" panose="020B0604020202020204"/>
              <a:buChar char="•"/>
            </a:pPr>
            <a:r>
              <a:rPr lang="en-US" altLang="ko-KR" sz="1600"/>
              <a:t>Resource usage (CPU vs. GPU)</a:t>
            </a:r>
            <a:endParaRPr lang="en-US" altLang="ko-KR" sz="1600"/>
          </a:p>
          <a:p>
            <a:pPr>
              <a:buFont typeface="Arial" panose="020B0604020202020204"/>
              <a:buChar char="•"/>
            </a:pPr>
            <a:endParaRPr lang="en-US" altLang="ko-KR" sz="1600"/>
          </a:p>
          <a:p>
            <a:pPr>
              <a:buFont typeface="Arial" panose="020B0604020202020204"/>
              <a:buChar char="•"/>
            </a:pPr>
            <a:r>
              <a:rPr lang="en-US" altLang="ko-KR" sz="1600"/>
              <a:t>Optimization trade-offs</a:t>
            </a:r>
            <a:endParaRPr lang="en-US" altLang="ko-KR" sz="1600"/>
          </a:p>
          <a:p>
            <a:pPr>
              <a:buFont typeface="Arial" panose="020B0604020202020204"/>
              <a:buChar char="•"/>
            </a:pPr>
            <a:endParaRPr lang="en-US" altLang="ko-KR" sz="1600"/>
          </a:p>
          <a:p>
            <a:pPr>
              <a:buFont typeface="Arial" panose="020B0604020202020204"/>
              <a:buChar char="•"/>
            </a:pPr>
            <a:r>
              <a:rPr lang="en-US" altLang="ko-KR" sz="1600"/>
              <a:t>Real-world applicability in constrained environments</a:t>
            </a:r>
            <a:endParaRPr lang="en-US" altLang="ko-KR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제목 1"/>
          <p:cNvSpPr>
            <a:spLocks noGrp="1"/>
          </p:cNvSpPr>
          <p:nvPr>
            <p:ph type="title" hasCustomPrompt="1"/>
          </p:nvPr>
        </p:nvSpPr>
        <p:spPr>
          <a:xfrm>
            <a:off x="715963" y="320675"/>
            <a:ext cx="8013700" cy="417513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en-US" kern="1200" baseline="-25000" dirty="0"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Dataset Used</a:t>
            </a:r>
            <a:endParaRPr lang="en-US" altLang="en-US" kern="1200" baseline="-25000" dirty="0">
              <a:latin typeface="Arial" panose="020B0604020202020204" pitchFamily="34" charset="0"/>
              <a:ea typeface="Arial" panose="020B0604020202020204" pitchFamily="34" charset="0"/>
              <a:cs typeface="+mj-cs"/>
            </a:endParaRPr>
          </a:p>
        </p:txBody>
      </p:sp>
      <p:sp>
        <p:nvSpPr>
          <p:cNvPr id="28" name="평행 사변형 27"/>
          <p:cNvSpPr/>
          <p:nvPr/>
        </p:nvSpPr>
        <p:spPr>
          <a:xfrm>
            <a:off x="376478" y="4679918"/>
            <a:ext cx="1454737" cy="628541"/>
          </a:xfrm>
          <a:prstGeom prst="parallelogram">
            <a:avLst>
              <a:gd name="adj" fmla="val 68380"/>
            </a:avLst>
          </a:prstGeom>
          <a:gradFill flip="none" rotWithShape="1">
            <a:gsLst>
              <a:gs pos="0">
                <a:schemeClr val="bg1">
                  <a:lumMod val="65000"/>
                  <a:alpha val="61000"/>
                </a:schemeClr>
              </a:gs>
              <a:gs pos="37000">
                <a:schemeClr val="bg1">
                  <a:lumMod val="85000"/>
                  <a:alpha val="39000"/>
                </a:schemeClr>
              </a:gs>
              <a:gs pos="75000">
                <a:schemeClr val="bg1">
                  <a:lumMod val="85000"/>
                  <a:alpha val="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평행 사변형 7"/>
          <p:cNvSpPr/>
          <p:nvPr/>
        </p:nvSpPr>
        <p:spPr>
          <a:xfrm>
            <a:off x="376478" y="3730528"/>
            <a:ext cx="1454737" cy="628541"/>
          </a:xfrm>
          <a:prstGeom prst="parallelogram">
            <a:avLst>
              <a:gd name="adj" fmla="val 68380"/>
            </a:avLst>
          </a:prstGeom>
          <a:gradFill flip="none" rotWithShape="1">
            <a:gsLst>
              <a:gs pos="0">
                <a:schemeClr val="bg1">
                  <a:lumMod val="65000"/>
                  <a:alpha val="61000"/>
                </a:schemeClr>
              </a:gs>
              <a:gs pos="37000">
                <a:schemeClr val="bg1">
                  <a:lumMod val="85000"/>
                  <a:alpha val="39000"/>
                </a:schemeClr>
              </a:gs>
              <a:gs pos="75000">
                <a:schemeClr val="bg1">
                  <a:lumMod val="85000"/>
                  <a:alpha val="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평행 사변형 8"/>
          <p:cNvSpPr/>
          <p:nvPr/>
        </p:nvSpPr>
        <p:spPr>
          <a:xfrm>
            <a:off x="376478" y="3749774"/>
            <a:ext cx="1454737" cy="628540"/>
          </a:xfrm>
          <a:prstGeom prst="parallelogram">
            <a:avLst>
              <a:gd name="adj" fmla="val 68380"/>
            </a:avLst>
          </a:prstGeom>
          <a:gradFill flip="none" rotWithShape="1">
            <a:gsLst>
              <a:gs pos="0">
                <a:schemeClr val="bg1">
                  <a:lumMod val="65000"/>
                  <a:alpha val="61000"/>
                </a:schemeClr>
              </a:gs>
              <a:gs pos="37000">
                <a:schemeClr val="bg1">
                  <a:lumMod val="85000"/>
                  <a:alpha val="39000"/>
                </a:schemeClr>
              </a:gs>
              <a:gs pos="75000">
                <a:schemeClr val="bg1">
                  <a:lumMod val="85000"/>
                  <a:alpha val="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평행 사변형 9"/>
          <p:cNvSpPr/>
          <p:nvPr/>
        </p:nvSpPr>
        <p:spPr>
          <a:xfrm>
            <a:off x="394829" y="1923057"/>
            <a:ext cx="1454736" cy="628541"/>
          </a:xfrm>
          <a:prstGeom prst="parallelogram">
            <a:avLst>
              <a:gd name="adj" fmla="val 68380"/>
            </a:avLst>
          </a:prstGeom>
          <a:gradFill flip="none" rotWithShape="1">
            <a:gsLst>
              <a:gs pos="0">
                <a:schemeClr val="bg1">
                  <a:lumMod val="65000"/>
                  <a:alpha val="61000"/>
                </a:schemeClr>
              </a:gs>
              <a:gs pos="37000">
                <a:schemeClr val="bg1">
                  <a:lumMod val="85000"/>
                  <a:alpha val="39000"/>
                </a:schemeClr>
              </a:gs>
              <a:gs pos="75000">
                <a:schemeClr val="bg1">
                  <a:lumMod val="85000"/>
                  <a:alpha val="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평행 사변형 11"/>
          <p:cNvSpPr/>
          <p:nvPr/>
        </p:nvSpPr>
        <p:spPr>
          <a:xfrm>
            <a:off x="394829" y="2803579"/>
            <a:ext cx="1454736" cy="628541"/>
          </a:xfrm>
          <a:prstGeom prst="parallelogram">
            <a:avLst>
              <a:gd name="adj" fmla="val 68380"/>
            </a:avLst>
          </a:prstGeom>
          <a:gradFill flip="none" rotWithShape="1">
            <a:gsLst>
              <a:gs pos="0">
                <a:schemeClr val="bg1">
                  <a:lumMod val="65000"/>
                  <a:alpha val="61000"/>
                </a:schemeClr>
              </a:gs>
              <a:gs pos="37000">
                <a:schemeClr val="bg1">
                  <a:lumMod val="85000"/>
                  <a:alpha val="39000"/>
                </a:schemeClr>
              </a:gs>
              <a:gs pos="75000">
                <a:schemeClr val="bg1">
                  <a:lumMod val="85000"/>
                  <a:alpha val="2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직각 삼각형 12"/>
          <p:cNvSpPr/>
          <p:nvPr/>
        </p:nvSpPr>
        <p:spPr>
          <a:xfrm rot="16200000">
            <a:off x="499960" y="1152609"/>
            <a:ext cx="615071" cy="454430"/>
          </a:xfrm>
          <a:prstGeom prst="rtTriangle">
            <a:avLst/>
          </a:prstGeom>
          <a:gradFill flip="none" rotWithShape="1">
            <a:gsLst>
              <a:gs pos="0">
                <a:schemeClr val="bg1">
                  <a:lumMod val="65000"/>
                  <a:alpha val="74000"/>
                </a:schemeClr>
              </a:gs>
              <a:gs pos="35000">
                <a:schemeClr val="bg1">
                  <a:lumMod val="85000"/>
                  <a:alpha val="73000"/>
                </a:schemeClr>
              </a:gs>
              <a:gs pos="100000">
                <a:schemeClr val="bg1">
                  <a:lumMod val="85000"/>
                  <a:alpha val="2000"/>
                </a:schemeClr>
              </a:gs>
            </a:gsLst>
            <a:lin ang="1080000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2825" y="2084388"/>
            <a:ext cx="528638" cy="528638"/>
          </a:xfrm>
          <a:prstGeom prst="rect">
            <a:avLst/>
          </a:prstGeom>
          <a:solidFill>
            <a:srgbClr val="24A8A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825" y="2981325"/>
            <a:ext cx="528638" cy="528638"/>
          </a:xfrm>
          <a:prstGeom prst="rect">
            <a:avLst/>
          </a:prstGeom>
          <a:solidFill>
            <a:srgbClr val="2076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12825" y="3894138"/>
            <a:ext cx="528638" cy="528638"/>
          </a:xfrm>
          <a:prstGeom prst="rect">
            <a:avLst/>
          </a:prstGeom>
          <a:solidFill>
            <a:srgbClr val="15405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12825" y="1131888"/>
            <a:ext cx="528638" cy="530225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7042" y="1589765"/>
            <a:ext cx="976390" cy="271219"/>
          </a:xfrm>
          <a:prstGeom prst="rect">
            <a:avLst/>
          </a:prstGeom>
          <a:solidFill>
            <a:srgbClr val="95D228"/>
          </a:solidFill>
          <a:ln>
            <a:noFill/>
          </a:ln>
          <a:scene3d>
            <a:camera prst="perspectiveRelaxed" fov="5400000">
              <a:rot lat="17726397" lon="10799999" rev="10799999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10075" y="2501746"/>
            <a:ext cx="976390" cy="271219"/>
          </a:xfrm>
          <a:prstGeom prst="rect">
            <a:avLst/>
          </a:prstGeom>
          <a:solidFill>
            <a:srgbClr val="24A8A8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 fov="5400000">
              <a:rot lat="16826388" lon="10799999" rev="10799999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98022" y="3410867"/>
            <a:ext cx="976390" cy="271219"/>
          </a:xfrm>
          <a:prstGeom prst="rect">
            <a:avLst/>
          </a:prstGeom>
          <a:solidFill>
            <a:srgbClr val="2076B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 fov="5400000">
              <a:rot lat="17073616" lon="0" rev="0"/>
            </a:camera>
            <a:lightRig rig="threePt" dir="t">
              <a:rot lat="0" lon="0" rev="600000"/>
            </a:lightRig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13774" y="4344208"/>
            <a:ext cx="976390" cy="271219"/>
          </a:xfrm>
          <a:prstGeom prst="rect">
            <a:avLst/>
          </a:prstGeom>
          <a:solidFill>
            <a:srgbClr val="15405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Relaxed" fov="5400000">
              <a:rot lat="17973609" lon="0" rev="0"/>
            </a:camera>
            <a:lightRig rig="threePt" dir="t">
              <a:rot lat="0" lon="0" rev="2400000"/>
            </a:lightRig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3450" y="1162050"/>
            <a:ext cx="673100" cy="52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en-US" altLang="ko-KR" sz="2800" b="1" kern="1200" cap="none" spc="0" normalizeH="0" baseline="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01</a:t>
            </a:r>
            <a:endParaRPr kumimoji="1" lang="ko-KR" altLang="en-US" sz="2800" b="1" kern="1200" cap="none" spc="0" normalizeH="0" baseline="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9800" y="3016250"/>
            <a:ext cx="673100" cy="52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en-US" altLang="ko-KR" sz="2800" b="1" kern="1200" cap="none" spc="0" normalizeH="0" baseline="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03</a:t>
            </a:r>
            <a:endParaRPr kumimoji="1" lang="ko-KR" altLang="en-US" sz="2800" b="1" kern="1200" cap="none" spc="0" normalizeH="0" baseline="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1863" y="2117725"/>
            <a:ext cx="673100" cy="522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kumimoji="1" lang="en-US" altLang="ko-KR" sz="2800" b="1" kern="1200" cap="none" spc="0" normalizeH="0" baseline="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02</a:t>
            </a:r>
            <a:endParaRPr kumimoji="1" lang="ko-KR" altLang="en-US" sz="2800" b="1" kern="1200" cap="none" spc="0" normalizeH="0" baseline="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02176" y="1627188"/>
            <a:ext cx="74993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Source:</a:t>
            </a:r>
            <a:endParaRPr kumimoji="1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6604" y="2600325"/>
            <a:ext cx="10210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Description</a:t>
            </a:r>
            <a:endParaRPr kumimoji="1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20286" y="3568700"/>
            <a:ext cx="513715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Split</a:t>
            </a:r>
            <a:endParaRPr kumimoji="1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33" name="그룹 62"/>
          <p:cNvGrpSpPr/>
          <p:nvPr/>
        </p:nvGrpSpPr>
        <p:grpSpPr>
          <a:xfrm>
            <a:off x="2219464" y="1234573"/>
            <a:ext cx="313804" cy="90652"/>
            <a:chOff x="2679055" y="1495276"/>
            <a:chExt cx="677812" cy="195808"/>
          </a:xfrm>
          <a:solidFill>
            <a:srgbClr val="95D228"/>
          </a:solidFill>
        </p:grpSpPr>
        <p:sp>
          <p:nvSpPr>
            <p:cNvPr id="34" name="갈매기형 수장 33"/>
            <p:cNvSpPr/>
            <p:nvPr/>
          </p:nvSpPr>
          <p:spPr>
            <a:xfrm rot="10800000">
              <a:off x="2679055" y="1495276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 rot="10800000">
              <a:off x="2799556" y="1495276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갈매기형 수장 35"/>
            <p:cNvSpPr/>
            <p:nvPr/>
          </p:nvSpPr>
          <p:spPr>
            <a:xfrm rot="10800000">
              <a:off x="2920057" y="1495276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" name="갈매기형 수장 36"/>
            <p:cNvSpPr/>
            <p:nvPr/>
          </p:nvSpPr>
          <p:spPr>
            <a:xfrm rot="10800000">
              <a:off x="3040558" y="1495276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갈매기형 수장 37"/>
            <p:cNvSpPr/>
            <p:nvPr/>
          </p:nvSpPr>
          <p:spPr>
            <a:xfrm rot="10800000">
              <a:off x="3161059" y="1495276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65" name="그룹 63"/>
          <p:cNvGrpSpPr/>
          <p:nvPr/>
        </p:nvGrpSpPr>
        <p:grpSpPr>
          <a:xfrm>
            <a:off x="2219325" y="2151063"/>
            <a:ext cx="314325" cy="92075"/>
            <a:chOff x="2679055" y="2714476"/>
            <a:chExt cx="677812" cy="195808"/>
          </a:xfrm>
        </p:grpSpPr>
        <p:sp>
          <p:nvSpPr>
            <p:cNvPr id="40" name="갈매기형 수장 39"/>
            <p:cNvSpPr/>
            <p:nvPr/>
          </p:nvSpPr>
          <p:spPr>
            <a:xfrm rot="10800000">
              <a:off x="2679055" y="2714476"/>
              <a:ext cx="195808" cy="195808"/>
            </a:xfrm>
            <a:prstGeom prst="chevron">
              <a:avLst>
                <a:gd name="adj" fmla="val 68830"/>
              </a:avLst>
            </a:prstGeom>
            <a:solidFill>
              <a:srgbClr val="24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갈매기형 수장 40"/>
            <p:cNvSpPr/>
            <p:nvPr/>
          </p:nvSpPr>
          <p:spPr>
            <a:xfrm rot="10800000">
              <a:off x="2799556" y="2714476"/>
              <a:ext cx="195808" cy="195808"/>
            </a:xfrm>
            <a:prstGeom prst="chevron">
              <a:avLst>
                <a:gd name="adj" fmla="val 68830"/>
              </a:avLst>
            </a:prstGeom>
            <a:solidFill>
              <a:srgbClr val="24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 rot="10800000">
              <a:off x="2920057" y="2714476"/>
              <a:ext cx="195808" cy="195808"/>
            </a:xfrm>
            <a:prstGeom prst="chevron">
              <a:avLst>
                <a:gd name="adj" fmla="val 68830"/>
              </a:avLst>
            </a:prstGeom>
            <a:solidFill>
              <a:srgbClr val="24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갈매기형 수장 42"/>
            <p:cNvSpPr/>
            <p:nvPr/>
          </p:nvSpPr>
          <p:spPr>
            <a:xfrm rot="10800000">
              <a:off x="3040558" y="2714476"/>
              <a:ext cx="195808" cy="195808"/>
            </a:xfrm>
            <a:prstGeom prst="chevron">
              <a:avLst>
                <a:gd name="adj" fmla="val 68830"/>
              </a:avLst>
            </a:prstGeom>
            <a:solidFill>
              <a:srgbClr val="24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갈매기형 수장 43"/>
            <p:cNvSpPr/>
            <p:nvPr/>
          </p:nvSpPr>
          <p:spPr>
            <a:xfrm rot="10800000">
              <a:off x="3161059" y="2714476"/>
              <a:ext cx="195808" cy="195808"/>
            </a:xfrm>
            <a:prstGeom prst="chevron">
              <a:avLst>
                <a:gd name="adj" fmla="val 68830"/>
              </a:avLst>
            </a:prstGeom>
            <a:solidFill>
              <a:srgbClr val="24A8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5" name="그룹 64"/>
          <p:cNvGrpSpPr/>
          <p:nvPr/>
        </p:nvGrpSpPr>
        <p:grpSpPr>
          <a:xfrm>
            <a:off x="2219464" y="3068937"/>
            <a:ext cx="313804" cy="90652"/>
            <a:chOff x="2679055" y="3957290"/>
            <a:chExt cx="677812" cy="195808"/>
          </a:xfrm>
          <a:solidFill>
            <a:srgbClr val="2076B0"/>
          </a:solidFill>
        </p:grpSpPr>
        <p:sp>
          <p:nvSpPr>
            <p:cNvPr id="46" name="갈매기형 수장 45"/>
            <p:cNvSpPr/>
            <p:nvPr/>
          </p:nvSpPr>
          <p:spPr>
            <a:xfrm rot="10800000">
              <a:off x="2679055" y="3957290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갈매기형 수장 46"/>
            <p:cNvSpPr/>
            <p:nvPr/>
          </p:nvSpPr>
          <p:spPr>
            <a:xfrm rot="10800000">
              <a:off x="2799556" y="3957290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갈매기형 수장 47"/>
            <p:cNvSpPr/>
            <p:nvPr/>
          </p:nvSpPr>
          <p:spPr>
            <a:xfrm rot="10800000">
              <a:off x="2920057" y="3957290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갈매기형 수장 48"/>
            <p:cNvSpPr/>
            <p:nvPr/>
          </p:nvSpPr>
          <p:spPr>
            <a:xfrm rot="10800000">
              <a:off x="3040558" y="3957290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갈매기형 수장 49"/>
            <p:cNvSpPr/>
            <p:nvPr/>
          </p:nvSpPr>
          <p:spPr>
            <a:xfrm rot="10800000">
              <a:off x="3161059" y="3957290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51" name="그룹 65"/>
          <p:cNvGrpSpPr/>
          <p:nvPr/>
        </p:nvGrpSpPr>
        <p:grpSpPr>
          <a:xfrm>
            <a:off x="2219464" y="3986117"/>
            <a:ext cx="313804" cy="90653"/>
            <a:chOff x="2679055" y="5147915"/>
            <a:chExt cx="677812" cy="195808"/>
          </a:xfrm>
          <a:solidFill>
            <a:srgbClr val="15405B"/>
          </a:solidFill>
        </p:grpSpPr>
        <p:sp>
          <p:nvSpPr>
            <p:cNvPr id="52" name="갈매기형 수장 51"/>
            <p:cNvSpPr/>
            <p:nvPr/>
          </p:nvSpPr>
          <p:spPr>
            <a:xfrm rot="10800000">
              <a:off x="2679055" y="5147915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갈매기형 수장 52"/>
            <p:cNvSpPr/>
            <p:nvPr/>
          </p:nvSpPr>
          <p:spPr>
            <a:xfrm rot="10800000">
              <a:off x="2799556" y="5147915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갈매기형 수장 53"/>
            <p:cNvSpPr/>
            <p:nvPr/>
          </p:nvSpPr>
          <p:spPr>
            <a:xfrm rot="10800000">
              <a:off x="2920057" y="5147915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갈매기형 수장 54"/>
            <p:cNvSpPr/>
            <p:nvPr/>
          </p:nvSpPr>
          <p:spPr>
            <a:xfrm rot="10800000">
              <a:off x="3040558" y="5147915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갈매기형 수장 55"/>
            <p:cNvSpPr/>
            <p:nvPr/>
          </p:nvSpPr>
          <p:spPr>
            <a:xfrm rot="10800000">
              <a:off x="3161059" y="5147915"/>
              <a:ext cx="195808" cy="195808"/>
            </a:xfrm>
            <a:prstGeom prst="chevron">
              <a:avLst>
                <a:gd name="adj" fmla="val 6883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2606675" y="1439863"/>
            <a:ext cx="5494338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Hugging Face datasets.load_dataset("imdb")</a:t>
            </a: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06675" y="2357438"/>
            <a:ext cx="3981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50,000 movie reviews labeled as positive or negative</a:t>
            </a: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06675" y="3273425"/>
            <a:ext cx="39814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25,000 training and 25,000 testing examples</a:t>
            </a:r>
            <a:endParaRPr kumimoji="1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제목 6"/>
          <p:cNvSpPr>
            <a:spLocks noGrp="1"/>
          </p:cNvSpPr>
          <p:nvPr>
            <p:ph type="title" hasCustomPrompt="1"/>
          </p:nvPr>
        </p:nvSpPr>
        <p:spPr>
          <a:xfrm>
            <a:off x="792163" y="225425"/>
            <a:ext cx="8013700" cy="417513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en-US" kern="1200" baseline="-25000" dirty="0"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Preprocessing</a:t>
            </a:r>
            <a:endParaRPr lang="en-US" altLang="en-US" kern="1200" baseline="-25000" dirty="0">
              <a:latin typeface="Arial" panose="020B0604020202020204" pitchFamily="34" charset="0"/>
              <a:ea typeface="Arial" panose="020B0604020202020204" pitchFamily="34" charset="0"/>
              <a:cs typeface="+mj-cs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806450" y="1684655"/>
            <a:ext cx="4152900" cy="23964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Lowercased text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Removed stopwords/punctuation (optional)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Transformed text using TfidfVectorizer with max_features=5000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61444" name="그룹 2"/>
          <p:cNvGrpSpPr/>
          <p:nvPr/>
        </p:nvGrpSpPr>
        <p:grpSpPr>
          <a:xfrm>
            <a:off x="671830" y="1261428"/>
            <a:ext cx="4406900" cy="477837"/>
            <a:chOff x="468313" y="1502985"/>
            <a:chExt cx="4608511" cy="560850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468313" y="1907155"/>
              <a:ext cx="4608511" cy="15668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alpha val="64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4958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76059" y="1514323"/>
              <a:ext cx="4586287" cy="417599"/>
            </a:xfrm>
            <a:prstGeom prst="rect">
              <a:avLst/>
            </a:prstGeom>
            <a:solidFill>
              <a:srgbClr val="95D2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0" name="직각 삼각형 89"/>
            <p:cNvSpPr/>
            <p:nvPr/>
          </p:nvSpPr>
          <p:spPr>
            <a:xfrm flipV="1">
              <a:off x="477772" y="1523039"/>
              <a:ext cx="4582860" cy="399926"/>
            </a:xfrm>
            <a:prstGeom prst="rtTriangle">
              <a:avLst/>
            </a:prstGeom>
            <a:solidFill>
              <a:srgbClr val="D5F4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1448" name="그림 90" descr="Untitled-2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70140" y="1502985"/>
              <a:ext cx="3788148" cy="8555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92" name="직사각형 91"/>
          <p:cNvSpPr/>
          <p:nvPr/>
        </p:nvSpPr>
        <p:spPr>
          <a:xfrm>
            <a:off x="1227138" y="1246188"/>
            <a:ext cx="331152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Traditional (TF-IDF + Logistic Regression)</a:t>
            </a:r>
            <a:endParaRPr kumimoji="1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grpSp>
        <p:nvGrpSpPr>
          <p:cNvPr id="61450" name="그룹 4"/>
          <p:cNvGrpSpPr/>
          <p:nvPr/>
        </p:nvGrpSpPr>
        <p:grpSpPr>
          <a:xfrm>
            <a:off x="5130800" y="1198563"/>
            <a:ext cx="3327400" cy="477837"/>
            <a:chOff x="5359400" y="1502985"/>
            <a:chExt cx="3327399" cy="56085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5359400" y="1907155"/>
              <a:ext cx="3327399" cy="15668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alpha val="64000"/>
                  </a:schemeClr>
                </a:gs>
                <a:gs pos="100000">
                  <a:schemeClr val="bg1">
                    <a:lumMod val="7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GB"/>
              </a:defPPr>
              <a:lvl1pPr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49580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4958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61452" name="그룹 3"/>
            <p:cNvGrpSpPr/>
            <p:nvPr/>
          </p:nvGrpSpPr>
          <p:grpSpPr>
            <a:xfrm>
              <a:off x="5364993" y="1502985"/>
              <a:ext cx="3311353" cy="428937"/>
              <a:chOff x="5364993" y="1502985"/>
              <a:chExt cx="3311353" cy="428937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5364993" y="1514323"/>
                <a:ext cx="3311353" cy="417599"/>
              </a:xfrm>
              <a:prstGeom prst="rect">
                <a:avLst/>
              </a:prstGeom>
              <a:solidFill>
                <a:srgbClr val="24A8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5" name="직각 삼각형 94"/>
              <p:cNvSpPr/>
              <p:nvPr/>
            </p:nvSpPr>
            <p:spPr>
              <a:xfrm flipV="1">
                <a:off x="5366230" y="1523039"/>
                <a:ext cx="3308879" cy="399926"/>
              </a:xfrm>
              <a:prstGeom prst="rtTriangle">
                <a:avLst/>
              </a:prstGeom>
              <a:solidFill>
                <a:srgbClr val="91E9E7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61455" name="그림 95" descr="Untitled-2.pn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577323" y="1502985"/>
                <a:ext cx="2735087" cy="8555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97" name="직사각형 96"/>
          <p:cNvSpPr/>
          <p:nvPr/>
        </p:nvSpPr>
        <p:spPr>
          <a:xfrm>
            <a:off x="5599113" y="1246188"/>
            <a:ext cx="239077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Modern (BERT)</a:t>
            </a:r>
            <a:endParaRPr kumimoji="1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121275" y="1684655"/>
            <a:ext cx="3311525" cy="2526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                                                                    Used BertTokenizer from transformers</a:t>
            </a: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Tokenized with truncation and padding</a:t>
            </a: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Converted dataset into PyTorch format for Trainer</a:t>
            </a:r>
            <a:endParaRPr kumimoji="1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380605" y="4732020"/>
            <a:ext cx="1367790" cy="288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제목 1"/>
          <p:cNvSpPr>
            <a:spLocks noGrp="1"/>
          </p:cNvSpPr>
          <p:nvPr>
            <p:ph type="title" hasCustomPrompt="1"/>
          </p:nvPr>
        </p:nvSpPr>
        <p:spPr>
          <a:xfrm>
            <a:off x="792163" y="225425"/>
            <a:ext cx="8013700" cy="417513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en-US" kern="1200" baseline="-25000" dirty="0"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Results and Improvements</a:t>
            </a:r>
            <a:endParaRPr lang="en-US" altLang="en-US" kern="1200" baseline="-25000" dirty="0">
              <a:latin typeface="Arial" panose="020B0604020202020204" pitchFamily="34" charset="0"/>
              <a:ea typeface="Arial" panose="020B0604020202020204" pitchFamily="34" charset="0"/>
              <a:cs typeface="+mj-cs"/>
            </a:endParaRPr>
          </a:p>
        </p:txBody>
      </p:sp>
      <p:sp>
        <p:nvSpPr>
          <p:cNvPr id="284" name="직사각형 283"/>
          <p:cNvSpPr/>
          <p:nvPr/>
        </p:nvSpPr>
        <p:spPr>
          <a:xfrm>
            <a:off x="1038225" y="3408363"/>
            <a:ext cx="449263" cy="103188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1038225" y="3275013"/>
            <a:ext cx="449263" cy="101600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1038225" y="3141663"/>
            <a:ext cx="449263" cy="101600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7" name="직사각형 286"/>
          <p:cNvSpPr/>
          <p:nvPr/>
        </p:nvSpPr>
        <p:spPr>
          <a:xfrm>
            <a:off x="1038225" y="3006725"/>
            <a:ext cx="449263" cy="103188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8" name="직사각형 287"/>
          <p:cNvSpPr/>
          <p:nvPr/>
        </p:nvSpPr>
        <p:spPr>
          <a:xfrm>
            <a:off x="1038225" y="2873375"/>
            <a:ext cx="449263" cy="101600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9" name="직사각형 288"/>
          <p:cNvSpPr/>
          <p:nvPr/>
        </p:nvSpPr>
        <p:spPr>
          <a:xfrm>
            <a:off x="1038225" y="2740025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1038225" y="2606675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1038225" y="2471738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1038225" y="2338388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1038225" y="2205038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4" name="직사각형 293"/>
          <p:cNvSpPr/>
          <p:nvPr/>
        </p:nvSpPr>
        <p:spPr>
          <a:xfrm>
            <a:off x="1038225" y="2070100"/>
            <a:ext cx="449263" cy="10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1038225" y="1936750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" name="직사각형 295"/>
          <p:cNvSpPr/>
          <p:nvPr/>
        </p:nvSpPr>
        <p:spPr>
          <a:xfrm>
            <a:off x="1038225" y="1668463"/>
            <a:ext cx="449263" cy="10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" name="직사각형 296"/>
          <p:cNvSpPr/>
          <p:nvPr/>
        </p:nvSpPr>
        <p:spPr>
          <a:xfrm>
            <a:off x="1038225" y="1803400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8" name="직사각형 297"/>
          <p:cNvSpPr/>
          <p:nvPr/>
        </p:nvSpPr>
        <p:spPr>
          <a:xfrm>
            <a:off x="1038225" y="1535113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9" name="직사각형 298"/>
          <p:cNvSpPr/>
          <p:nvPr/>
        </p:nvSpPr>
        <p:spPr>
          <a:xfrm>
            <a:off x="1038225" y="1401763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1038225" y="1266825"/>
            <a:ext cx="449263" cy="10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038225" y="1133475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2" name="직사각형 301"/>
          <p:cNvSpPr/>
          <p:nvPr/>
        </p:nvSpPr>
        <p:spPr>
          <a:xfrm>
            <a:off x="1038225" y="3543300"/>
            <a:ext cx="449263" cy="101600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3" name="직사각형 302"/>
          <p:cNvSpPr/>
          <p:nvPr/>
        </p:nvSpPr>
        <p:spPr>
          <a:xfrm>
            <a:off x="1038225" y="3676650"/>
            <a:ext cx="449263" cy="101600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4" name="직사각형 303"/>
          <p:cNvSpPr/>
          <p:nvPr/>
        </p:nvSpPr>
        <p:spPr>
          <a:xfrm>
            <a:off x="1038225" y="3810000"/>
            <a:ext cx="449263" cy="103188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5" name="직사각형 304"/>
          <p:cNvSpPr/>
          <p:nvPr/>
        </p:nvSpPr>
        <p:spPr>
          <a:xfrm>
            <a:off x="1038225" y="4211638"/>
            <a:ext cx="449263" cy="103188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1038225" y="4078288"/>
            <a:ext cx="449263" cy="101600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" name="직사각형 306"/>
          <p:cNvSpPr/>
          <p:nvPr/>
        </p:nvSpPr>
        <p:spPr>
          <a:xfrm>
            <a:off x="1038225" y="3944938"/>
            <a:ext cx="449263" cy="101600"/>
          </a:xfrm>
          <a:prstGeom prst="rect">
            <a:avLst/>
          </a:prstGeom>
          <a:solidFill>
            <a:srgbClr val="95D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" name="직사각형 307"/>
          <p:cNvSpPr/>
          <p:nvPr/>
        </p:nvSpPr>
        <p:spPr>
          <a:xfrm>
            <a:off x="7645400" y="3408363"/>
            <a:ext cx="449263" cy="103188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9" name="직사각형 308"/>
          <p:cNvSpPr/>
          <p:nvPr/>
        </p:nvSpPr>
        <p:spPr>
          <a:xfrm>
            <a:off x="7645400" y="3275013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0" name="직사각형 309"/>
          <p:cNvSpPr/>
          <p:nvPr/>
        </p:nvSpPr>
        <p:spPr>
          <a:xfrm>
            <a:off x="7645400" y="3141663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1" name="직사각형 310"/>
          <p:cNvSpPr/>
          <p:nvPr/>
        </p:nvSpPr>
        <p:spPr>
          <a:xfrm>
            <a:off x="7645400" y="3006725"/>
            <a:ext cx="449263" cy="103188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2" name="직사각형 311"/>
          <p:cNvSpPr/>
          <p:nvPr/>
        </p:nvSpPr>
        <p:spPr>
          <a:xfrm>
            <a:off x="7645400" y="2873375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3" name="직사각형 312"/>
          <p:cNvSpPr/>
          <p:nvPr/>
        </p:nvSpPr>
        <p:spPr>
          <a:xfrm>
            <a:off x="7645400" y="2740025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4" name="직사각형 313"/>
          <p:cNvSpPr/>
          <p:nvPr/>
        </p:nvSpPr>
        <p:spPr>
          <a:xfrm>
            <a:off x="7645400" y="2606675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5" name="직사각형 314"/>
          <p:cNvSpPr/>
          <p:nvPr/>
        </p:nvSpPr>
        <p:spPr>
          <a:xfrm>
            <a:off x="7645400" y="2471738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6" name="직사각형 315"/>
          <p:cNvSpPr/>
          <p:nvPr/>
        </p:nvSpPr>
        <p:spPr>
          <a:xfrm>
            <a:off x="7645400" y="2338388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" name="직사각형 316"/>
          <p:cNvSpPr/>
          <p:nvPr/>
        </p:nvSpPr>
        <p:spPr>
          <a:xfrm>
            <a:off x="7645400" y="2205038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8" name="직사각형 317"/>
          <p:cNvSpPr/>
          <p:nvPr/>
        </p:nvSpPr>
        <p:spPr>
          <a:xfrm>
            <a:off x="7645400" y="2070100"/>
            <a:ext cx="449263" cy="103188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9" name="직사각형 318"/>
          <p:cNvSpPr/>
          <p:nvPr/>
        </p:nvSpPr>
        <p:spPr>
          <a:xfrm>
            <a:off x="7645400" y="1936750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0" name="직사각형 319"/>
          <p:cNvSpPr/>
          <p:nvPr/>
        </p:nvSpPr>
        <p:spPr>
          <a:xfrm>
            <a:off x="7645400" y="1668463"/>
            <a:ext cx="449263" cy="10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1" name="직사각형 320"/>
          <p:cNvSpPr/>
          <p:nvPr/>
        </p:nvSpPr>
        <p:spPr>
          <a:xfrm>
            <a:off x="7645400" y="1803400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2" name="직사각형 321"/>
          <p:cNvSpPr/>
          <p:nvPr/>
        </p:nvSpPr>
        <p:spPr>
          <a:xfrm>
            <a:off x="7645400" y="1535113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3" name="직사각형 322"/>
          <p:cNvSpPr/>
          <p:nvPr/>
        </p:nvSpPr>
        <p:spPr>
          <a:xfrm>
            <a:off x="7645400" y="1401763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7645400" y="1266825"/>
            <a:ext cx="449263" cy="103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7645400" y="1133475"/>
            <a:ext cx="449263" cy="10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7645400" y="3543300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" name="직사각형 326"/>
          <p:cNvSpPr/>
          <p:nvPr/>
        </p:nvSpPr>
        <p:spPr>
          <a:xfrm>
            <a:off x="7645400" y="3676650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8" name="직사각형 327"/>
          <p:cNvSpPr/>
          <p:nvPr/>
        </p:nvSpPr>
        <p:spPr>
          <a:xfrm>
            <a:off x="7645400" y="3810000"/>
            <a:ext cx="449263" cy="103188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9" name="직사각형 328"/>
          <p:cNvSpPr/>
          <p:nvPr/>
        </p:nvSpPr>
        <p:spPr>
          <a:xfrm>
            <a:off x="7645400" y="4211638"/>
            <a:ext cx="449263" cy="103188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0" name="직사각형 329"/>
          <p:cNvSpPr/>
          <p:nvPr/>
        </p:nvSpPr>
        <p:spPr>
          <a:xfrm>
            <a:off x="7645400" y="4078288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1" name="직사각형 330"/>
          <p:cNvSpPr/>
          <p:nvPr/>
        </p:nvSpPr>
        <p:spPr>
          <a:xfrm>
            <a:off x="7645400" y="3944938"/>
            <a:ext cx="449263" cy="101600"/>
          </a:xfrm>
          <a:prstGeom prst="rect">
            <a:avLst/>
          </a:prstGeom>
          <a:solidFill>
            <a:srgbClr val="24A8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341" name="그룹 331"/>
          <p:cNvGrpSpPr/>
          <p:nvPr/>
        </p:nvGrpSpPr>
        <p:grpSpPr>
          <a:xfrm>
            <a:off x="1616074" y="1120775"/>
            <a:ext cx="239713" cy="3194050"/>
            <a:chOff x="1365126" y="1628775"/>
            <a:chExt cx="270128" cy="3585703"/>
          </a:xfrm>
        </p:grpSpPr>
        <p:sp>
          <p:nvSpPr>
            <p:cNvPr id="333" name="모서리가 둥근 직사각형 332"/>
            <p:cNvSpPr/>
            <p:nvPr/>
          </p:nvSpPr>
          <p:spPr>
            <a:xfrm rot="16200000">
              <a:off x="-293155" y="3338516"/>
              <a:ext cx="3585703" cy="166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4" name="모서리가 둥근 직사각형 333"/>
            <p:cNvSpPr/>
            <p:nvPr/>
          </p:nvSpPr>
          <p:spPr>
            <a:xfrm rot="16200000">
              <a:off x="657905" y="4292555"/>
              <a:ext cx="1685213" cy="102121"/>
            </a:xfrm>
            <a:prstGeom prst="roundRect">
              <a:avLst>
                <a:gd name="adj" fmla="val 50000"/>
              </a:avLst>
            </a:prstGeom>
            <a:solidFill>
              <a:srgbClr val="95D228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35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5" name="모서리가 둥근 직사각형 334"/>
            <p:cNvSpPr/>
            <p:nvPr/>
          </p:nvSpPr>
          <p:spPr>
            <a:xfrm rot="16200000">
              <a:off x="1286830" y="3363280"/>
              <a:ext cx="426720" cy="27012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25400" dist="12700" dir="30000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342" name="그룹 335"/>
          <p:cNvGrpSpPr/>
          <p:nvPr/>
        </p:nvGrpSpPr>
        <p:grpSpPr>
          <a:xfrm>
            <a:off x="7277100" y="1120775"/>
            <a:ext cx="241300" cy="3194050"/>
            <a:chOff x="7114034" y="1628775"/>
            <a:chExt cx="270128" cy="3585703"/>
          </a:xfrm>
        </p:grpSpPr>
        <p:sp>
          <p:nvSpPr>
            <p:cNvPr id="337" name="모서리가 둥근 직사각형 336"/>
            <p:cNvSpPr/>
            <p:nvPr/>
          </p:nvSpPr>
          <p:spPr>
            <a:xfrm rot="16200000">
              <a:off x="5455753" y="3338516"/>
              <a:ext cx="3585703" cy="16622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8" name="모서리가 둥근 직사각형 337"/>
            <p:cNvSpPr/>
            <p:nvPr/>
          </p:nvSpPr>
          <p:spPr>
            <a:xfrm rot="16200000">
              <a:off x="5938762" y="3824502"/>
              <a:ext cx="2621318" cy="102121"/>
            </a:xfrm>
            <a:prstGeom prst="roundRect">
              <a:avLst>
                <a:gd name="adj" fmla="val 50000"/>
              </a:avLst>
            </a:prstGeom>
            <a:solidFill>
              <a:srgbClr val="24A8A8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350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9" name="모서리가 둥근 직사각형 338"/>
            <p:cNvSpPr/>
            <p:nvPr/>
          </p:nvSpPr>
          <p:spPr>
            <a:xfrm rot="16200000">
              <a:off x="7035738" y="2427176"/>
              <a:ext cx="426720" cy="27012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25400" dist="12700" dir="30000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508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40" name="직사각형 339"/>
          <p:cNvSpPr/>
          <p:nvPr/>
        </p:nvSpPr>
        <p:spPr>
          <a:xfrm>
            <a:off x="2195830" y="1668780"/>
            <a:ext cx="1235075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90% 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90%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90%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90%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5 min(on GPU)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6444" name="직사각형 340"/>
          <p:cNvSpPr/>
          <p:nvPr/>
        </p:nvSpPr>
        <p:spPr>
          <a:xfrm>
            <a:off x="1764030" y="1133475"/>
            <a:ext cx="1909445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28600" indent="-228600" latinLnBrk="1"/>
            <a:r>
              <a:rPr lang="en-US" altLang="en-US" sz="1600" b="1" dirty="0">
                <a:solidFill>
                  <a:srgbClr val="95D228"/>
                </a:solidFill>
                <a:latin typeface="Arial" panose="020B0604020202020204" pitchFamily="34" charset="0"/>
                <a:ea typeface="HY견고딕" pitchFamily="18" charset="-127"/>
              </a:rPr>
              <a:t>Modern (BERT)</a:t>
            </a:r>
            <a:endParaRPr lang="en-US" altLang="en-US" sz="1600" b="1" dirty="0">
              <a:solidFill>
                <a:srgbClr val="95D228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342" name="직사각형 341"/>
          <p:cNvSpPr/>
          <p:nvPr/>
        </p:nvSpPr>
        <p:spPr>
          <a:xfrm>
            <a:off x="3491865" y="1637030"/>
            <a:ext cx="1553210" cy="21120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 charset="0"/>
                <a:ea typeface="HY견고딕" pitchFamily="18" charset="-127"/>
                <a:cs typeface="Calibri Light" panose="020F0302020204030204" charset="0"/>
              </a:rPr>
              <a:t>Accuracy</a:t>
            </a: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 charset="0"/>
                <a:ea typeface="HY견고딕" pitchFamily="18" charset="-127"/>
                <a:cs typeface="Calibri Light" panose="020F0302020204030204" charset="0"/>
              </a:rPr>
              <a:t>Precision</a:t>
            </a: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 charset="0"/>
                <a:ea typeface="HY견고딕" pitchFamily="18" charset="-127"/>
                <a:cs typeface="Calibri Light" panose="020F0302020204030204" charset="0"/>
              </a:rPr>
              <a:t>Recall</a:t>
            </a: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 charset="0"/>
                <a:ea typeface="HY견고딕" pitchFamily="18" charset="-127"/>
                <a:cs typeface="Calibri Light" panose="020F0302020204030204" charset="0"/>
              </a:rPr>
              <a:t>F1-Score</a:t>
            </a: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 Light" panose="020F0302020204030204" charset="0"/>
                <a:ea typeface="HY견고딕" pitchFamily="18" charset="-127"/>
                <a:cs typeface="Calibri Light" panose="020F0302020204030204" charset="0"/>
              </a:rPr>
              <a:t>Training Time</a:t>
            </a: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 Light" panose="020F0302020204030204" charset="0"/>
              <a:ea typeface="HY견고딕" pitchFamily="18" charset="-127"/>
              <a:cs typeface="Calibri Light" panose="020F0302020204030204" charset="0"/>
            </a:endParaRPr>
          </a:p>
        </p:txBody>
      </p:sp>
      <p:sp>
        <p:nvSpPr>
          <p:cNvPr id="16446" name="직사각형 342"/>
          <p:cNvSpPr/>
          <p:nvPr/>
        </p:nvSpPr>
        <p:spPr>
          <a:xfrm>
            <a:off x="4685030" y="1078865"/>
            <a:ext cx="26428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28600" indent="-228600" algn="r" latinLnBrk="1"/>
            <a:r>
              <a:rPr lang="en-US" altLang="en-US" sz="1600" b="1" dirty="0">
                <a:solidFill>
                  <a:srgbClr val="24A8A8"/>
                </a:solidFill>
                <a:latin typeface="Arial" panose="020B0604020202020204" pitchFamily="34" charset="0"/>
                <a:ea typeface="HY견고딕" pitchFamily="18" charset="-127"/>
              </a:rPr>
              <a:t>Traditional (TF-IDF + LR)</a:t>
            </a:r>
            <a:endParaRPr lang="en-US" altLang="en-US" sz="1600" b="1" dirty="0">
              <a:solidFill>
                <a:srgbClr val="24A8A8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1" name="직사각형 339"/>
          <p:cNvSpPr/>
          <p:nvPr/>
        </p:nvSpPr>
        <p:spPr>
          <a:xfrm>
            <a:off x="5220335" y="1668780"/>
            <a:ext cx="1235075" cy="163004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82% 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82%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82%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82%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HY견고딕" pitchFamily="18" charset="-127"/>
                <a:cs typeface="Arial" panose="020B0604020202020204" pitchFamily="34" charset="0"/>
              </a:rPr>
              <a:t>1 min(on CPU)</a:t>
            </a:r>
            <a:endParaRPr kumimoji="1" lang="en-US" altLang="ko-KR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HY견고딕" pitchFamily="18" charset="-127"/>
              <a:cs typeface="Arial" panose="020B0604020202020204" pitchFamily="3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7524115" y="4660265"/>
            <a:ext cx="115252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/>
              <a:t>Optimization Comparison (Traditional vs. Modern)</a:t>
            </a:r>
            <a:endParaRPr lang="en-US" altLang="en-US" sz="4000"/>
          </a:p>
        </p:txBody>
      </p:sp>
      <p:graphicFrame>
        <p:nvGraphicFramePr>
          <p:cNvPr id="5" name="Table 4"/>
          <p:cNvGraphicFramePr/>
          <p:nvPr/>
        </p:nvGraphicFramePr>
        <p:xfrm>
          <a:off x="1371600" y="1047750"/>
          <a:ext cx="64001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Aspect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C9EFA3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Traditional (TF-IDF + LR)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C9EFA3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Modern (BERT)</a:t>
                      </a:r>
                      <a:endParaRPr lang="en-US" altLang="ko-KR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C9EFA3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US" altLang="ko-KR" sz="1100"/>
                        <a:t>Accuracy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✅ Higher (90%)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❌ Lower (82%)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US" altLang="ko-KR" sz="1100"/>
                        <a:t>Training Time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✅ Very Fast (seconds)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❌ Slower (minutes)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US" altLang="ko-KR" sz="1100"/>
                        <a:t>Resource Usage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✅ CPU only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❌ Requires GPU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US" altLang="ko-KR" sz="1100"/>
                        <a:t>Model Size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✅ Lightweight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❌ Heavy (110M+ parameters)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US" altLang="ko-KR" sz="1100"/>
                        <a:t>Interpretability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✅ High (feature weights)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❌ Low (black-box model)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US" altLang="ko-KR" sz="1100"/>
                        <a:t>Fine-tuning Need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✅ None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❌ Needs careful fine-tuning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en-US" altLang="ko-KR" sz="1100"/>
                        <a:t>Aspect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Traditional (TF-IDF + LR)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ko-KR" sz="1100"/>
                        <a:t>Modern (BERT)</a:t>
                      </a:r>
                      <a:endParaRPr lang="en-US" altLang="ko-KR" sz="1100"/>
                    </a:p>
                  </a:txBody>
                  <a:tcPr marL="0" marR="0" marT="0" marB="0" anchor="ctr" anchorCtr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s 6"/>
          <p:cNvSpPr/>
          <p:nvPr/>
        </p:nvSpPr>
        <p:spPr>
          <a:xfrm>
            <a:off x="7524115" y="4660265"/>
            <a:ext cx="115252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제목 1"/>
          <p:cNvSpPr>
            <a:spLocks noGrp="1"/>
          </p:cNvSpPr>
          <p:nvPr>
            <p:ph type="title" hasCustomPrompt="1"/>
          </p:nvPr>
        </p:nvSpPr>
        <p:spPr>
          <a:xfrm>
            <a:off x="792163" y="225425"/>
            <a:ext cx="8013700" cy="417513"/>
          </a:xfrm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en-US" kern="1200" baseline="-25000" dirty="0">
                <a:latin typeface="Arial" panose="020B0604020202020204" pitchFamily="34" charset="0"/>
                <a:ea typeface="Arial" panose="020B0604020202020204" pitchFamily="34" charset="0"/>
                <a:cs typeface="+mj-cs"/>
              </a:rPr>
              <a:t>Challenges and Learnings</a:t>
            </a:r>
            <a:endParaRPr lang="en-US" altLang="en-US" kern="1200" baseline="-25000" dirty="0">
              <a:latin typeface="Arial" panose="020B0604020202020204" pitchFamily="34" charset="0"/>
              <a:ea typeface="Arial" panose="020B0604020202020204" pitchFamily="34" charset="0"/>
              <a:cs typeface="+mj-cs"/>
            </a:endParaRPr>
          </a:p>
        </p:txBody>
      </p:sp>
      <p:pic>
        <p:nvPicPr>
          <p:cNvPr id="18482" name="그림 393" descr="png.png"/>
          <p:cNvPicPr>
            <a:picLocks noChangeAspect="1"/>
          </p:cNvPicPr>
          <p:nvPr/>
        </p:nvPicPr>
        <p:blipFill>
          <a:blip r:embed="rId1"/>
          <a:srcRect l="94527" t="89656" r="78" b="-685"/>
          <a:stretch>
            <a:fillRect/>
          </a:stretch>
        </p:blipFill>
        <p:spPr>
          <a:xfrm>
            <a:off x="3932238" y="1397000"/>
            <a:ext cx="360362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83" name="그림 394" descr="png.png"/>
          <p:cNvPicPr>
            <a:picLocks noChangeAspect="1"/>
          </p:cNvPicPr>
          <p:nvPr/>
        </p:nvPicPr>
        <p:blipFill>
          <a:blip r:embed="rId1"/>
          <a:srcRect l="85217" t="89706" r="7951" b="-2626"/>
          <a:stretch>
            <a:fillRect/>
          </a:stretch>
        </p:blipFill>
        <p:spPr>
          <a:xfrm>
            <a:off x="8147050" y="2624138"/>
            <a:ext cx="457200" cy="50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84" name="그림 395" descr="png.png"/>
          <p:cNvPicPr>
            <a:picLocks noChangeAspect="1"/>
          </p:cNvPicPr>
          <p:nvPr/>
        </p:nvPicPr>
        <p:blipFill>
          <a:blip r:embed="rId1"/>
          <a:srcRect l="86217" t="54207" r="7710" b="33376"/>
          <a:stretch>
            <a:fillRect/>
          </a:stretch>
        </p:blipFill>
        <p:spPr>
          <a:xfrm>
            <a:off x="3683000" y="3932238"/>
            <a:ext cx="415925" cy="493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89" name="직사각형 400"/>
          <p:cNvSpPr/>
          <p:nvPr/>
        </p:nvSpPr>
        <p:spPr>
          <a:xfrm>
            <a:off x="6091238" y="1262063"/>
            <a:ext cx="3524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atinLnBrk="1"/>
            <a:r>
              <a:rPr lang="en-US" altLang="ko-KR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A</a:t>
            </a:r>
            <a:endParaRPr lang="ko-KR" altLang="en-US" b="1" dirty="0">
              <a:solidFill>
                <a:schemeClr val="bg1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8490" name="직사각형 401"/>
          <p:cNvSpPr/>
          <p:nvPr/>
        </p:nvSpPr>
        <p:spPr>
          <a:xfrm>
            <a:off x="7410450" y="4076700"/>
            <a:ext cx="314325" cy="306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latinLnBrk="1"/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C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18491" name="직사각형 402"/>
          <p:cNvSpPr/>
          <p:nvPr/>
        </p:nvSpPr>
        <p:spPr>
          <a:xfrm>
            <a:off x="4611688" y="3590925"/>
            <a:ext cx="314325" cy="306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latinLnBrk="1"/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ea typeface="HY견고딕" pitchFamily="18" charset="-127"/>
              </a:rPr>
              <a:t>B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ea typeface="HY견고딕" pitchFamily="18" charset="-127"/>
            </a:endParaRPr>
          </a:p>
        </p:txBody>
      </p:sp>
      <p:sp>
        <p:nvSpPr>
          <p:cNvPr id="405" name="직사각형 404"/>
          <p:cNvSpPr/>
          <p:nvPr/>
        </p:nvSpPr>
        <p:spPr>
          <a:xfrm>
            <a:off x="675005" y="1174750"/>
            <a:ext cx="3773805" cy="30010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Challenges Faced</a:t>
            </a:r>
            <a:endParaRPr kumimoji="1" lang="en-US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BERT required significant GPU resources to train properly.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Fine-tuning BERT without overfitting was difficult on a limited dataset subset.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Managing token length and memory issues during transformer training.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18500" name="TextBox 411"/>
          <p:cNvSpPr txBox="1"/>
          <p:nvPr/>
        </p:nvSpPr>
        <p:spPr>
          <a:xfrm>
            <a:off x="1122363" y="3773488"/>
            <a:ext cx="128746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atinLnBrk="1"/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ea typeface="굴림" charset="-127"/>
              </a:rPr>
              <a:t>INSERT YOUR TEXT</a:t>
            </a:r>
            <a:endParaRPr lang="ko-KR" altLang="en-US" sz="1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직사각형 404"/>
          <p:cNvSpPr/>
          <p:nvPr/>
        </p:nvSpPr>
        <p:spPr>
          <a:xfrm flipH="1">
            <a:off x="4555490" y="1174750"/>
            <a:ext cx="3761105" cy="3250565"/>
          </a:xfrm>
          <a:prstGeom prst="rect">
            <a:avLst/>
          </a:prstGeom>
        </p:spPr>
        <p:txBody>
          <a:bodyPr wrap="square">
            <a:noAutofit/>
          </a:bodyPr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Key Learnings</a:t>
            </a:r>
            <a:endParaRPr kumimoji="1" lang="en-US" alt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BERT required significant GPU resources to train properly.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Fine-tuning BERT without overfitting was difficult on a limited dataset subset.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v"/>
              <a:defRPr/>
            </a:pPr>
            <a:r>
              <a:rPr kumimoji="1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굴림" charset="-127"/>
                <a:cs typeface="Arial" panose="020B0604020202020204" pitchFamily="34" charset="0"/>
              </a:rPr>
              <a:t>Managing token length and memory issues during transformer training.</a:t>
            </a:r>
            <a:endParaRPr kumimoji="1" lang="en-US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7524115" y="4660265"/>
            <a:ext cx="115252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MODERN BERT vs </a:t>
            </a:r>
            <a:r>
              <a:rPr lang="en-US">
                <a:sym typeface="+mn-ea"/>
              </a:rPr>
              <a:t>Tradional ML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05" y="1348105"/>
            <a:ext cx="3970020" cy="320929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290" y="1491615"/>
            <a:ext cx="4143375" cy="281178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7524115" y="4660265"/>
            <a:ext cx="1152525" cy="360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2205</Words>
  <Application>WPS Presentation</Application>
  <PresentationFormat>화면 슬라이드 쇼(16:9)</PresentationFormat>
  <Paragraphs>184</Paragraphs>
  <Slides>11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Malgun Gothic</vt:lpstr>
      <vt:lpstr>굴림</vt:lpstr>
      <vt:lpstr>Times New Roman</vt:lpstr>
      <vt:lpstr>Arial</vt:lpstr>
      <vt:lpstr>HY견고딕</vt:lpstr>
      <vt:lpstr>Calibri Light</vt:lpstr>
      <vt:lpstr>Wingdings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 Project Objective</vt:lpstr>
      <vt:lpstr>Dataset Used</vt:lpstr>
      <vt:lpstr>Preprocessing</vt:lpstr>
      <vt:lpstr>Results and Improvements</vt:lpstr>
      <vt:lpstr>Optimization Comparison (Traditional vs. Modern)</vt:lpstr>
      <vt:lpstr>Challenges and Learnings</vt:lpstr>
      <vt:lpstr>MODERN BERT vs Tradional ML</vt:lpstr>
      <vt:lpstr>MODERN BERT VS Tradional ML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SH</dc:creator>
  <cp:lastModifiedBy>My PC</cp:lastModifiedBy>
  <cp:revision>586</cp:revision>
  <dcterms:created xsi:type="dcterms:W3CDTF">2013-01-29T05:44:00Z</dcterms:created>
  <dcterms:modified xsi:type="dcterms:W3CDTF">2025-07-06T20:22:46Z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7059443878A948478C724CBEAFED7E9D_13</vt:lpwstr>
  </property>
</Properties>
</file>