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77" r:id="rId3"/>
    <p:sldId id="378" r:id="rId4"/>
    <p:sldId id="257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2" r:id="rId16"/>
    <p:sldId id="259" r:id="rId17"/>
    <p:sldId id="260" r:id="rId18"/>
    <p:sldId id="261" r:id="rId19"/>
    <p:sldId id="262" r:id="rId20"/>
    <p:sldId id="263" r:id="rId21"/>
    <p:sldId id="275" r:id="rId22"/>
    <p:sldId id="294" r:id="rId23"/>
    <p:sldId id="29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4" r:id="rId64"/>
    <p:sldId id="326" r:id="rId65"/>
    <p:sldId id="339" r:id="rId66"/>
    <p:sldId id="338" r:id="rId67"/>
    <p:sldId id="329" r:id="rId68"/>
    <p:sldId id="328" r:id="rId69"/>
    <p:sldId id="330" r:id="rId70"/>
    <p:sldId id="331" r:id="rId71"/>
    <p:sldId id="332" r:id="rId72"/>
    <p:sldId id="333" r:id="rId73"/>
    <p:sldId id="323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2A21-0D27-415C-BF94-FEDA9EA9EE6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27317-98EA-4679-91E0-3FE35CBF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-30,+20,+20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78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/>
              <a:t>-30,+20,+20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79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</a:t>
            </a:r>
            <a:r>
              <a:rPr lang="en-IN" baseline="0" dirty="0"/>
              <a:t> idea: put negative weight in front of variable to negate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81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</a:t>
            </a:r>
            <a:r>
              <a:rPr lang="en-IN" baseline="0" dirty="0"/>
              <a:t> idea: </a:t>
            </a:r>
            <a:r>
              <a:rPr lang="en-IN" baseline="0"/>
              <a:t>put negative </a:t>
            </a:r>
            <a:r>
              <a:rPr lang="en-IN" baseline="0" dirty="0"/>
              <a:t>weight in front of variable to negate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82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0671-E20A-4624-B7A1-D208C9DDA6B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1734-72B6-42BA-A8F3-B73E6BB7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0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1.png"/><Relationship Id="rId5" Type="http://schemas.openxmlformats.org/officeDocument/2006/relationships/image" Target="../media/image61.png"/><Relationship Id="rId10" Type="http://schemas.openxmlformats.org/officeDocument/2006/relationships/image" Target="../media/image180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Relationship Id="rId9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4" Type="http://schemas.openxmlformats.org/officeDocument/2006/relationships/image" Target="../media/image7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  <a:br>
              <a:rPr lang="en-US" dirty="0"/>
            </a:br>
            <a:r>
              <a:rPr lang="en-US" sz="44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Tehseen</a:t>
            </a:r>
            <a:r>
              <a:rPr lang="en-US" dirty="0"/>
              <a:t> Zia</a:t>
            </a:r>
          </a:p>
        </p:txBody>
      </p:sp>
    </p:spTree>
    <p:extLst>
      <p:ext uri="{BB962C8B-B14F-4D97-AF65-F5344CB8AC3E}">
        <p14:creationId xmlns:p14="http://schemas.microsoft.com/office/powerpoint/2010/main" val="180649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4061770"/>
            <a:ext cx="6382512" cy="1852564"/>
            <a:chOff x="1975104" y="2095810"/>
            <a:chExt cx="6382512" cy="1852564"/>
          </a:xfrm>
        </p:grpSpPr>
        <p:sp>
          <p:nvSpPr>
            <p:cNvPr id="4" name="Oval 3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>
              <a:off x="2377440" y="2331720"/>
              <a:ext cx="1225296" cy="79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7712" y="3122676"/>
              <a:ext cx="1335024" cy="641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4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37" r="-7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902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5002" y="1072954"/>
            <a:ext cx="5061234" cy="2652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8771" y="3484529"/>
            <a:ext cx="668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variables of the model are known and not known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632" y="4144905"/>
            <a:ext cx="31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772" y="5201102"/>
            <a:ext cx="31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820" y="5201102"/>
            <a:ext cx="31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999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4061770"/>
            <a:ext cx="6382512" cy="1852564"/>
            <a:chOff x="1975104" y="2095810"/>
            <a:chExt cx="6382512" cy="1852564"/>
          </a:xfrm>
        </p:grpSpPr>
        <p:sp>
          <p:nvSpPr>
            <p:cNvPr id="4" name="Oval 3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>
              <a:off x="2377440" y="2331720"/>
              <a:ext cx="1225296" cy="79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7712" y="3122676"/>
              <a:ext cx="1335024" cy="641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4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37" r="-7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902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5002" y="1072954"/>
            <a:ext cx="5061234" cy="2652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8771" y="3484529"/>
            <a:ext cx="668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variables of the model are known and not known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632" y="4144905"/>
            <a:ext cx="31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772" y="5201102"/>
            <a:ext cx="31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820" y="5201102"/>
            <a:ext cx="31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8162" y="5892643"/>
                <a:ext cx="6685172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Learning objective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: To find values of the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2" y="5892643"/>
                <a:ext cx="6685172" cy="942759"/>
              </a:xfrm>
              <a:prstGeom prst="rect">
                <a:avLst/>
              </a:prstGeom>
              <a:blipFill rotWithShape="0">
                <a:blip r:embed="rId12"/>
                <a:stretch>
                  <a:fillRect l="-1367" t="-5195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3CF00BC8-3D18-37AA-E64F-8E311ED51F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577303"/>
                  </p:ext>
                </p:extLst>
              </p:nvPr>
            </p:nvGraphicFramePr>
            <p:xfrm>
              <a:off x="157316" y="3397068"/>
              <a:ext cx="3048000" cy="1714500"/>
            </p:xfrm>
            <a:graphic>
              <a:graphicData uri="http://schemas.microsoft.com/office/powerpoint/2016/slidezoom">
                <pslz:sldZm>
                  <pslz:sldZmObj sldId="271" cId="2363786774">
                    <pslz:zmPr id="{B29EF332-90FB-4DA4-A5AA-604CE8D0F7A0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CF00BC8-3D18-37AA-E64F-8E311ED51F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316" y="339706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4" name="Oval 3"/>
          <p:cNvSpPr/>
          <p:nvPr/>
        </p:nvSpPr>
        <p:spPr>
          <a:xfrm>
            <a:off x="4980432" y="4498848"/>
            <a:ext cx="128016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3755136" y="4297680"/>
            <a:ext cx="1225296" cy="79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45408" y="5088636"/>
            <a:ext cx="1335024" cy="64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62528" y="406177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28" y="4061770"/>
                <a:ext cx="36576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52800" y="5545002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45002"/>
                <a:ext cx="3657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52009" y="4673137"/>
                <a:ext cx="53700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09" y="4673137"/>
                <a:ext cx="53700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4" idx="6"/>
          </p:cNvCxnSpPr>
          <p:nvPr/>
        </p:nvCxnSpPr>
        <p:spPr>
          <a:xfrm flipV="1">
            <a:off x="6260592" y="5088635"/>
            <a:ext cx="1042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03008" y="4562856"/>
            <a:ext cx="1389888" cy="111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7485888" y="4817971"/>
            <a:ext cx="896112" cy="60533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692896" y="5088635"/>
            <a:ext cx="1042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4904" y="428953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904" y="4289536"/>
                <a:ext cx="36576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48328" y="534328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28" y="5343280"/>
                <a:ext cx="36576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7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593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5932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155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922241" y="3707892"/>
            <a:ext cx="41529" cy="13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23461" y="338120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0=1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61" y="3381208"/>
                <a:ext cx="365760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82617" y="4011561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17" y="4011561"/>
                <a:ext cx="365760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638646" y="3572958"/>
            <a:ext cx="3471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fix threshold?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8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105912" y="3992273"/>
            <a:ext cx="6629400" cy="1989689"/>
            <a:chOff x="1728216" y="2026313"/>
            <a:chExt cx="6629400" cy="1989689"/>
          </a:xfrm>
        </p:grpSpPr>
        <p:sp>
          <p:nvSpPr>
            <p:cNvPr id="4" name="Oval 3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>
              <a:off x="2377440" y="2331720"/>
              <a:ext cx="1225296" cy="79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7712" y="3122676"/>
              <a:ext cx="1335024" cy="641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760359" y="2026313"/>
                  <a:ext cx="8470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359" y="2026313"/>
                  <a:ext cx="84706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28216" y="3646670"/>
                  <a:ext cx="9113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16" y="3646670"/>
                  <a:ext cx="9113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4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37" r="-7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902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704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7040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8205" y="1470128"/>
            <a:ext cx="4837557" cy="25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4" name="Oval 3"/>
          <p:cNvSpPr/>
          <p:nvPr/>
        </p:nvSpPr>
        <p:spPr>
          <a:xfrm>
            <a:off x="4980432" y="4498848"/>
            <a:ext cx="128016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3755136" y="4297680"/>
            <a:ext cx="1225296" cy="79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45408" y="5088636"/>
            <a:ext cx="1335024" cy="64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50933" y="3984855"/>
                <a:ext cx="879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933" y="3984855"/>
                <a:ext cx="87910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60699" y="5635776"/>
                <a:ext cx="832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=5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699" y="5635776"/>
                <a:ext cx="8321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52009" y="4673137"/>
                <a:ext cx="53700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09" y="4673137"/>
                <a:ext cx="53700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4" idx="6"/>
          </p:cNvCxnSpPr>
          <p:nvPr/>
        </p:nvCxnSpPr>
        <p:spPr>
          <a:xfrm flipV="1">
            <a:off x="6260592" y="5088635"/>
            <a:ext cx="1042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03008" y="4562856"/>
            <a:ext cx="1389888" cy="111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7485888" y="4817971"/>
            <a:ext cx="896112" cy="60533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692896" y="5088635"/>
            <a:ext cx="1042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4904" y="428953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904" y="4289536"/>
                <a:ext cx="36576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48328" y="534328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2=1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28" y="5343280"/>
                <a:ext cx="36576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7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593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5932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155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704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7040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4922241" y="3707892"/>
            <a:ext cx="41529" cy="13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23461" y="338120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0=1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61" y="3381208"/>
                <a:ext cx="365760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82617" y="4011561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17" y="4011561"/>
                <a:ext cx="365760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638646" y="3572958"/>
            <a:ext cx="3471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fix threshold?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967"/>
          </a:xfrm>
        </p:spPr>
        <p:txBody>
          <a:bodyPr/>
          <a:lstStyle/>
          <a:p>
            <a:r>
              <a:rPr lang="en-US" dirty="0"/>
              <a:t>How to implement the model</a:t>
            </a:r>
          </a:p>
        </p:txBody>
      </p:sp>
    </p:spTree>
    <p:extLst>
      <p:ext uri="{BB962C8B-B14F-4D97-AF65-F5344CB8AC3E}">
        <p14:creationId xmlns:p14="http://schemas.microsoft.com/office/powerpoint/2010/main" val="396451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wrong predictions,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8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67000" y="477012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But, how do the algorithm knew that the predictions are wrong?</a:t>
            </a:r>
          </a:p>
        </p:txBody>
      </p:sp>
    </p:spTree>
    <p:extLst>
      <p:ext uri="{BB962C8B-B14F-4D97-AF65-F5344CB8AC3E}">
        <p14:creationId xmlns:p14="http://schemas.microsoft.com/office/powerpoint/2010/main" val="329868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67000" y="4777771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But, how do the algorithm knew that the predictions are wrong? </a:t>
            </a:r>
          </a:p>
          <a:p>
            <a:r>
              <a:rPr lang="en-US" sz="3200" dirty="0"/>
              <a:t>Cost function/ loss function tell it</a:t>
            </a:r>
          </a:p>
        </p:txBody>
      </p:sp>
    </p:spTree>
    <p:extLst>
      <p:ext uri="{BB962C8B-B14F-4D97-AF65-F5344CB8AC3E}">
        <p14:creationId xmlns:p14="http://schemas.microsoft.com/office/powerpoint/2010/main" val="427926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15768" y="467868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Cost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2847" y="4336792"/>
                <a:ext cx="3859453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847" y="4336792"/>
                <a:ext cx="3859453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2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421" y="193151"/>
            <a:ext cx="386270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Neural</a:t>
            </a:r>
            <a:r>
              <a:rPr spc="-4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037559"/>
            <a:ext cx="7803515" cy="33369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Origins: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Algorithms</a:t>
            </a:r>
            <a:r>
              <a:rPr sz="2800" dirty="0">
                <a:latin typeface="Calibri"/>
                <a:cs typeface="Calibri"/>
              </a:rPr>
              <a:t> 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try</a:t>
            </a:r>
            <a:r>
              <a:rPr sz="2800" dirty="0">
                <a:latin typeface="Calibri"/>
                <a:cs typeface="Calibri"/>
              </a:rPr>
              <a:t>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mimic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brain.</a:t>
            </a:r>
            <a:endParaRPr sz="2800" dirty="0">
              <a:latin typeface="Calibri"/>
              <a:cs typeface="Calibri"/>
            </a:endParaRPr>
          </a:p>
          <a:p>
            <a:pPr marL="355600" marR="394970" indent="-342900">
              <a:lnSpc>
                <a:spcPts val="3329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widely</a:t>
            </a:r>
            <a:r>
              <a:rPr sz="2800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80s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early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90s;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popularity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diminished </a:t>
            </a:r>
            <a:r>
              <a:rPr sz="2800" dirty="0">
                <a:latin typeface="Calibri"/>
                <a:cs typeface="Calibri"/>
              </a:rPr>
              <a:t>in late</a:t>
            </a:r>
            <a:r>
              <a:rPr sz="2800" spc="-5" dirty="0">
                <a:latin typeface="Calibri"/>
                <a:cs typeface="Calibri"/>
              </a:rPr>
              <a:t> 90s.</a:t>
            </a:r>
            <a:endParaRPr sz="2800" dirty="0">
              <a:latin typeface="Calibri"/>
              <a:cs typeface="Calibri"/>
            </a:endParaRPr>
          </a:p>
          <a:p>
            <a:pPr marL="355600" marR="270510" indent="-342900">
              <a:lnSpc>
                <a:spcPts val="3329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Recent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resurgence: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35" dirty="0">
                <a:latin typeface="Calibri"/>
                <a:cs typeface="Calibri"/>
              </a:rPr>
              <a:t>State-­‐of-­‐the-­‐art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technique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many applications</a:t>
            </a:r>
            <a:r>
              <a:rPr lang="en-US" sz="2800" spc="-5" dirty="0">
                <a:latin typeface="Calibri"/>
                <a:cs typeface="Calibri"/>
              </a:rPr>
              <a:t> of artificial intelligence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Artificial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neural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networks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nearly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complex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intricate </a:t>
            </a:r>
            <a:r>
              <a:rPr sz="2800" dirty="0">
                <a:latin typeface="Calibri"/>
                <a:cs typeface="Calibri"/>
              </a:rPr>
              <a:t>as the </a:t>
            </a:r>
            <a:r>
              <a:rPr sz="2800" spc="-5" dirty="0">
                <a:latin typeface="Calibri"/>
                <a:cs typeface="Calibri"/>
              </a:rPr>
              <a:t>actual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1697" y="6571297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6637104"/>
            <a:ext cx="15963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Based</a:t>
            </a:r>
            <a:r>
              <a:rPr sz="105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on</a:t>
            </a:r>
            <a:r>
              <a:rPr sz="105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slide</a:t>
            </a:r>
            <a:r>
              <a:rPr sz="105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by</a:t>
            </a:r>
            <a:r>
              <a:rPr sz="1050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Andrew</a:t>
            </a:r>
            <a:r>
              <a:rPr sz="105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Ng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/>
                  <a:t>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67000" y="4781372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Cost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80874" y="4511040"/>
                <a:ext cx="3859453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874" y="4511040"/>
                <a:ext cx="3859453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66873" y="409331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1273" y="405384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7873" y="4700172"/>
            <a:ext cx="0" cy="344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033673" y="4587240"/>
            <a:ext cx="0" cy="344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8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Loss function: </a:t>
                </a:r>
              </a:p>
              <a:p>
                <a:pPr marL="0" indent="0">
                  <a:buNone/>
                </a:pPr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Objective</a:t>
                </a:r>
              </a:p>
              <a:p>
                <a:pPr lvl="2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Algorithm:</a:t>
                </a:r>
              </a:p>
              <a:p>
                <a:pPr marL="800100" lvl="3" indent="-342900"/>
                <a:r>
                  <a:rPr lang="en-US" sz="2800" dirty="0"/>
                  <a:t>Start with some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𝑊</m:t>
                    </m:r>
                  </m:oMath>
                </a14:m>
                <a:endParaRPr lang="en-US" sz="2800" dirty="0"/>
              </a:p>
              <a:p>
                <a:pPr marL="800100" lvl="3" indent="-342900"/>
                <a:r>
                  <a:rPr lang="en-US" sz="2800" dirty="0"/>
                  <a:t>Keep changing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/>
                  <a:t> to reduce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800100" lvl="3" indent="-342900"/>
                <a:r>
                  <a:rPr lang="en-US" sz="2800" dirty="0"/>
                  <a:t>Until we (hopefully) end-up with minimum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5029200"/>
              </a:xfrm>
              <a:blipFill rotWithShape="0">
                <a:blip r:embed="rId2"/>
                <a:stretch>
                  <a:fillRect l="-133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65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wrong predictions,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</a:t>
                </a:r>
                <a:r>
                  <a:rPr lang="en-US" dirty="0">
                    <a:solidFill>
                      <a:srgbClr val="FF0000"/>
                    </a:solidFill>
                  </a:rPr>
                  <a:t>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</a:t>
                </a:r>
                <a:r>
                  <a:rPr lang="en-US" dirty="0">
                    <a:solidFill>
                      <a:srgbClr val="FF0000"/>
                    </a:solidFill>
                  </a:rPr>
                  <a:t>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  <a:blipFill rotWithShape="0"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95944" y="1690688"/>
            <a:ext cx="3496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weights to increase or decrease ?</a:t>
            </a:r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8567928" y="2621281"/>
            <a:ext cx="1088136" cy="83210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Learning algorithm:</a:t>
                </a:r>
              </a:p>
              <a:p>
                <a:pPr lvl="1"/>
                <a:r>
                  <a:rPr lang="en-US" dirty="0"/>
                  <a:t>Initialize weights randomly</a:t>
                </a:r>
              </a:p>
              <a:p>
                <a:pPr lvl="1"/>
                <a:r>
                  <a:rPr lang="en-US" dirty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wrong predictions, update weights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1, </a:t>
                </a:r>
                <a:r>
                  <a:rPr lang="en-US" dirty="0">
                    <a:solidFill>
                      <a:srgbClr val="FF0000"/>
                    </a:solidFill>
                  </a:rPr>
                  <a:t>increase weights </a:t>
                </a:r>
              </a:p>
              <a:p>
                <a:pPr lvl="2"/>
                <a:r>
                  <a:rPr lang="en-US" dirty="0"/>
                  <a:t>If the output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0, </a:t>
                </a:r>
                <a:r>
                  <a:rPr lang="en-US" dirty="0">
                    <a:solidFill>
                      <a:srgbClr val="FF0000"/>
                    </a:solidFill>
                  </a:rPr>
                  <a:t>decrease weights</a:t>
                </a:r>
              </a:p>
              <a:p>
                <a:pPr lvl="1"/>
                <a:r>
                  <a:rPr lang="en-US" dirty="0"/>
                  <a:t>Repeat until no errors are made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3962400"/>
              </a:xfrm>
              <a:blipFill rotWithShape="0"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95944" y="1690688"/>
            <a:ext cx="3496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Gradient Decent Algorithm</a:t>
            </a:r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8567928" y="2621281"/>
            <a:ext cx="1088136" cy="83210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5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131232" y="5410201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“Climbing down from Everest in thick fog with amnesia"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32276" y="612648"/>
            <a:ext cx="6441948" cy="1179576"/>
            <a:chOff x="1915668" y="2532888"/>
            <a:chExt cx="6441948" cy="1179576"/>
          </a:xfrm>
        </p:grpSpPr>
        <p:sp>
          <p:nvSpPr>
            <p:cNvPr id="12" name="Oval 11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2" idx="2"/>
            </p:cNvCxnSpPr>
            <p:nvPr/>
          </p:nvCxnSpPr>
          <p:spPr>
            <a:xfrm>
              <a:off x="2281428" y="3122675"/>
              <a:ext cx="13213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915668" y="2873084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668" y="2873084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2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632710" y="2727032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710" y="2727032"/>
                  <a:ext cx="36576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73229" y="1527585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229" y="1527585"/>
                <a:ext cx="16363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3016" y="80695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16" y="806958"/>
                <a:ext cx="36576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0057365" y="778688"/>
                <a:ext cx="165000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365" y="778688"/>
                <a:ext cx="1650003" cy="7694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0158984" y="644177"/>
            <a:ext cx="1389888" cy="111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131232" y="5352872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Question 1: What we need to take a step downwards ?</a:t>
            </a:r>
          </a:p>
        </p:txBody>
      </p:sp>
    </p:spTree>
    <p:extLst>
      <p:ext uri="{BB962C8B-B14F-4D97-AF65-F5344CB8AC3E}">
        <p14:creationId xmlns:p14="http://schemas.microsoft.com/office/powerpoint/2010/main" val="340822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131232" y="5352872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Question 1: What we need to take a step downwards ?: Direction and step size</a:t>
            </a:r>
          </a:p>
        </p:txBody>
      </p:sp>
    </p:spTree>
    <p:extLst>
      <p:ext uri="{BB962C8B-B14F-4D97-AF65-F5344CB8AC3E}">
        <p14:creationId xmlns:p14="http://schemas.microsoft.com/office/powerpoint/2010/main" val="1532102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131232" y="5352872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Question 1: What we need to take a step downwards ?: Direction and step size</a:t>
            </a:r>
          </a:p>
        </p:txBody>
      </p:sp>
    </p:spTree>
    <p:extLst>
      <p:ext uri="{BB962C8B-B14F-4D97-AF65-F5344CB8AC3E}">
        <p14:creationId xmlns:p14="http://schemas.microsoft.com/office/powerpoint/2010/main" val="316491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1232" y="5352872"/>
                <a:ext cx="807956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Question 2: How do we find direction of decreasing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360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5352871"/>
                <a:ext cx="8079569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340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54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Hill-Descent to Gradient-Descent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1232" y="5352872"/>
                <a:ext cx="8079569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Question 2: How do we find direction of decreasing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360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/>
                  <a:t>?: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5352871"/>
                <a:ext cx="8079569" cy="1478803"/>
              </a:xfrm>
              <a:prstGeom prst="rect">
                <a:avLst/>
              </a:prstGeom>
              <a:blipFill rotWithShape="1">
                <a:blip r:embed="rId5"/>
                <a:stretch>
                  <a:fillRect l="-2340" t="-6173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63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1241" y="223520"/>
            <a:ext cx="365506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Neural</a:t>
            </a:r>
            <a:r>
              <a:rPr spc="-3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0039" y="1216660"/>
            <a:ext cx="8313420" cy="56064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53465" marR="503555" indent="-3429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1053465" algn="l"/>
                <a:tab pos="1054100" algn="l"/>
              </a:tabLst>
            </a:pPr>
            <a:r>
              <a:rPr sz="2800" spc="-5" dirty="0">
                <a:latin typeface="Calibri"/>
                <a:cs typeface="Calibri"/>
              </a:rPr>
              <a:t>Brain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(thought)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occurs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the </a:t>
            </a:r>
            <a:r>
              <a:rPr sz="2800" spc="-5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firing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5" dirty="0">
                <a:latin typeface="Calibri"/>
                <a:cs typeface="Calibri"/>
              </a:rPr>
              <a:t>neurons</a:t>
            </a:r>
            <a:endParaRPr sz="2800" dirty="0">
              <a:latin typeface="Calibri"/>
              <a:cs typeface="Calibri"/>
            </a:endParaRPr>
          </a:p>
          <a:p>
            <a:pPr marL="1053465" marR="17780" indent="-342900">
              <a:lnSpc>
                <a:spcPct val="91200"/>
              </a:lnSpc>
              <a:spcBef>
                <a:spcPts val="2365"/>
              </a:spcBef>
              <a:buFont typeface="Arial MT"/>
              <a:buChar char="•"/>
              <a:tabLst>
                <a:tab pos="1053465" algn="l"/>
                <a:tab pos="1054100" algn="l"/>
              </a:tabLst>
            </a:pPr>
            <a:r>
              <a:rPr sz="2800" spc="-5" dirty="0">
                <a:latin typeface="Calibri"/>
                <a:cs typeface="Calibri"/>
              </a:rPr>
              <a:t>Neurons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through </a:t>
            </a:r>
            <a:r>
              <a:rPr sz="2800" b="1" spc="-5" dirty="0">
                <a:latin typeface="Calibri"/>
                <a:cs typeface="Calibri"/>
              </a:rPr>
              <a:t>synapses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propagate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potential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(electrical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impulses)</a:t>
            </a:r>
            <a:r>
              <a:rPr sz="2800" dirty="0">
                <a:latin typeface="Calibri"/>
                <a:cs typeface="Calibri"/>
              </a:rPr>
              <a:t> by </a:t>
            </a:r>
            <a:r>
              <a:rPr sz="2800" spc="-5" dirty="0">
                <a:latin typeface="Calibri"/>
                <a:cs typeface="Calibri"/>
              </a:rPr>
              <a:t>releasing </a:t>
            </a:r>
            <a:r>
              <a:rPr sz="2800" b="1" spc="-10" dirty="0">
                <a:latin typeface="Calibri"/>
                <a:cs typeface="Calibri"/>
              </a:rPr>
              <a:t>neurotransmitters</a:t>
            </a:r>
            <a:endParaRPr sz="2800" dirty="0">
              <a:latin typeface="Calibri"/>
              <a:cs typeface="Calibri"/>
            </a:endParaRPr>
          </a:p>
          <a:p>
            <a:pPr marL="1447800" marR="429895" lvl="1" indent="-279400">
              <a:lnSpc>
                <a:spcPct val="90700"/>
              </a:lnSpc>
              <a:spcBef>
                <a:spcPts val="525"/>
              </a:spcBef>
              <a:buFont typeface="Arial MT"/>
              <a:buChar char="–"/>
              <a:tabLst>
                <a:tab pos="1454150" algn="l"/>
              </a:tabLst>
            </a:pPr>
            <a:r>
              <a:rPr sz="2400" spc="-5" dirty="0">
                <a:latin typeface="Calibri"/>
                <a:cs typeface="Calibri"/>
              </a:rPr>
              <a:t>Synapses</a:t>
            </a:r>
            <a:r>
              <a:rPr sz="2400" dirty="0">
                <a:latin typeface="Calibri"/>
                <a:cs typeface="Calibri"/>
              </a:rPr>
              <a:t> can 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excitatory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(potential-­‐increasing)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inhibitory </a:t>
            </a:r>
            <a:r>
              <a:rPr sz="2400" spc="-65" dirty="0">
                <a:latin typeface="Calibri"/>
                <a:cs typeface="Calibri"/>
              </a:rPr>
              <a:t>(potential-­‐decreasing),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varying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activation thresholds</a:t>
            </a:r>
            <a:endParaRPr sz="2400" dirty="0">
              <a:latin typeface="Calibri"/>
              <a:cs typeface="Calibri"/>
            </a:endParaRPr>
          </a:p>
          <a:p>
            <a:pPr marL="1447800" marR="35560" lvl="1" indent="-279400">
              <a:lnSpc>
                <a:spcPts val="2620"/>
              </a:lnSpc>
              <a:spcBef>
                <a:spcPts val="500"/>
              </a:spcBef>
              <a:buFont typeface="Arial MT"/>
              <a:buChar char="–"/>
              <a:tabLst>
                <a:tab pos="1454150" algn="l"/>
              </a:tabLst>
            </a:pPr>
            <a:r>
              <a:rPr sz="2400" spc="-5" dirty="0">
                <a:latin typeface="Calibri"/>
                <a:cs typeface="Calibri"/>
              </a:rPr>
              <a:t>Learning occurs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result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synapses</a:t>
            </a:r>
            <a:r>
              <a:rPr sz="2400" spc="-5" dirty="0">
                <a:latin typeface="Arial MT"/>
                <a:cs typeface="Arial MT"/>
              </a:rPr>
              <a:t>’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plasticity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 exhibit 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ng</a:t>
            </a:r>
            <a:r>
              <a:rPr sz="2400" spc="-490" dirty="0">
                <a:latin typeface="Calibri"/>
                <a:cs typeface="Calibri"/>
              </a:rPr>
              <a:t>-­‐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m changes in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nnec</a:t>
            </a:r>
            <a:r>
              <a:rPr sz="2400" spc="-15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st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ength</a:t>
            </a:r>
          </a:p>
          <a:p>
            <a:pPr lvl="1">
              <a:spcBef>
                <a:spcPts val="45"/>
              </a:spcBef>
              <a:buFont typeface="Arial MT"/>
              <a:buChar char="–"/>
            </a:pPr>
            <a:endParaRPr sz="2150" dirty="0">
              <a:latin typeface="Calibri"/>
              <a:cs typeface="Calibri"/>
            </a:endParaRPr>
          </a:p>
          <a:p>
            <a:pPr marL="1053465" marR="771525" indent="-342900">
              <a:lnSpc>
                <a:spcPts val="2930"/>
              </a:lnSpc>
              <a:buFont typeface="Arial MT"/>
              <a:buChar char="•"/>
              <a:tabLst>
                <a:tab pos="1053465" algn="l"/>
                <a:tab pos="1054100" algn="l"/>
              </a:tabLst>
            </a:pPr>
            <a:r>
              <a:rPr sz="2800" spc="-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dirty="0">
                <a:latin typeface="Calibri"/>
                <a:cs typeface="Calibri"/>
              </a:rPr>
              <a:t> 10</a:t>
            </a:r>
            <a:r>
              <a:rPr sz="2775" baseline="25525" dirty="0">
                <a:latin typeface="Calibri"/>
                <a:cs typeface="Calibri"/>
              </a:rPr>
              <a:t>11</a:t>
            </a:r>
            <a:r>
              <a:rPr sz="2775" spc="7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neurons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775" spc="-7" baseline="25525" dirty="0">
                <a:latin typeface="Calibri"/>
                <a:cs typeface="Calibri"/>
              </a:rPr>
              <a:t>14 </a:t>
            </a:r>
            <a:r>
              <a:rPr sz="2775" spc="-600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synapses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5" dirty="0">
                <a:latin typeface="Calibri"/>
                <a:cs typeface="Calibri"/>
              </a:rPr>
              <a:t>human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brain!</a:t>
            </a:r>
            <a:endParaRPr sz="2800" dirty="0">
              <a:latin typeface="Calibri"/>
              <a:cs typeface="Calibri"/>
            </a:endParaRPr>
          </a:p>
          <a:p>
            <a:pPr marL="25400">
              <a:spcBef>
                <a:spcPts val="2090"/>
              </a:spcBef>
            </a:pP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Based on slide by T.</a:t>
            </a:r>
            <a:r>
              <a:rPr sz="1050" spc="-5" dirty="0">
                <a:solidFill>
                  <a:srgbClr val="7F7F7F"/>
                </a:solidFill>
                <a:latin typeface="Calibri"/>
                <a:cs typeface="Calibri"/>
              </a:rPr>
              <a:t> Finin,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 M. </a:t>
            </a:r>
            <a:r>
              <a:rPr sz="1050" spc="-5" dirty="0">
                <a:solidFill>
                  <a:srgbClr val="7F7F7F"/>
                </a:solidFill>
                <a:latin typeface="Calibri"/>
                <a:cs typeface="Calibri"/>
              </a:rPr>
              <a:t>desJardins,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 L</a:t>
            </a:r>
            <a:r>
              <a:rPr sz="1050" spc="-5" dirty="0">
                <a:solidFill>
                  <a:srgbClr val="7F7F7F"/>
                </a:solidFill>
                <a:latin typeface="Calibri"/>
                <a:cs typeface="Calibri"/>
              </a:rPr>
              <a:t> Getoor,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 R. Par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1697" y="6571297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Hill-Descent to Gradient-Descent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1232" y="4876801"/>
                <a:ext cx="8079569" cy="14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Knowing direction is not enough, we take a step towards the direction: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4876800"/>
                <a:ext cx="8079569" cy="1471941"/>
              </a:xfrm>
              <a:prstGeom prst="rect">
                <a:avLst/>
              </a:prstGeom>
              <a:blipFill rotWithShape="1">
                <a:blip r:embed="rId5"/>
                <a:stretch>
                  <a:fillRect l="-2340" t="-6224" r="-453" b="-7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83380" y="3505200"/>
                <a:ext cx="1112420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80" y="3505200"/>
                <a:ext cx="1112420" cy="6298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366210" y="2667168"/>
            <a:ext cx="281990" cy="38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3890542" y="2888536"/>
            <a:ext cx="665715" cy="56761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350327" y="2604580"/>
            <a:ext cx="466096" cy="392289"/>
          </a:xfrm>
          <a:custGeom>
            <a:avLst/>
            <a:gdLst>
              <a:gd name="connsiteX0" fmla="*/ 0 w 466096"/>
              <a:gd name="connsiteY0" fmla="*/ 41639 h 392289"/>
              <a:gd name="connsiteX1" fmla="*/ 457200 w 466096"/>
              <a:gd name="connsiteY1" fmla="*/ 27785 h 392289"/>
              <a:gd name="connsiteX2" fmla="*/ 304800 w 466096"/>
              <a:gd name="connsiteY2" fmla="*/ 360294 h 392289"/>
              <a:gd name="connsiteX3" fmla="*/ 332509 w 466096"/>
              <a:gd name="connsiteY3" fmla="*/ 360294 h 39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096" h="392289">
                <a:moveTo>
                  <a:pt x="0" y="41639"/>
                </a:moveTo>
                <a:cubicBezTo>
                  <a:pt x="203200" y="8157"/>
                  <a:pt x="406400" y="-25324"/>
                  <a:pt x="457200" y="27785"/>
                </a:cubicBezTo>
                <a:cubicBezTo>
                  <a:pt x="508000" y="80894"/>
                  <a:pt x="325582" y="304876"/>
                  <a:pt x="304800" y="360294"/>
                </a:cubicBezTo>
                <a:cubicBezTo>
                  <a:pt x="284018" y="415712"/>
                  <a:pt x="308263" y="388003"/>
                  <a:pt x="332509" y="360294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4812006" y="2133600"/>
            <a:ext cx="826795" cy="47728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62600" y="191666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16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83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Hill-Descent to Gradient-Descent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1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2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738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6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1232" y="4876801"/>
                <a:ext cx="8079569" cy="14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Knowing direction is not enough, we take a step towards the direction: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sz="3600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4876800"/>
                <a:ext cx="8079569" cy="1471941"/>
              </a:xfrm>
              <a:prstGeom prst="rect">
                <a:avLst/>
              </a:prstGeom>
              <a:blipFill rotWithShape="1">
                <a:blip r:embed="rId5"/>
                <a:stretch>
                  <a:fillRect l="-2340" t="-6224" r="-453" b="-7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83380" y="3505200"/>
                <a:ext cx="1199995" cy="504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79" y="3505200"/>
                <a:ext cx="1199995" cy="504946"/>
              </a:xfrm>
              <a:prstGeom prst="rect">
                <a:avLst/>
              </a:prstGeom>
              <a:blipFill rotWithShape="1">
                <a:blip r:embed="rId6"/>
                <a:stretch>
                  <a:fillRect l="-4061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366210" y="2667168"/>
            <a:ext cx="281990" cy="38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3890542" y="2888536"/>
            <a:ext cx="665715" cy="56761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350327" y="2604580"/>
            <a:ext cx="466096" cy="392289"/>
          </a:xfrm>
          <a:custGeom>
            <a:avLst/>
            <a:gdLst>
              <a:gd name="connsiteX0" fmla="*/ 0 w 466096"/>
              <a:gd name="connsiteY0" fmla="*/ 41639 h 392289"/>
              <a:gd name="connsiteX1" fmla="*/ 457200 w 466096"/>
              <a:gd name="connsiteY1" fmla="*/ 27785 h 392289"/>
              <a:gd name="connsiteX2" fmla="*/ 304800 w 466096"/>
              <a:gd name="connsiteY2" fmla="*/ 360294 h 392289"/>
              <a:gd name="connsiteX3" fmla="*/ 332509 w 466096"/>
              <a:gd name="connsiteY3" fmla="*/ 360294 h 39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096" h="392289">
                <a:moveTo>
                  <a:pt x="0" y="41639"/>
                </a:moveTo>
                <a:cubicBezTo>
                  <a:pt x="203200" y="8157"/>
                  <a:pt x="406400" y="-25324"/>
                  <a:pt x="457200" y="27785"/>
                </a:cubicBezTo>
                <a:cubicBezTo>
                  <a:pt x="508000" y="80894"/>
                  <a:pt x="325582" y="304876"/>
                  <a:pt x="304800" y="360294"/>
                </a:cubicBezTo>
                <a:cubicBezTo>
                  <a:pt x="284018" y="415712"/>
                  <a:pt x="308263" y="388003"/>
                  <a:pt x="332509" y="360294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4812006" y="2133600"/>
            <a:ext cx="826795" cy="47728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62600" y="191666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16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72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124992"/>
                <a:ext cx="7620000" cy="3796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𝑅𝑒𝑝𝑒𝑎𝑡</m:t>
                      </m:r>
                      <m:r>
                        <a:rPr lang="en-US" sz="4400" i="1">
                          <a:latin typeface="Cambria Math"/>
                        </a:rPr>
                        <m:t> </m:t>
                      </m:r>
                      <m:r>
                        <a:rPr lang="en-US" sz="4400" i="1">
                          <a:latin typeface="Cambria Math"/>
                        </a:rPr>
                        <m:t>𝑢𝑛𝑡𝑖𝑙𝑙</m:t>
                      </m:r>
                      <m:r>
                        <a:rPr lang="en-US" sz="4400" i="1">
                          <a:latin typeface="Cambria Math"/>
                        </a:rPr>
                        <m:t> </m:t>
                      </m:r>
                      <m:r>
                        <a:rPr lang="en-US" sz="4400" i="1">
                          <a:latin typeface="Cambria Math"/>
                        </a:rPr>
                        <m:t>𝑐𝑜𝑛𝑣𝑒𝑟𝑔𝑒𝑛𝑐𝑒</m:t>
                      </m:r>
                      <m:r>
                        <a:rPr lang="en-US" sz="4400" i="1">
                          <a:latin typeface="Cambria Math"/>
                        </a:rPr>
                        <m:t> {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400" i="1" dirty="0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  <m:r>
                      <a:rPr lang="en-US" sz="44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400" i="1" dirty="0">
                            <a:latin typeface="Cambria Math"/>
                            <a:ea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4400" i="1" dirty="0">
                    <a:latin typeface="Cambria Math"/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24992"/>
                <a:ext cx="7620000" cy="3796296"/>
              </a:xfrm>
              <a:prstGeom prst="rect">
                <a:avLst/>
              </a:prstGeom>
              <a:blipFill rotWithShape="0">
                <a:blip r:embed="rId2"/>
                <a:stretch>
                  <a:fillRect l="-3200" b="-6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0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Gradient-Descent Algorithm: Why It Works 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3622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51019" y="2214316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1727628" y="3036653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72582" y="3886200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396835" y="4507468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96835" y="6336268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985654" y="4664384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16200000">
                <a:off x="1769028" y="5486721"/>
                <a:ext cx="79367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5027" y="5486721"/>
                <a:ext cx="79367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07217" y="6336268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17" y="6336268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105400" y="2403765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29400" y="239604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396040"/>
                <a:ext cx="3841436" cy="725776"/>
              </a:xfrm>
              <a:prstGeom prst="rect">
                <a:avLst/>
              </a:prstGeom>
              <a:blipFill rotWithShape="0">
                <a:blip r:embed="rId6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3048000" y="5257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629400" y="4836824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36824"/>
                <a:ext cx="3841436" cy="725776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940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Gradient-Descent Algorithm: Why It Works 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3622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51019" y="2214316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1727628" y="3036653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72582" y="3886200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396835" y="4507468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96835" y="6336268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985654" y="4664384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16200000">
                <a:off x="1769028" y="5486721"/>
                <a:ext cx="79367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5027" y="5486721"/>
                <a:ext cx="79367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07217" y="6336268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17" y="6336268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105400" y="2403765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000" y="5257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2209800"/>
            <a:ext cx="566988" cy="6709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91000" y="41148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90800" y="64770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629400" y="239604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396040"/>
                <a:ext cx="3841436" cy="725776"/>
              </a:xfrm>
              <a:prstGeom prst="rect">
                <a:avLst/>
              </a:prstGeom>
              <a:blipFill rotWithShape="0">
                <a:blip r:embed="rId6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629400" y="4836824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36824"/>
                <a:ext cx="3841436" cy="725776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29400" y="3160424"/>
                <a:ext cx="3514488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(+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𝑣𝑒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60424"/>
                <a:ext cx="3514488" cy="575542"/>
              </a:xfrm>
              <a:prstGeom prst="rect">
                <a:avLst/>
              </a:prstGeom>
              <a:blipFill rotWithShape="1">
                <a:blip r:embed="rId8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629400" y="5486400"/>
                <a:ext cx="3514488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(−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𝑣𝑒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86400"/>
                <a:ext cx="3514488" cy="575542"/>
              </a:xfrm>
              <a:prstGeom prst="rect">
                <a:avLst/>
              </a:prstGeom>
              <a:blipFill rotWithShape="1">
                <a:blip r:embed="rId9"/>
                <a:stretch>
                  <a:fillRect t="-6383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629401" y="3810000"/>
                <a:ext cx="2458237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𝑛𝑒𝑤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000"/>
                <a:ext cx="2458237" cy="57554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29401" y="5977658"/>
                <a:ext cx="2458237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𝑛𝑒𝑤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77658"/>
                <a:ext cx="2458237" cy="57554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951019" y="5029201"/>
            <a:ext cx="461185" cy="74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0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Gradient-Descent Algorithm: Why It Works 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3622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51019" y="2214316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1727628" y="3036653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72582" y="3886200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648582" y="34290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71800" y="3553690"/>
            <a:ext cx="15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629400" y="239604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396040"/>
                <a:ext cx="3841436" cy="725776"/>
              </a:xfrm>
              <a:prstGeom prst="rect">
                <a:avLst/>
              </a:prstGeom>
              <a:blipFill rotWithShape="0">
                <a:blip r:embed="rId4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29401" y="3160424"/>
                <a:ext cx="2535181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𝑛𝑒𝑤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𝑜𝑙𝑑</m:t>
                          </m:r>
                        </m:sup>
                      </m:sSup>
                      <m:r>
                        <a:rPr lang="en-US" sz="2800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60424"/>
                <a:ext cx="2535181" cy="5755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59582" y="3657600"/>
            <a:ext cx="127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2965690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Gradient Descent Algorithm: Semantics of Learning Rate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50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9050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45720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05000" y="64008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rot="16200000">
                <a:off x="1316220" y="30260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7781" y="30260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61174" y="38755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74" y="38755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339704" y="55406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4297" y="5540607"/>
                <a:ext cx="80720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84658" y="63901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58" y="6390154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0800" y="205740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057400"/>
                <a:ext cx="3841436" cy="725776"/>
              </a:xfrm>
              <a:prstGeom prst="rect">
                <a:avLst/>
              </a:prstGeom>
              <a:blipFill rotWithShape="0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00800" y="464820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648200"/>
                <a:ext cx="3841436" cy="725776"/>
              </a:xfrm>
              <a:prstGeom prst="rect">
                <a:avLst/>
              </a:prstGeom>
              <a:blipFill rotWithShape="0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924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Gradient Descent Algorithm: Semantics of Learning Rate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50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9050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45720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05000" y="64008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rot="16200000">
                <a:off x="1316220" y="30260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7781" y="30260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61174" y="38755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74" y="38755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1339704" y="55406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4297" y="5540607"/>
                <a:ext cx="80720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84658" y="63901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58" y="6390154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0800" y="205740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057400"/>
                <a:ext cx="3841436" cy="725776"/>
              </a:xfrm>
              <a:prstGeom prst="rect">
                <a:avLst/>
              </a:prstGeom>
              <a:blipFill rotWithShape="0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00800" y="4648200"/>
                <a:ext cx="3841436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648200"/>
                <a:ext cx="3841436" cy="725776"/>
              </a:xfrm>
              <a:prstGeom prst="rect">
                <a:avLst/>
              </a:prstGeom>
              <a:blipFill rotWithShape="0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2935577"/>
                <a:ext cx="411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/>
                  <a:t> is small gradient descent convergence is slow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35576"/>
                <a:ext cx="411480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237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33816" y="5228779"/>
                <a:ext cx="41579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/>
                  <a:t> is large gradient descent convergence fast but it can overshoot the minimum or diverge 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16" y="5228779"/>
                <a:ext cx="4157984" cy="1569660"/>
              </a:xfrm>
              <a:prstGeom prst="rect">
                <a:avLst/>
              </a:prstGeom>
              <a:blipFill rotWithShape="1">
                <a:blip r:embed="rId8"/>
                <a:stretch>
                  <a:fillRect l="-219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49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0" y="25146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43434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16200000">
                <a:off x="3221220" y="34832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97219" y="34832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6174" y="43327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74" y="43327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167746" y="2452255"/>
            <a:ext cx="2452255" cy="1801090"/>
          </a:xfrm>
          <a:custGeom>
            <a:avLst/>
            <a:gdLst>
              <a:gd name="connsiteX0" fmla="*/ 2452255 w 2452255"/>
              <a:gd name="connsiteY0" fmla="*/ 0 h 1801090"/>
              <a:gd name="connsiteX1" fmla="*/ 1939637 w 2452255"/>
              <a:gd name="connsiteY1" fmla="*/ 1343890 h 1801090"/>
              <a:gd name="connsiteX2" fmla="*/ 1163782 w 2452255"/>
              <a:gd name="connsiteY2" fmla="*/ 1704109 h 1801090"/>
              <a:gd name="connsiteX3" fmla="*/ 0 w 2452255"/>
              <a:gd name="connsiteY3" fmla="*/ 1801090 h 1801090"/>
              <a:gd name="connsiteX4" fmla="*/ 0 w 2452255"/>
              <a:gd name="connsiteY4" fmla="*/ 1801090 h 18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255" h="1801090">
                <a:moveTo>
                  <a:pt x="2452255" y="0"/>
                </a:moveTo>
                <a:cubicBezTo>
                  <a:pt x="2303318" y="529936"/>
                  <a:pt x="2154382" y="1059872"/>
                  <a:pt x="1939637" y="1343890"/>
                </a:cubicBezTo>
                <a:cubicBezTo>
                  <a:pt x="1724892" y="1627908"/>
                  <a:pt x="1487055" y="1627909"/>
                  <a:pt x="1163782" y="1704109"/>
                </a:cubicBezTo>
                <a:cubicBezTo>
                  <a:pt x="840509" y="1780309"/>
                  <a:pt x="0" y="1801090"/>
                  <a:pt x="0" y="1801090"/>
                </a:cubicBezTo>
                <a:lnTo>
                  <a:pt x="0" y="180109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67600" y="2590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1" y="2452255"/>
            <a:ext cx="300291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52855" y="3276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30708" y="1524000"/>
                <a:ext cx="1754776" cy="1147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708" y="1524000"/>
                <a:ext cx="1754776" cy="11474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7139316" y="3048000"/>
            <a:ext cx="399976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10601" y="2820794"/>
                <a:ext cx="1406218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2820794"/>
                <a:ext cx="1406218" cy="9130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610601" y="3887594"/>
                <a:ext cx="1230337" cy="795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3887594"/>
                <a:ext cx="1230337" cy="7957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7077582" y="3657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>
            <a:off x="7162802" y="3733801"/>
            <a:ext cx="1600201" cy="5195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8000" y="38100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688576" y="4800601"/>
                <a:ext cx="1054456" cy="678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576" y="4800601"/>
                <a:ext cx="1054456" cy="6785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6705600" y="39624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938708" y="3429000"/>
            <a:ext cx="528892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2" idx="1"/>
          </p:cNvCxnSpPr>
          <p:nvPr/>
        </p:nvCxnSpPr>
        <p:spPr>
          <a:xfrm>
            <a:off x="6934200" y="3886200"/>
            <a:ext cx="1754376" cy="125366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705602" y="3854196"/>
            <a:ext cx="497553" cy="18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53200" y="401782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763001" y="5569881"/>
                <a:ext cx="972125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1" y="5569881"/>
                <a:ext cx="972125" cy="6199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/>
          <p:cNvCxnSpPr>
            <a:endCxn id="47" idx="1"/>
          </p:cNvCxnSpPr>
          <p:nvPr/>
        </p:nvCxnSpPr>
        <p:spPr>
          <a:xfrm>
            <a:off x="6781800" y="4038600"/>
            <a:ext cx="1981201" cy="18412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839200" y="6238022"/>
                <a:ext cx="88178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6238022"/>
                <a:ext cx="881780" cy="5613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urved Connector 50"/>
          <p:cNvCxnSpPr>
            <a:endCxn id="50" idx="1"/>
          </p:cNvCxnSpPr>
          <p:nvPr/>
        </p:nvCxnSpPr>
        <p:spPr>
          <a:xfrm rot="16200000" flipH="1">
            <a:off x="6532346" y="4211854"/>
            <a:ext cx="2403908" cy="22098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7315202" y="3048000"/>
            <a:ext cx="1373375" cy="304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7543800" y="1981200"/>
            <a:ext cx="914401" cy="685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95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0" y="25146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43434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16200000">
                <a:off x="3221220" y="34832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97219" y="34832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6174" y="43327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74" y="43327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167746" y="2452255"/>
            <a:ext cx="2452255" cy="1801090"/>
          </a:xfrm>
          <a:custGeom>
            <a:avLst/>
            <a:gdLst>
              <a:gd name="connsiteX0" fmla="*/ 2452255 w 2452255"/>
              <a:gd name="connsiteY0" fmla="*/ 0 h 1801090"/>
              <a:gd name="connsiteX1" fmla="*/ 1939637 w 2452255"/>
              <a:gd name="connsiteY1" fmla="*/ 1343890 h 1801090"/>
              <a:gd name="connsiteX2" fmla="*/ 1163782 w 2452255"/>
              <a:gd name="connsiteY2" fmla="*/ 1704109 h 1801090"/>
              <a:gd name="connsiteX3" fmla="*/ 0 w 2452255"/>
              <a:gd name="connsiteY3" fmla="*/ 1801090 h 1801090"/>
              <a:gd name="connsiteX4" fmla="*/ 0 w 2452255"/>
              <a:gd name="connsiteY4" fmla="*/ 1801090 h 18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255" h="1801090">
                <a:moveTo>
                  <a:pt x="2452255" y="0"/>
                </a:moveTo>
                <a:cubicBezTo>
                  <a:pt x="2303318" y="529936"/>
                  <a:pt x="2154382" y="1059872"/>
                  <a:pt x="1939637" y="1343890"/>
                </a:cubicBezTo>
                <a:cubicBezTo>
                  <a:pt x="1724892" y="1627908"/>
                  <a:pt x="1487055" y="1627909"/>
                  <a:pt x="1163782" y="1704109"/>
                </a:cubicBezTo>
                <a:cubicBezTo>
                  <a:pt x="840509" y="1780309"/>
                  <a:pt x="0" y="1801090"/>
                  <a:pt x="0" y="1801090"/>
                </a:cubicBezTo>
                <a:lnTo>
                  <a:pt x="0" y="180109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67600" y="2590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1" y="2452255"/>
            <a:ext cx="300291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52855" y="3276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30708" y="1524000"/>
                <a:ext cx="1754776" cy="1147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708" y="1524000"/>
                <a:ext cx="1754776" cy="11474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7139316" y="3048000"/>
            <a:ext cx="399976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10601" y="2820794"/>
                <a:ext cx="1406218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2820794"/>
                <a:ext cx="1406218" cy="9130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610601" y="3887594"/>
                <a:ext cx="1230337" cy="795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3887594"/>
                <a:ext cx="1230337" cy="7957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7077582" y="3657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>
            <a:off x="7162802" y="3733801"/>
            <a:ext cx="1600201" cy="5195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8000" y="38100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688576" y="4800601"/>
                <a:ext cx="1054456" cy="678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576" y="4800601"/>
                <a:ext cx="1054456" cy="6785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6705600" y="39624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938708" y="3429000"/>
            <a:ext cx="528892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2" idx="1"/>
          </p:cNvCxnSpPr>
          <p:nvPr/>
        </p:nvCxnSpPr>
        <p:spPr>
          <a:xfrm>
            <a:off x="6934200" y="3886200"/>
            <a:ext cx="1754376" cy="125366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705602" y="3854196"/>
            <a:ext cx="497553" cy="18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53200" y="401782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763001" y="5569881"/>
                <a:ext cx="972125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1" y="5569881"/>
                <a:ext cx="972125" cy="6199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/>
          <p:cNvCxnSpPr>
            <a:endCxn id="47" idx="1"/>
          </p:cNvCxnSpPr>
          <p:nvPr/>
        </p:nvCxnSpPr>
        <p:spPr>
          <a:xfrm>
            <a:off x="6781800" y="4038600"/>
            <a:ext cx="1981201" cy="18412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839200" y="6238022"/>
                <a:ext cx="88178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6238022"/>
                <a:ext cx="881780" cy="5613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urved Connector 50"/>
          <p:cNvCxnSpPr>
            <a:endCxn id="50" idx="1"/>
          </p:cNvCxnSpPr>
          <p:nvPr/>
        </p:nvCxnSpPr>
        <p:spPr>
          <a:xfrm rot="16200000" flipH="1">
            <a:off x="6532346" y="4211854"/>
            <a:ext cx="2403908" cy="22098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7315202" y="3048000"/>
            <a:ext cx="1373375" cy="304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7543800" y="1981200"/>
            <a:ext cx="914401" cy="685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52600" y="4724401"/>
            <a:ext cx="5486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it approaches to local minimum, gradient descent automatically takes smaller steps</a:t>
            </a:r>
          </a:p>
        </p:txBody>
      </p:sp>
    </p:spTree>
    <p:extLst>
      <p:ext uri="{BB962C8B-B14F-4D97-AF65-F5344CB8AC3E}">
        <p14:creationId xmlns:p14="http://schemas.microsoft.com/office/powerpoint/2010/main" val="126543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Biological Neuron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083" y="1981201"/>
            <a:ext cx="6381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9906" y="3886201"/>
            <a:ext cx="2533062" cy="298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3438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Derivation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function: </a:t>
                </a:r>
              </a:p>
              <a:p>
                <a:pPr marL="0" indent="0">
                  <a:buNone/>
                </a:pPr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6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3600" i="1">
                                    <a:latin typeface="Cambria Math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36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600" dirty="0"/>
                  <a:t> =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010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124993"/>
                <a:ext cx="7620000" cy="349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𝑅𝑒𝑝𝑒𝑎𝑡</m:t>
                      </m:r>
                      <m:r>
                        <a:rPr lang="en-US" sz="4400" i="1">
                          <a:latin typeface="Cambria Math"/>
                        </a:rPr>
                        <m:t> </m:t>
                      </m:r>
                      <m:r>
                        <a:rPr lang="en-US" sz="4400" i="1">
                          <a:latin typeface="Cambria Math"/>
                        </a:rPr>
                        <m:t>𝑢𝑛𝑡𝑖𝑙𝑙</m:t>
                      </m:r>
                      <m:r>
                        <a:rPr lang="en-US" sz="4400" i="1">
                          <a:latin typeface="Cambria Math"/>
                        </a:rPr>
                        <m:t> </m:t>
                      </m:r>
                      <m:r>
                        <a:rPr lang="en-US" sz="4400" i="1">
                          <a:latin typeface="Cambria Math"/>
                        </a:rPr>
                        <m:t>𝑐𝑜𝑛𝑣𝑒𝑟𝑔𝑒𝑛𝑐𝑒</m:t>
                      </m:r>
                      <m:r>
                        <a:rPr lang="en-US" sz="4400" i="1">
                          <a:latin typeface="Cambria Math"/>
                        </a:rPr>
                        <m:t> {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  <m:r>
                      <a:rPr lang="en-US" sz="40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/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4000" i="1">
                        <a:latin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</a:rPr>
                      <m:t>𝑦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4000" dirty="0"/>
                  <a:t>.</a:t>
                </a:r>
                <a:r>
                  <a:rPr lang="en-US" sz="4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24993"/>
                <a:ext cx="7620000" cy="3491020"/>
              </a:xfrm>
              <a:prstGeom prst="rect">
                <a:avLst/>
              </a:prstGeom>
              <a:blipFill rotWithShape="0">
                <a:blip r:embed="rId2"/>
                <a:stretch>
                  <a:fillRect l="-3200" b="-7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763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Decision Boundary: Linear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56" y="3200400"/>
            <a:ext cx="381734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109072" y="1856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77608" y="1998305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4191000" y="2313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200891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00891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18288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828800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064618" y="2313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14072" y="1863435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7252855" y="2175163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24800" y="2313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91400" y="63201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32013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7600" y="4338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38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38801" y="3200401"/>
                <a:ext cx="2209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00400"/>
                <a:ext cx="220980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763000" y="2052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052935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0" y="1295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input neuron</a:t>
            </a:r>
          </a:p>
        </p:txBody>
      </p:sp>
    </p:spTree>
    <p:extLst>
      <p:ext uri="{BB962C8B-B14F-4D97-AF65-F5344CB8AC3E}">
        <p14:creationId xmlns:p14="http://schemas.microsoft.com/office/powerpoint/2010/main" val="1194206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Linearly and Nonlinearly Separable Problem</a:t>
            </a:r>
          </a:p>
        </p:txBody>
      </p:sp>
      <p:pic>
        <p:nvPicPr>
          <p:cNvPr id="1026" name="Picture 2" descr="Image result for perceptron AND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06" y="2246644"/>
            <a:ext cx="8402494" cy="31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61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AND with Perceptron</a:t>
            </a:r>
          </a:p>
        </p:txBody>
      </p:sp>
      <p:sp>
        <p:nvSpPr>
          <p:cNvPr id="4" name="Oval 3"/>
          <p:cNvSpPr/>
          <p:nvPr/>
        </p:nvSpPr>
        <p:spPr>
          <a:xfrm>
            <a:off x="4953000" y="1981200"/>
            <a:ext cx="30480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05600" y="2055218"/>
            <a:ext cx="0" cy="2669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3048000"/>
                <a:ext cx="1905000" cy="866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∑= 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048000"/>
                <a:ext cx="1905000" cy="866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3276600" y="2667000"/>
            <a:ext cx="167640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76600" y="3429000"/>
            <a:ext cx="1676400" cy="4381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0001" y="2482334"/>
                <a:ext cx="99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82334"/>
                <a:ext cx="99200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57600" y="3745468"/>
                <a:ext cx="92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45468"/>
                <a:ext cx="9219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65972" y="2482335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43200" y="3669269"/>
                <a:ext cx="628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974974" y="3381375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58200" y="2895601"/>
                <a:ext cx="1116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3947" r="-1530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/>
          <p:nvPr/>
        </p:nvCxnSpPr>
        <p:spPr>
          <a:xfrm flipV="1">
            <a:off x="6781800" y="3235903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86600" y="3178793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78792"/>
                <a:ext cx="7398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/>
          <p:nvPr/>
        </p:nvCxnSpPr>
        <p:spPr>
          <a:xfrm flipV="1">
            <a:off x="6934200" y="5005646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9000" y="4948536"/>
                <a:ext cx="2053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latin typeface="Cambria Math"/>
                      </a:rPr>
                      <m:t>2 </m:t>
                    </m:r>
                    <m:r>
                      <a:rPr lang="en-US" sz="2400" i="1">
                        <a:latin typeface="Cambria Math"/>
                      </a:rPr>
                      <m:t>𝑡h𝑒𝑛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948535"/>
                <a:ext cx="205312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93" t="-10526" r="-357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04966" y="5253336"/>
                <a:ext cx="1491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𝑒𝑙𝑠𝑒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0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66" y="5253335"/>
                <a:ext cx="149143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16" t="-10526" r="-53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32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OR with Perceptron</a:t>
            </a:r>
          </a:p>
        </p:txBody>
      </p:sp>
      <p:sp>
        <p:nvSpPr>
          <p:cNvPr id="4" name="Oval 3"/>
          <p:cNvSpPr/>
          <p:nvPr/>
        </p:nvSpPr>
        <p:spPr>
          <a:xfrm>
            <a:off x="4953000" y="1981200"/>
            <a:ext cx="30480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05600" y="2055218"/>
            <a:ext cx="0" cy="2669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3048000"/>
                <a:ext cx="1905000" cy="866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∑= 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048000"/>
                <a:ext cx="1905000" cy="866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3276600" y="2667000"/>
            <a:ext cx="167640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76600" y="3429000"/>
            <a:ext cx="1676400" cy="4381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0001" y="2482334"/>
                <a:ext cx="99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82334"/>
                <a:ext cx="99200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57600" y="3745468"/>
                <a:ext cx="921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45468"/>
                <a:ext cx="9219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65972" y="2482335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43200" y="3669269"/>
                <a:ext cx="628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974974" y="3381375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58200" y="2895601"/>
                <a:ext cx="1116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3947" r="-1530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/>
          <p:nvPr/>
        </p:nvCxnSpPr>
        <p:spPr>
          <a:xfrm flipV="1">
            <a:off x="6781800" y="3235903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86600" y="3178793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78792"/>
                <a:ext cx="7398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/>
          <p:nvPr/>
        </p:nvCxnSpPr>
        <p:spPr>
          <a:xfrm flipV="1">
            <a:off x="6934200" y="5005646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9000" y="4948536"/>
                <a:ext cx="2053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latin typeface="Cambria Math"/>
                      </a:rPr>
                      <m:t>1 </m:t>
                    </m:r>
                    <m:r>
                      <a:rPr lang="en-US" sz="2400" i="1">
                        <a:latin typeface="Cambria Math"/>
                      </a:rPr>
                      <m:t>𝑡h𝑒𝑛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948535"/>
                <a:ext cx="205312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93" t="-10526" r="-357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04966" y="5253336"/>
                <a:ext cx="1491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𝑒𝑙𝑠𝑒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 = 0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66" y="5253335"/>
                <a:ext cx="149143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16" t="-10526" r="-53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05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5" y="2057401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9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5" y="2057401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114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12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5" y="2057401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114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67600" y="3810001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cannot because XOR is nonlinearly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1689253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XOR with Multi-Perceptron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5" y="2057401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3429000"/>
            <a:ext cx="251460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5666" y="447502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858000" y="4670450"/>
            <a:ext cx="1066800" cy="8329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4576" y="5345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3810000" y="5184793"/>
            <a:ext cx="1143004" cy="3185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2"/>
                <a:ext cx="8001000" cy="24383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Rosenblatt proposed a binary classification method</a:t>
                </a:r>
              </a:p>
              <a:p>
                <a:r>
                  <a:rPr lang="en-US" dirty="0"/>
                  <a:t>Key Idea</a:t>
                </a:r>
              </a:p>
              <a:p>
                <a:pPr lvl="1"/>
                <a:r>
                  <a:rPr lang="en-US" dirty="0"/>
                  <a:t>One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per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Multiple weights with respective inputs and add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result larger than threshold, return 1, otherwise 0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2"/>
                <a:ext cx="8001000" cy="2438399"/>
              </a:xfrm>
              <a:blipFill rotWithShape="0">
                <a:blip r:embed="rId2"/>
                <a:stretch>
                  <a:fillRect l="-1371"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02234"/>
            <a:ext cx="5391150" cy="295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738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Nonlinearly Separable Problems and Multi-perceptron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5" y="2057401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3429000"/>
            <a:ext cx="251460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5666" y="447502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858000" y="4670450"/>
            <a:ext cx="1066800" cy="8329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4576" y="5345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3810000" y="5184793"/>
            <a:ext cx="1143004" cy="3185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05000" y="2362200"/>
            <a:ext cx="30480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rule: </a:t>
            </a:r>
          </a:p>
          <a:p>
            <a:r>
              <a:rPr lang="en-US" sz="2000" dirty="0"/>
              <a:t>if ∑ of P1 &lt; 0 -&gt; black</a:t>
            </a:r>
          </a:p>
          <a:p>
            <a:r>
              <a:rPr lang="en-US" sz="2000" dirty="0" err="1"/>
              <a:t>elseif</a:t>
            </a:r>
            <a:r>
              <a:rPr lang="en-US" sz="2000" dirty="0"/>
              <a:t> ∑ of P2 &gt; 0 -&gt; black</a:t>
            </a:r>
          </a:p>
          <a:p>
            <a:r>
              <a:rPr lang="en-US" sz="2000" dirty="0"/>
              <a:t>else 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Multi-perceptron Architecture</a:t>
            </a:r>
          </a:p>
        </p:txBody>
      </p:sp>
      <p:sp>
        <p:nvSpPr>
          <p:cNvPr id="11" name="Oval 10"/>
          <p:cNvSpPr/>
          <p:nvPr/>
        </p:nvSpPr>
        <p:spPr>
          <a:xfrm>
            <a:off x="3356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25008" y="2379305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438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81200" y="238991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0800" y="22098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12018" y="2694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61472" y="2244435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500255" y="2556163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72200" y="2694711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99965" y="2730364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65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356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25008" y="3640070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438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347056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312018" y="3955475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61472" y="35052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500255" y="3816928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6172200" y="3276601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81200" y="3576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7395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63608" y="2961196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sp>
        <p:nvSpPr>
          <p:cNvPr id="41" name="Oval 40"/>
          <p:cNvSpPr/>
          <p:nvPr/>
        </p:nvSpPr>
        <p:spPr>
          <a:xfrm>
            <a:off x="92238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flipV="1">
            <a:off x="9462655" y="3131128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05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76165" y="32766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438400" y="2620744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43200" y="27432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438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40525" y="32004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400800" y="2433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553200" y="3576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962401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38601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38976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3</a:t>
            </a:r>
          </a:p>
        </p:txBody>
      </p:sp>
    </p:spTree>
    <p:extLst>
      <p:ext uri="{BB962C8B-B14F-4D97-AF65-F5344CB8AC3E}">
        <p14:creationId xmlns:p14="http://schemas.microsoft.com/office/powerpoint/2010/main" val="2036011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Multi-perceptron Architecture</a:t>
            </a:r>
          </a:p>
        </p:txBody>
      </p:sp>
      <p:sp>
        <p:nvSpPr>
          <p:cNvPr id="11" name="Oval 10"/>
          <p:cNvSpPr/>
          <p:nvPr/>
        </p:nvSpPr>
        <p:spPr>
          <a:xfrm>
            <a:off x="3356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25008" y="2379305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438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81200" y="238991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0800" y="22098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12018" y="269471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61472" y="2244435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500255" y="2556163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72200" y="2694711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99965" y="2730364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65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40180"/>
            <a:ext cx="21145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577754" y="5463483"/>
            <a:ext cx="942975" cy="10429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48350" y="4781551"/>
            <a:ext cx="1466850" cy="15262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56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25008" y="3640070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438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347056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7056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312018" y="3955475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61472" y="35052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500255" y="3816928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6172200" y="3276601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81200" y="3576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6935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7395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63608" y="2961196"/>
            <a:ext cx="37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∑</a:t>
            </a:r>
          </a:p>
        </p:txBody>
      </p:sp>
      <p:sp>
        <p:nvSpPr>
          <p:cNvPr id="41" name="Oval 40"/>
          <p:cNvSpPr/>
          <p:nvPr/>
        </p:nvSpPr>
        <p:spPr>
          <a:xfrm>
            <a:off x="92238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flipV="1">
            <a:off x="9462655" y="3131128"/>
            <a:ext cx="457200" cy="2909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05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76165" y="32766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438400" y="2620744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43200" y="27432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32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438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40525" y="32004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5" y="3200400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400800" y="2433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553200" y="357693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962401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38601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38976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# 3</a:t>
            </a:r>
          </a:p>
        </p:txBody>
      </p:sp>
      <p:sp>
        <p:nvSpPr>
          <p:cNvPr id="2058" name="Multiply 2057"/>
          <p:cNvSpPr/>
          <p:nvPr/>
        </p:nvSpPr>
        <p:spPr>
          <a:xfrm>
            <a:off x="5645728" y="4895555"/>
            <a:ext cx="1191490" cy="154190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2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31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7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686800" cy="5029200"/>
              </a:xfrm>
              <a:blipFill rotWithShape="0">
                <a:blip r:embed="rId2"/>
                <a:stretch>
                  <a:fillRect l="-126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486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 is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Perceptron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Perceptron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686800" cy="5029200"/>
              </a:xfrm>
              <a:blipFill rotWithShape="0">
                <a:blip r:embed="rId2"/>
                <a:stretch>
                  <a:fillRect l="-126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93208" y="5522977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31546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Neuron</a:t>
            </a:r>
          </a:p>
        </p:txBody>
      </p:sp>
      <p:sp>
        <p:nvSpPr>
          <p:cNvPr id="3" name="Oval 2"/>
          <p:cNvSpPr/>
          <p:nvPr/>
        </p:nvSpPr>
        <p:spPr>
          <a:xfrm>
            <a:off x="4953000" y="1981200"/>
            <a:ext cx="3048000" cy="281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934200" y="2055218"/>
            <a:ext cx="0" cy="2669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29200" y="3048001"/>
                <a:ext cx="1905000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= 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048000"/>
                <a:ext cx="1905000" cy="8224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3" idx="2"/>
          </p:cNvCxnSpPr>
          <p:nvPr/>
        </p:nvCxnSpPr>
        <p:spPr>
          <a:xfrm>
            <a:off x="3276600" y="2667000"/>
            <a:ext cx="167640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76600" y="3429000"/>
            <a:ext cx="1676400" cy="4381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10000" y="2482334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82334"/>
                <a:ext cx="56239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57600" y="3745468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45468"/>
                <a:ext cx="5623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65972" y="2482335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1" y="2482334"/>
                <a:ext cx="6215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743200" y="3669269"/>
                <a:ext cx="628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58000" y="3048001"/>
                <a:ext cx="111697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048000"/>
                <a:ext cx="1116974" cy="822469"/>
              </a:xfrm>
              <a:prstGeom prst="rect">
                <a:avLst/>
              </a:prstGeom>
              <a:blipFill rotWithShape="1">
                <a:blip r:embed="rId7"/>
                <a:stretch>
                  <a:fillRect r="-7650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7974974" y="3381375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458200" y="2895601"/>
                <a:ext cx="1116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895600"/>
                <a:ext cx="1116974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3947" r="-4098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48200" y="5334001"/>
                <a:ext cx="335280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exp</m:t>
                        </m:r>
                        <m:r>
                          <a:rPr lang="en-US" sz="2400" i="1" dirty="0">
                            <a:latin typeface="Cambria Math"/>
                          </a:rPr>
                          <m:t>⁡(−</m:t>
                        </m:r>
                        <m:r>
                          <a:rPr lang="en-US" sz="2400" i="1" dirty="0">
                            <a:latin typeface="Cambria Math"/>
                          </a:rPr>
                          <m:t>𝑧</m:t>
                        </m:r>
                        <m:r>
                          <a:rPr lang="en-US" sz="2400" i="1" dirty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334001"/>
                <a:ext cx="3352800" cy="663515"/>
              </a:xfrm>
              <a:prstGeom prst="rect">
                <a:avLst/>
              </a:prstGeom>
              <a:blipFill rotWithShape="0">
                <a:blip r:embed="rId9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28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48200" y="5334001"/>
                <a:ext cx="335280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exp</m:t>
                        </m:r>
                        <m:r>
                          <a:rPr lang="en-US" sz="2400" i="1" dirty="0">
                            <a:latin typeface="Cambria Math"/>
                          </a:rPr>
                          <m:t>⁡(−</m:t>
                        </m:r>
                        <m:r>
                          <a:rPr lang="en-US" sz="2400" i="1" dirty="0">
                            <a:latin typeface="Cambria Math"/>
                          </a:rPr>
                          <m:t>𝑧</m:t>
                        </m:r>
                        <m:r>
                          <a:rPr lang="en-US" sz="2400" i="1" dirty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334000"/>
                <a:ext cx="3352800" cy="663515"/>
              </a:xfrm>
              <a:prstGeom prst="rect">
                <a:avLst/>
              </a:prstGeom>
              <a:blipFill rotWithShape="1">
                <a:blip r:embed="rId2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044" y="1600200"/>
            <a:ext cx="5623357" cy="374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8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57401"/>
            <a:ext cx="4010891" cy="26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8400" y="2438401"/>
                <a:ext cx="14979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38400"/>
                <a:ext cx="1497974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4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62200" y="3119736"/>
                <a:ext cx="2696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9735"/>
                <a:ext cx="26967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62201" y="4643736"/>
                <a:ext cx="2365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=1,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𝑖𝑓𝑎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≥0.5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3735"/>
                <a:ext cx="236513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7400" y="403413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rule: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1" y="5177136"/>
                <a:ext cx="2365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=0,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𝑖𝑓𝑎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&lt;0.5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7135"/>
                <a:ext cx="236513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2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2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493009"/>
            <a:ext cx="6152548" cy="32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Boundary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05001"/>
            <a:ext cx="3209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2362201"/>
                <a:ext cx="3962400" cy="498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2200"/>
                <a:ext cx="3962400" cy="498021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91200" y="2895601"/>
                <a:ext cx="5100884" cy="498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5100884" cy="498021"/>
              </a:xfrm>
              <a:prstGeom prst="rect">
                <a:avLst/>
              </a:prstGeom>
              <a:blipFill rotWithShape="1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38801" y="4948536"/>
                <a:ext cx="4918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𝑝𝑟𝑒𝑑𝑖𝑐𝑡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−3+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0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48535"/>
                <a:ext cx="49180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91" t="-10526" r="-8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50340" y="4126469"/>
                <a:ext cx="1165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-3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40" y="4126468"/>
                <a:ext cx="116564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62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64472" y="4114801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72" y="4114800"/>
                <a:ext cx="12557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83672" y="4114801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72" y="4114800"/>
                <a:ext cx="12557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562600" y="4202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2759906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Boundary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05001"/>
            <a:ext cx="3209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2362201"/>
                <a:ext cx="3962400" cy="498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2200"/>
                <a:ext cx="3962400" cy="498021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91200" y="2895601"/>
                <a:ext cx="5100884" cy="498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5100884" cy="498021"/>
              </a:xfrm>
              <a:prstGeom prst="rect">
                <a:avLst/>
              </a:prstGeom>
              <a:blipFill rotWithShape="1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38801" y="4948536"/>
                <a:ext cx="4918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𝑝𝑟𝑒𝑑𝑖𝑐𝑡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−3+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2 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0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48535"/>
                <a:ext cx="49180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91" t="-10526" r="-8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50340" y="4126469"/>
                <a:ext cx="1165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-3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40" y="4126468"/>
                <a:ext cx="116564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62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64472" y="4114801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72" y="4114800"/>
                <a:ext cx="12557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83672" y="4114801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72" y="4114800"/>
                <a:ext cx="12557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562600" y="4202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2443003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Dataset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…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 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Classifier 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endParaRPr lang="en-US" dirty="0"/>
              </a:p>
              <a:p>
                <a:r>
                  <a:rPr lang="en-US" dirty="0"/>
                  <a:t>How to choose parameters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38600" y="3337112"/>
                <a:ext cx="4343400" cy="8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6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latin typeface="Cambria Math"/>
                          </a:rPr>
                          <m:t>exp</m:t>
                        </m:r>
                        <m:r>
                          <a:rPr lang="en-US" sz="3200" i="1" dirty="0">
                            <a:latin typeface="Cambria Math"/>
                          </a:rPr>
                          <m:t>⁡(−</m:t>
                        </m:r>
                        <m:r>
                          <a:rPr lang="en-US" sz="3200" i="1" dirty="0">
                            <a:latin typeface="Cambria Math"/>
                          </a:rPr>
                          <m:t>𝑧</m:t>
                        </m:r>
                        <m:r>
                          <a:rPr lang="en-US" sz="3200" i="1" dirty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337112"/>
                <a:ext cx="4343400" cy="853888"/>
              </a:xfrm>
              <a:prstGeom prst="rect">
                <a:avLst/>
              </a:prstGeom>
              <a:blipFill rotWithShape="0">
                <a:blip r:embed="rId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57600" y="4495800"/>
                <a:ext cx="5638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𝑧</m:t>
                          </m:r>
                          <m:r>
                            <a:rPr lang="en-US" sz="2800" i="1">
                              <a:latin typeface="Cambria Math"/>
                            </a:rPr>
                            <m:t>= </m:t>
                          </m:r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95800"/>
                <a:ext cx="56388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90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27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18710"/>
                <a:ext cx="8229600" cy="29268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18710"/>
                <a:ext cx="8229600" cy="29268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501990"/>
            <a:ext cx="3228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8" y="4501990"/>
            <a:ext cx="32194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2440" y="2517647"/>
                <a:ext cx="335280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exp</m:t>
                        </m:r>
                        <m:r>
                          <a:rPr lang="en-US" sz="2400" i="1" dirty="0">
                            <a:latin typeface="Cambria Math"/>
                          </a:rPr>
                          <m:t>⁡(−</m:t>
                        </m:r>
                        <m:r>
                          <a:rPr lang="en-US" sz="2400" i="1" dirty="0">
                            <a:latin typeface="Cambria Math"/>
                          </a:rPr>
                          <m:t>𝑧</m:t>
                        </m:r>
                        <m:r>
                          <a:rPr lang="en-US" sz="2400" i="1" dirty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0" y="2517647"/>
                <a:ext cx="3352800" cy="663515"/>
              </a:xfrm>
              <a:prstGeom prst="rect">
                <a:avLst/>
              </a:prstGeom>
              <a:blipFill rotWithShape="0">
                <a:blip r:embed="rId5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34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2"/>
                <a:ext cx="8229600" cy="35417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𝑞𝑢𝑎𝑑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2"/>
                <a:ext cx="8229600" cy="354174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492753"/>
            <a:ext cx="3228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8" y="4492753"/>
            <a:ext cx="32194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2440" y="2517647"/>
                <a:ext cx="3352800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exp</m:t>
                        </m:r>
                        <m:r>
                          <a:rPr lang="en-US" sz="2400" i="1" dirty="0">
                            <a:latin typeface="Cambria Math"/>
                          </a:rPr>
                          <m:t>⁡(−</m:t>
                        </m:r>
                        <m:r>
                          <a:rPr lang="en-US" sz="2400" i="1" dirty="0">
                            <a:latin typeface="Cambria Math"/>
                          </a:rPr>
                          <m:t>𝑧</m:t>
                        </m:r>
                        <m:r>
                          <a:rPr lang="en-US" sz="2400" i="1" dirty="0">
                            <a:latin typeface="Cambria Math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0" y="2517647"/>
                <a:ext cx="3352800" cy="663515"/>
              </a:xfrm>
              <a:prstGeom prst="rect">
                <a:avLst/>
              </a:prstGeom>
              <a:blipFill rotWithShape="0">
                <a:blip r:embed="rId5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048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492753"/>
            <a:ext cx="3228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8" y="4492753"/>
            <a:ext cx="32194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4026737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𝐶𝑜𝑠𝑡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729651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𝐶𝑜𝑠𝑡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err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𝑖𝑓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020096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𝐶𝑜𝑠𝑡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err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𝑖𝑓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0753" y="4678375"/>
                <a:ext cx="3810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Cost = 0 if y = 1, a = 1</a:t>
                </a:r>
              </a:p>
              <a:p>
                <a:r>
                  <a:rPr lang="en-US" sz="3200" dirty="0"/>
                  <a:t>But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-&gt; 0</a:t>
                </a:r>
              </a:p>
              <a:p>
                <a:r>
                  <a:rPr lang="en-US" sz="3200" dirty="0"/>
                  <a:t>Cost -&gt; ∞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53" y="4678375"/>
                <a:ext cx="3810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4000" t="-5039" r="-32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" y="3554882"/>
            <a:ext cx="38290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0540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4061770"/>
            <a:ext cx="6382512" cy="1852564"/>
            <a:chOff x="1975104" y="2095810"/>
            <a:chExt cx="6382512" cy="1852564"/>
          </a:xfrm>
        </p:grpSpPr>
        <p:sp>
          <p:nvSpPr>
            <p:cNvPr id="4" name="Oval 3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>
              <a:off x="2377440" y="2331720"/>
              <a:ext cx="1225296" cy="79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7712" y="3122676"/>
              <a:ext cx="1335024" cy="641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4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9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𝐶𝑜𝑠𝑡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err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𝑖𝑓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31792" y="4831354"/>
                <a:ext cx="3810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Cost = 0 if y = 0, a = 0</a:t>
                </a:r>
              </a:p>
              <a:p>
                <a:r>
                  <a:rPr lang="en-US" sz="3200" dirty="0"/>
                  <a:t>But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-&gt; 1</a:t>
                </a:r>
              </a:p>
              <a:p>
                <a:r>
                  <a:rPr lang="en-US" sz="3200" dirty="0"/>
                  <a:t>Cost -&gt; ∞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831354"/>
                <a:ext cx="3810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4000" t="-5058" r="-160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803904"/>
            <a:ext cx="3581400" cy="284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0269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𝐶𝑜𝑠𝑡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err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𝑖𝑓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0478" y="4385778"/>
                <a:ext cx="7066102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78" y="4385778"/>
                <a:ext cx="7066102" cy="1268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06618" y="4461479"/>
                <a:ext cx="7039373" cy="1292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/>
                                </a:rPr>
                                <m:t>ylog</m:t>
                              </m:r>
                            </m:fName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sz="2800" dirty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18" y="4461479"/>
                <a:ext cx="7039373" cy="12927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036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𝐶𝑜𝑠𝑡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09473"/>
                <a:ext cx="8229600" cy="28986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55122" y="849454"/>
            <a:ext cx="328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Mean square loss function</a:t>
            </a: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7999857" y="1174210"/>
            <a:ext cx="621792" cy="5939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err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𝑖𝑓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	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79062"/>
                <a:ext cx="8229600" cy="105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0478" y="4385778"/>
                <a:ext cx="7066102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78" y="4385778"/>
                <a:ext cx="7066102" cy="1268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39000" y="5796495"/>
            <a:ext cx="472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Cross-entropy loss function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7928480" y="5338816"/>
            <a:ext cx="764548" cy="6217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301498" y="4461479"/>
                <a:ext cx="7044493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/>
                                </a:rPr>
                                <m:t>ylog</m:t>
                              </m:r>
                            </m:fName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sz="2800" dirty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98" y="4461479"/>
                <a:ext cx="7044493" cy="12685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860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Parameters: 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ylog</m:t>
                              </m:r>
                            </m:fName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dirty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𝑅𝑒𝑝𝑒𝑎𝑡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686800" cy="4525963"/>
              </a:xfrm>
              <a:blipFill rotWithShape="0"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082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Nonlinear Classification Example: XOR/XNOR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905000"/>
            <a:ext cx="3343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Nonlinear Classification Example: XOR/XNOR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905000"/>
            <a:ext cx="3343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77001" y="2225406"/>
            <a:ext cx="3209925" cy="257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Nonlinear Classification Example: XOR/XNOR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905000"/>
            <a:ext cx="3343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77001" y="2225406"/>
            <a:ext cx="3209925" cy="257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514600" y="4800601"/>
            <a:ext cx="3352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Example: AND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667000" y="1941039"/>
            <a:ext cx="2133600" cy="8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438401" y="3863420"/>
            <a:ext cx="4495800" cy="173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Example: AND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667000" y="1941039"/>
            <a:ext cx="2133600" cy="8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438400" y="3019426"/>
            <a:ext cx="49524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Example: AND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667000" y="1941039"/>
            <a:ext cx="2133600" cy="8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438400" y="3019426"/>
            <a:ext cx="49524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143626" y="1981201"/>
            <a:ext cx="4524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4061770"/>
            <a:ext cx="6382512" cy="1852564"/>
            <a:chOff x="1975104" y="2095810"/>
            <a:chExt cx="6382512" cy="1852564"/>
          </a:xfrm>
        </p:grpSpPr>
        <p:sp>
          <p:nvSpPr>
            <p:cNvPr id="4" name="Oval 3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>
              <a:off x="2377440" y="2331720"/>
              <a:ext cx="1225296" cy="79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7712" y="3122676"/>
              <a:ext cx="1335024" cy="641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4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37" r="-7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902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870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OR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362200" y="2133600"/>
            <a:ext cx="3524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324601" y="2133601"/>
            <a:ext cx="3952875" cy="212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Negation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514600" y="2362200"/>
            <a:ext cx="3524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81800" y="2438400"/>
            <a:ext cx="3257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743201" y="4648200"/>
            <a:ext cx="2962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Negation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514600" y="2362200"/>
            <a:ext cx="3524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781800" y="2438400"/>
            <a:ext cx="3257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743201" y="4648200"/>
            <a:ext cx="2962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067426" y="5705476"/>
            <a:ext cx="3609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5726668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Design a Network to model: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x1 XNOR x2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828800" y="1524001"/>
            <a:ext cx="27051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724400" y="1371600"/>
            <a:ext cx="26860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848601" y="1371601"/>
            <a:ext cx="2619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2400" y="3810000"/>
            <a:ext cx="2895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143126" y="4581526"/>
            <a:ext cx="676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x1 XNOR x2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828800" y="1524001"/>
            <a:ext cx="27051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724400" y="1371600"/>
            <a:ext cx="26860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848601" y="1371601"/>
            <a:ext cx="2619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2400" y="3810000"/>
            <a:ext cx="2895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209801" y="3810001"/>
            <a:ext cx="49625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4061770"/>
            <a:ext cx="6382512" cy="1852564"/>
            <a:chOff x="1975104" y="2095810"/>
            <a:chExt cx="6382512" cy="1852564"/>
          </a:xfrm>
        </p:grpSpPr>
        <p:sp>
          <p:nvSpPr>
            <p:cNvPr id="4" name="Oval 3"/>
            <p:cNvSpPr/>
            <p:nvPr/>
          </p:nvSpPr>
          <p:spPr>
            <a:xfrm>
              <a:off x="3602736" y="2532888"/>
              <a:ext cx="1280160" cy="1179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>
              <a:off x="2377440" y="2331720"/>
              <a:ext cx="1225296" cy="79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7712" y="3122676"/>
              <a:ext cx="1335024" cy="641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32" y="2095810"/>
                  <a:ext cx="3657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04" y="3579042"/>
                  <a:ext cx="3657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313" y="2707177"/>
                  <a:ext cx="53700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4" idx="6"/>
            </p:cNvCxnSpPr>
            <p:nvPr/>
          </p:nvCxnSpPr>
          <p:spPr>
            <a:xfrm flipV="1">
              <a:off x="4882896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5312" y="2596896"/>
              <a:ext cx="1389888" cy="111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 rot="10800000" flipV="1">
              <a:off x="6108192" y="2852011"/>
              <a:ext cx="896112" cy="605338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315200" y="3122675"/>
              <a:ext cx="1042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08" y="2323576"/>
                  <a:ext cx="3657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32" y="3377320"/>
                  <a:ext cx="3657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</p:spPr>
            <p:txBody>
              <a:bodyPr/>
              <a:lstStyle/>
              <a:p>
                <a:r>
                  <a:rPr lang="en-US" dirty="0"/>
                  <a:t>Will I pass this course?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Let’s start with a simple two feature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𝑙𝑒𝑐𝑡𝑢𝑟𝑒𝑠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𝑎𝑡𝑡𝑒𝑛𝑑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𝑝𝑟𝑜𝑗𝑒𝑐𝑡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4351"/>
              </a:xfrm>
              <a:blipFill rotWithShape="0">
                <a:blip r:embed="rId7"/>
                <a:stretch>
                  <a:fillRect l="-1043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16" y="5439870"/>
                <a:ext cx="7214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37" r="-7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𝑂𝑡h𝑒𝑟𝑤𝑖𝑠𝑒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0" y="5914334"/>
                <a:ext cx="224433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902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04" y="4693158"/>
                <a:ext cx="36576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5002" y="1072954"/>
            <a:ext cx="5061234" cy="2652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8771" y="3484529"/>
            <a:ext cx="668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variables of the model are known and not known ?</a:t>
            </a:r>
          </a:p>
        </p:txBody>
      </p:sp>
    </p:spTree>
    <p:extLst>
      <p:ext uri="{BB962C8B-B14F-4D97-AF65-F5344CB8AC3E}">
        <p14:creationId xmlns:p14="http://schemas.microsoft.com/office/powerpoint/2010/main" val="42145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2835</Words>
  <Application>Microsoft Office PowerPoint</Application>
  <PresentationFormat>Widescreen</PresentationFormat>
  <Paragraphs>604</Paragraphs>
  <Slides>84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Arial MT</vt:lpstr>
      <vt:lpstr>Calibri</vt:lpstr>
      <vt:lpstr>Calibri Light</vt:lpstr>
      <vt:lpstr>Cambria Math</vt:lpstr>
      <vt:lpstr>Söhne</vt:lpstr>
      <vt:lpstr>Office Theme</vt:lpstr>
      <vt:lpstr>Artificial Neural Networks Introduction</vt:lpstr>
      <vt:lpstr>Neural Networks</vt:lpstr>
      <vt:lpstr>Neural Function</vt:lpstr>
      <vt:lpstr>Biological Neuron</vt:lpstr>
      <vt:lpstr>Perceptron</vt:lpstr>
      <vt:lpstr>Example Problem</vt:lpstr>
      <vt:lpstr>Example Problem</vt:lpstr>
      <vt:lpstr>Example Problem</vt:lpstr>
      <vt:lpstr>Example Problem</vt:lpstr>
      <vt:lpstr>Example Problem</vt:lpstr>
      <vt:lpstr>Example Problem</vt:lpstr>
      <vt:lpstr>Example Problem</vt:lpstr>
      <vt:lpstr>Example Problem</vt:lpstr>
      <vt:lpstr>Example Problem</vt:lpstr>
      <vt:lpstr>Example Problem</vt:lpstr>
      <vt:lpstr>Training a Perceptron</vt:lpstr>
      <vt:lpstr>Training a Perceptron</vt:lpstr>
      <vt:lpstr>Training a Perceptron</vt:lpstr>
      <vt:lpstr>Training a Perceptron</vt:lpstr>
      <vt:lpstr>Training a Perceptron</vt:lpstr>
      <vt:lpstr>Learning Problem</vt:lpstr>
      <vt:lpstr>Training a Perceptron</vt:lpstr>
      <vt:lpstr>Training a Perceptron</vt:lpstr>
      <vt:lpstr>Hill-Descent</vt:lpstr>
      <vt:lpstr>Hill-Descent</vt:lpstr>
      <vt:lpstr>Hill-Descent</vt:lpstr>
      <vt:lpstr>Hill-Descent</vt:lpstr>
      <vt:lpstr>Hill-Descent</vt:lpstr>
      <vt:lpstr>From Hill-Descent to Gradient-Descent</vt:lpstr>
      <vt:lpstr>From Hill-Descent to Gradient-Descent</vt:lpstr>
      <vt:lpstr>From Hill-Descent to Gradient-Descent</vt:lpstr>
      <vt:lpstr>Gradient-Descent Algorithm</vt:lpstr>
      <vt:lpstr>Gradient-Descent Algorithm: Why It Works ?</vt:lpstr>
      <vt:lpstr>Gradient-Descent Algorithm: Why It Works ?</vt:lpstr>
      <vt:lpstr>Gradient-Descent Algorithm: Why It Works ?</vt:lpstr>
      <vt:lpstr>Gradient Descent Algorithm: Semantics of Learning Rate</vt:lpstr>
      <vt:lpstr>Gradient Descent Algorithm: Semantics of Learning Rate</vt:lpstr>
      <vt:lpstr>Convergence</vt:lpstr>
      <vt:lpstr>Convergence</vt:lpstr>
      <vt:lpstr>Derivation of (∂ L(W))/∂w </vt:lpstr>
      <vt:lpstr>Gradient-Descent Algorithm</vt:lpstr>
      <vt:lpstr>Perceptron Decision Boundary: Linear</vt:lpstr>
      <vt:lpstr>Linearly and Nonlinearly Separable Problem</vt:lpstr>
      <vt:lpstr>Implementing AND with Perceptron</vt:lpstr>
      <vt:lpstr>Implementing OR with Perceptron</vt:lpstr>
      <vt:lpstr>Implementing XOR with Perceptron</vt:lpstr>
      <vt:lpstr>Implementing XOR with Perceptron</vt:lpstr>
      <vt:lpstr>Implementing XOR with Perceptron</vt:lpstr>
      <vt:lpstr>Implementing XOR with Multi-Perceptron</vt:lpstr>
      <vt:lpstr>Nonlinearly Separable Problems and Multi-perceptron</vt:lpstr>
      <vt:lpstr>Multi-perceptron Architecture</vt:lpstr>
      <vt:lpstr>Multi-perceptron Architecture</vt:lpstr>
      <vt:lpstr>Nonlinearity is Important</vt:lpstr>
      <vt:lpstr>Nonlinearity is Important</vt:lpstr>
      <vt:lpstr>Nonlinearity is Important</vt:lpstr>
      <vt:lpstr>Nonlinearity is Important</vt:lpstr>
      <vt:lpstr>Computational Neuron</vt:lpstr>
      <vt:lpstr>Computational Neuron</vt:lpstr>
      <vt:lpstr>Interpretation </vt:lpstr>
      <vt:lpstr>Decision Boundary</vt:lpstr>
      <vt:lpstr>Decision Boundary</vt:lpstr>
      <vt:lpstr>Learning Task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Cost Function</vt:lpstr>
      <vt:lpstr>Learning Parameters: Gradient Descent Algorithm</vt:lpstr>
      <vt:lpstr>Nonlinear Classification Example: XOR/XNOR</vt:lpstr>
      <vt:lpstr>Nonlinear Classification Example: XOR/XNOR</vt:lpstr>
      <vt:lpstr>Nonlinear Classification Example: XOR/XNOR</vt:lpstr>
      <vt:lpstr>Simple Example: AND</vt:lpstr>
      <vt:lpstr>Simple Example: AND</vt:lpstr>
      <vt:lpstr>Simple Example: AND</vt:lpstr>
      <vt:lpstr>Example: OR Function</vt:lpstr>
      <vt:lpstr>Example: Negation Function</vt:lpstr>
      <vt:lpstr>Example: Negation Function</vt:lpstr>
      <vt:lpstr>x1 XNOR x2</vt:lpstr>
      <vt:lpstr>x1 XNOR x2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DELL</dc:creator>
  <cp:lastModifiedBy>Tehseen Zia</cp:lastModifiedBy>
  <cp:revision>52</cp:revision>
  <dcterms:created xsi:type="dcterms:W3CDTF">2021-02-18T03:20:38Z</dcterms:created>
  <dcterms:modified xsi:type="dcterms:W3CDTF">2024-02-22T11:08:04Z</dcterms:modified>
</cp:coreProperties>
</file>