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3" r:id="rId2"/>
    <p:sldId id="256" r:id="rId3"/>
    <p:sldId id="257" r:id="rId4"/>
    <p:sldId id="268" r:id="rId5"/>
    <p:sldId id="258" r:id="rId6"/>
    <p:sldId id="259" r:id="rId7"/>
    <p:sldId id="264" r:id="rId8"/>
    <p:sldId id="265" r:id="rId9"/>
    <p:sldId id="260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AB4D8-9CC5-48DE-8DFD-BCF58AB0C9C4}" type="datetimeFigureOut">
              <a:rPr lang="LID4096" smtClean="0"/>
              <a:t>07/31/2024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468E-A063-4BAC-A6FC-8D22E5F104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024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1BBF-4FF4-4778-8CFD-72B1AE1A390B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F306-2832-4F37-BB46-BC3EEB065C56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A5D2-D3C5-4F04-8033-325E1245979A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CC2E-EA5A-441C-ADF2-428F8271783F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1EAF-E183-4724-A99D-3164C429A1B1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0803-C1E7-4712-AF29-D1DF66A48C78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7A69-FB05-43FE-9738-A618DD4828D6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0442-ABCA-4A3C-9009-4BE88F5D6D9E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CFF-928B-400D-A030-C5CCF961A7C4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6E39-3900-456A-A2DC-80F9A03E595E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2BBB-2B38-49A9-9C09-4A3FB0CCE4A3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F240-6BED-4524-9419-B808D553FDC3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im_Lin_Reg_code.docx" TargetMode="External"/><Relationship Id="rId2" Type="http://schemas.openxmlformats.org/officeDocument/2006/relationships/hyperlink" Target="Sim_Lin_Reg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ul_lin_reg_code.docx" TargetMode="External"/><Relationship Id="rId2" Type="http://schemas.openxmlformats.org/officeDocument/2006/relationships/hyperlink" Target="mul_lin_reg_ex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poly_reg_code.docx" TargetMode="External"/><Relationship Id="rId2" Type="http://schemas.openxmlformats.org/officeDocument/2006/relationships/hyperlink" Target="poly_reg_ex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ridge_regression_code.docx" TargetMode="External"/><Relationship Id="rId2" Type="http://schemas.openxmlformats.org/officeDocument/2006/relationships/hyperlink" Target="ridge_regression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lasso_reg_code.doc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519627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Regression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3429000"/>
            <a:ext cx="7607751" cy="781699"/>
          </a:xfrm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Dr. Basharat Mahmood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Dr.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Madiha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Yousuf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Department of Computer Science, COMSATS University Islamabad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CFA0D-6750-BC24-B4E5-08B97B45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176252" cy="365125"/>
          </a:xfrm>
        </p:spPr>
        <p:txBody>
          <a:bodyPr/>
          <a:lstStyle/>
          <a:p>
            <a:r>
              <a:rPr lang="en-GB" dirty="0"/>
              <a:t>High Impact IT Training, ICG F-6/2, Islamabad, 2024.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D607F-34D0-48A6-B3BD-5681B21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/>
              <a:t>Examples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5691"/>
            <a:ext cx="8537521" cy="375690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Logistic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1800" dirty="0"/>
              <a:t>Objective: Determine the likelihood of a customer purchasing a product based on age, income, and browsing history.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1800" dirty="0"/>
              <a:t>Model: Purchase Probability = 1 / (1 + e^-(b0 + b1 * Age + b2 * Income + b3 * Browsing-History))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1800" dirty="0"/>
              <a:t>Application: Customer targeting in marketing.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Polynomial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1800" dirty="0"/>
              <a:t>Objective: Model the relationship between hours studied and exam scores, which may not be linear.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1800" dirty="0"/>
              <a:t>Model: Score = b0 + b1 * Hours + b2 * Hours^2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1800" dirty="0"/>
              <a:t>Application: Educational performance analysis.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1800" dirty="0"/>
              <a:t>Application: Financial modelling.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4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/>
              <a:t>Examples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7607751" cy="343553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Ridge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1800" dirty="0"/>
              <a:t> Objective: Predict stock prices with many correlated predictors.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1800" dirty="0"/>
              <a:t> Model: Includes a penalty term to prevent overfitting.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1800" dirty="0"/>
              <a:t> Application: Financial modelling.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32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Simple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7607751" cy="343553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Simple linear regression </a:t>
            </a:r>
            <a:r>
              <a:rPr lang="en-GB" sz="2000" dirty="0"/>
              <a:t>is used to find the best-fitting straight line through a set of data points. 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dirty="0"/>
              <a:t>The goal is to </a:t>
            </a:r>
            <a:r>
              <a:rPr lang="en-GB" sz="2000" b="1" dirty="0"/>
              <a:t>model the relationship </a:t>
            </a:r>
            <a:r>
              <a:rPr lang="en-GB" sz="2000" dirty="0"/>
              <a:t>between a dependent variable y and an independent variable x. 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dirty="0"/>
              <a:t>The relationship is assumed to be </a:t>
            </a:r>
            <a:r>
              <a:rPr lang="en-GB" sz="2000" b="1" dirty="0"/>
              <a:t>linear</a:t>
            </a:r>
            <a:r>
              <a:rPr lang="en-GB" sz="2000" dirty="0"/>
              <a:t>, meaning that changes in x result in proportional changes in 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52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Simple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618" y="2245691"/>
                <a:ext cx="8012903" cy="3435531"/>
              </a:xfrm>
            </p:spPr>
            <p:txBody>
              <a:bodyPr anchor="t">
                <a:noAutofit/>
              </a:bodyPr>
              <a:lstStyle/>
              <a:p>
                <a:r>
                  <a:rPr lang="en-GB" sz="2000" dirty="0"/>
                  <a:t>In simple linear regression, the relationship between </a:t>
                </a:r>
                <a:r>
                  <a:rPr lang="en-GB" sz="2000" b="1" dirty="0"/>
                  <a:t>x</a:t>
                </a:r>
                <a:r>
                  <a:rPr lang="en-GB" sz="2000" dirty="0"/>
                  <a:t> and </a:t>
                </a:r>
                <a:r>
                  <a:rPr lang="en-GB" sz="2000" b="1" dirty="0"/>
                  <a:t>y</a:t>
                </a:r>
                <a:r>
                  <a:rPr lang="en-GB" sz="2000" dirty="0"/>
                  <a:t> is described by the equation of a line: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y</a:t>
                </a:r>
                <a:r>
                  <a:rPr lang="en-GB" sz="2000" dirty="0"/>
                  <a:t>: Dependent variable (what you are trying to predict)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x</a:t>
                </a:r>
                <a:r>
                  <a:rPr lang="en-GB" sz="2000" dirty="0"/>
                  <a:t>: Independent variable (the predictor)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b="1" dirty="0"/>
                  <a:t>​</a:t>
                </a:r>
                <a:r>
                  <a:rPr lang="en-GB" sz="2000" dirty="0"/>
                  <a:t>: Y-intercept of the line (where the line crosses the y-axis)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b="1" dirty="0"/>
                  <a:t>​</a:t>
                </a:r>
                <a:r>
                  <a:rPr lang="en-GB" sz="2000" dirty="0"/>
                  <a:t>: Slope of the line (how much y changes for a one-unit change in x)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: Error term (the difference between the predicted and actual values)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18" y="2245691"/>
                <a:ext cx="8012903" cy="3435531"/>
              </a:xfrm>
              <a:blipFill>
                <a:blip r:embed="rId2"/>
                <a:stretch>
                  <a:fillRect l="-684" t="-8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87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Simple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618" y="2245691"/>
                <a:ext cx="8012903" cy="3435531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GB" sz="2000" b="1" dirty="0"/>
                  <a:t>Example:</a:t>
                </a:r>
              </a:p>
              <a:p>
                <a:r>
                  <a:rPr lang="en-GB" sz="2000" dirty="0"/>
                  <a:t>Suppose we want to predict a person's weight based on their height. You collect data from a sample of people and plot it on a graph. </a:t>
                </a:r>
              </a:p>
              <a:p>
                <a:r>
                  <a:rPr lang="en-GB" sz="2000" dirty="0"/>
                  <a:t>You might find that a linear relationship seems to exist between height and weight.</a:t>
                </a:r>
              </a:p>
              <a:p>
                <a:r>
                  <a:rPr lang="en-GB" sz="2000" dirty="0"/>
                  <a:t>Dependent Variable (y): Weight</a:t>
                </a:r>
              </a:p>
              <a:p>
                <a:r>
                  <a:rPr lang="en-GB" sz="2000" dirty="0"/>
                  <a:t>Independent Variable (x): Height</a:t>
                </a:r>
              </a:p>
              <a:p>
                <a:r>
                  <a:rPr lang="en-GB" sz="2000" dirty="0"/>
                  <a:t>The goal is to find the best line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that fits your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18" y="2245691"/>
                <a:ext cx="8012903" cy="3435531"/>
              </a:xfrm>
              <a:blipFill>
                <a:blip r:embed="rId2"/>
                <a:stretch>
                  <a:fillRect l="-760" t="-8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11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Simple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8012903" cy="343553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 b="1" dirty="0"/>
              <a:t>Finding the best fit: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1C474-78F9-85D1-89E2-BE83B10F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4" y="3152774"/>
            <a:ext cx="2581275" cy="608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20B05D-B893-F5B4-0E86-676E05A55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985" y="4277002"/>
            <a:ext cx="1981176" cy="5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4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Simple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8012903" cy="343553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>
                <a:hlinkClick r:id="rId2" action="ppaction://hlinkfile"/>
              </a:rPr>
              <a:t>Solved Example</a:t>
            </a:r>
            <a:endParaRPr lang="en-GB" sz="2000" dirty="0"/>
          </a:p>
          <a:p>
            <a:r>
              <a:rPr lang="en-GB" sz="2000" dirty="0">
                <a:hlinkClick r:id="rId3" action="ppaction://hlinkfile"/>
              </a:rPr>
              <a:t>Python Implementation</a:t>
            </a: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73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Multiple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7607751" cy="343553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Multiple Linear Regression (MLR) </a:t>
            </a:r>
            <a:r>
              <a:rPr lang="en-GB" sz="2000" dirty="0"/>
              <a:t>is an extension of Simple Linear Regression that models the relationship between a dependent variable and two or more independent variables. 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dirty="0"/>
              <a:t>This method allows us to understand how multiple factors contribute to the outcome and to make predictions based on these factors.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86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Multiple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7607751" cy="3435531"/>
          </a:xfrm>
        </p:spPr>
        <p:txBody>
          <a:bodyPr anchor="t">
            <a:noAutofit/>
          </a:bodyPr>
          <a:lstStyle/>
          <a:p>
            <a:r>
              <a:rPr lang="en-GB" sz="2000" dirty="0"/>
              <a:t>Suppose you are a real estate analyst trying to predict house prices. Instead of just using one variable (e.g., the size of the house), you might want to consider multiple factors,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Size of the House (in square feet)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Number of Bedrooms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Age of the House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Location (e.g., proximity to the city center)</a:t>
            </a:r>
            <a:endParaRPr lang="en-GB" sz="1600" dirty="0"/>
          </a:p>
          <a:p>
            <a:r>
              <a:rPr lang="en-GB" sz="2000" dirty="0"/>
              <a:t>Here, the dependent variable is the house price, and the independent variables are the size of the house, number of bedrooms, age of the house, and location.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30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Multiple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478" y="2245691"/>
                <a:ext cx="8331044" cy="3435531"/>
              </a:xfrm>
            </p:spPr>
            <p:txBody>
              <a:bodyPr anchor="t">
                <a:noAutofit/>
              </a:bodyPr>
              <a:lstStyle/>
              <a:p>
                <a:r>
                  <a:rPr lang="de-DE" sz="2000" dirty="0"/>
                  <a:t>In multiple linear regression, the relationship between the dependent variable y and multiple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is modeled as:</a:t>
                </a:r>
              </a:p>
              <a:p>
                <a:pPr marL="0" indent="0" algn="ctr">
                  <a:buNone/>
                </a:pPr>
                <a:r>
                  <a:rPr lang="de-DE" sz="2000" dirty="0"/>
                  <a:t>y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l-G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/>
              </a:p>
              <a:p>
                <a:r>
                  <a:rPr lang="de-DE" sz="2000" dirty="0"/>
                  <a:t>where: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sz="1600" b="1" dirty="0"/>
                  <a:t>y</a:t>
                </a:r>
                <a:r>
                  <a:rPr lang="de-DE" sz="1600" dirty="0"/>
                  <a:t>: Dependent variable (e.g., house price)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b="1" dirty="0"/>
                  <a:t>,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b="1" dirty="0"/>
                  <a:t>,…,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b="1" dirty="0"/>
                  <a:t>​</a:t>
                </a:r>
                <a:r>
                  <a:rPr lang="de-DE" sz="1600" dirty="0"/>
                  <a:t>: Independent variables (e.g., size, number of bedrooms, etc.)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1600" b="1" dirty="0"/>
                  <a:t>​</a:t>
                </a:r>
                <a:r>
                  <a:rPr lang="el-GR" sz="1600" dirty="0"/>
                  <a:t>: </a:t>
                </a:r>
                <a:r>
                  <a:rPr lang="de-DE" sz="1600" dirty="0"/>
                  <a:t>Y-intercept (the value of y when all x values are 0)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1600" b="1" dirty="0"/>
                  <a:t>,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1600" b="1" dirty="0"/>
                  <a:t>,…,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b="1" dirty="0"/>
                  <a:t>​</a:t>
                </a:r>
                <a:r>
                  <a:rPr lang="de-DE" sz="1600" dirty="0"/>
                  <a:t>: Coefficients (weights) for each independent variable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1600" dirty="0"/>
                  <a:t>: </a:t>
                </a:r>
                <a:r>
                  <a:rPr lang="de-DE" sz="1600" dirty="0"/>
                  <a:t>Error term (the difference between the observed and predicted values)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478" y="2245691"/>
                <a:ext cx="8331044" cy="3435531"/>
              </a:xfrm>
              <a:blipFill>
                <a:blip r:embed="rId2"/>
                <a:stretch>
                  <a:fillRect l="-658" t="-8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95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000" dirty="0"/>
              <a:t>Regression Analysis: An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t">
            <a:normAutofit/>
          </a:bodyPr>
          <a:lstStyle/>
          <a:p>
            <a:r>
              <a:rPr lang="en-GB" sz="2100" b="1" dirty="0"/>
              <a:t>Regression Analysis </a:t>
            </a:r>
            <a:r>
              <a:rPr lang="en-GB" sz="2100" dirty="0"/>
              <a:t>is a statistical method used to understand the relationship between a dependent variable (target) and one or more independent variables (predictors or features).</a:t>
            </a:r>
          </a:p>
          <a:p>
            <a:pPr lvl="1">
              <a:defRPr sz="1400"/>
            </a:pPr>
            <a:r>
              <a:rPr lang="en-GB" sz="2100" dirty="0"/>
              <a:t>The primary goal is to model and analyse the relationship to make predictions, identify trends, and infer causal relationships.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8D663-5C64-DF81-E30F-57633F7B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2A2EF-3096-B8F5-CDE2-41A5C98B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Multiple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478" y="2245691"/>
                <a:ext cx="8331044" cy="3435531"/>
              </a:xfrm>
            </p:spPr>
            <p:txBody>
              <a:bodyPr anchor="t">
                <a:noAutofit/>
              </a:bodyPr>
              <a:lstStyle/>
              <a:p>
                <a:r>
                  <a:rPr lang="en-GB" sz="2000" dirty="0"/>
                  <a:t>Assume we have a multiple linear regression model with two independent variables:</a:t>
                </a:r>
              </a:p>
              <a:p>
                <a:pPr marL="0" indent="0" algn="ctr">
                  <a:buNone/>
                </a:pPr>
                <a:r>
                  <a:rPr lang="de-DE" sz="2000" dirty="0"/>
                  <a:t>y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l-G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/>
              </a:p>
              <a:p>
                <a:pPr marL="0" indent="0" algn="ctr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478" y="2245691"/>
                <a:ext cx="8331044" cy="3435531"/>
              </a:xfrm>
              <a:blipFill>
                <a:blip r:embed="rId2"/>
                <a:stretch>
                  <a:fillRect l="-658" t="-8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2EDB1-6018-5697-F0DB-764B7D8C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8" y="3563191"/>
            <a:ext cx="3686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4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Multiple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8" y="2245691"/>
            <a:ext cx="8331044" cy="3435531"/>
          </a:xfrm>
        </p:spPr>
        <p:txBody>
          <a:bodyPr anchor="t">
            <a:noAutofit/>
          </a:bodyPr>
          <a:lstStyle/>
          <a:p>
            <a:r>
              <a:rPr lang="en-GB" sz="2000" dirty="0">
                <a:hlinkClick r:id="rId2" action="ppaction://hlinkfile"/>
              </a:rPr>
              <a:t>Solved Example</a:t>
            </a:r>
            <a:endParaRPr lang="en-GB" sz="2000" dirty="0"/>
          </a:p>
          <a:p>
            <a:r>
              <a:rPr lang="en-GB" sz="2000" dirty="0">
                <a:hlinkClick r:id="rId3" action="ppaction://hlinkfile"/>
              </a:rPr>
              <a:t>Python code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1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Polynomial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7607751" cy="343553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Polynomial Regression</a:t>
            </a:r>
            <a:r>
              <a:rPr lang="en-GB" sz="2000" dirty="0"/>
              <a:t> is an extension of Linear Regression where the relationship between the independent variable 𝑥 and the dependent variable 𝑦 is modelled as an 𝑛-degree polynomial. 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dirty="0"/>
              <a:t>This allows the model to capture </a:t>
            </a:r>
            <a:r>
              <a:rPr lang="en-GB" sz="2000" b="1" dirty="0"/>
              <a:t>non-linear</a:t>
            </a:r>
            <a:r>
              <a:rPr lang="en-GB" sz="2000" dirty="0"/>
              <a:t> relationships between variables.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dirty="0"/>
              <a:t>Polynomial Regression is useful when the relationship between the independent and dependent variables is not linear.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45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Polynomial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7607751" cy="343553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dirty="0"/>
              <a:t>Suppose you are a data scientist working on predicting the growth of a plant based on the amount of fertilizer applied. You notice that as the amount of fertilizer increases, the growth rate initially increases rapidly but then levels off. A linear model might not capture this behaviour well. Instead, a polynomial model might be more appropriate to fit the data accurately.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3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Polynomial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618" y="2245691"/>
                <a:ext cx="7607751" cy="3435531"/>
              </a:xfrm>
            </p:spPr>
            <p:txBody>
              <a:bodyPr anchor="t">
                <a:noAutofit/>
              </a:bodyPr>
              <a:lstStyle/>
              <a:p>
                <a:r>
                  <a:rPr lang="de-DE" sz="2000" b="1" dirty="0"/>
                  <a:t>Equation for Polynomial Regression</a:t>
                </a:r>
              </a:p>
              <a:p>
                <a:r>
                  <a:rPr lang="de-DE" sz="2000" dirty="0"/>
                  <a:t>The general form of a polynomial regression model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de-DE" sz="2000" dirty="0"/>
              </a:p>
              <a:p>
                <a:r>
                  <a:rPr lang="de-DE" sz="2000" dirty="0"/>
                  <a:t>where: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sz="1600" b="1" dirty="0"/>
                  <a:t>y</a:t>
                </a:r>
                <a:r>
                  <a:rPr lang="de-DE" sz="1600" dirty="0"/>
                  <a:t>: Dependent variable (e.g., plant growth)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sz="1600" b="1" dirty="0"/>
                  <a:t>x</a:t>
                </a:r>
                <a:r>
                  <a:rPr lang="de-DE" sz="1600" dirty="0"/>
                  <a:t>: Independent variable (e.g., amount of fertilizer)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sz="1600" b="1" dirty="0"/>
                  <a:t>,</a:t>
                </a: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1600" b="1" dirty="0"/>
                  <a:t>,…,</a:t>
                </a: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/>
                  <a:t>: Coefficients to be estimated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1600" dirty="0"/>
                  <a:t>: </a:t>
                </a:r>
                <a:r>
                  <a:rPr lang="de-DE" sz="1600" dirty="0"/>
                  <a:t>Error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18" y="2245691"/>
                <a:ext cx="7607751" cy="3435531"/>
              </a:xfrm>
              <a:blipFill>
                <a:blip r:embed="rId2"/>
                <a:stretch>
                  <a:fillRect l="-721" t="-8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79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Polynomial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618" y="2245691"/>
                <a:ext cx="7607751" cy="3435531"/>
              </a:xfrm>
            </p:spPr>
            <p:txBody>
              <a:bodyPr anchor="t">
                <a:noAutofit/>
              </a:bodyPr>
              <a:lstStyle/>
              <a:p>
                <a:r>
                  <a:rPr lang="de-DE" sz="2000" dirty="0"/>
                  <a:t>For a polynomial of degree 2 (quadratic regression), the model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de-DE" sz="2000" dirty="0"/>
              </a:p>
              <a:p>
                <a:r>
                  <a:rPr lang="de-DE" sz="2000" dirty="0"/>
                  <a:t>Normal equations to find the parameters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18" y="2245691"/>
                <a:ext cx="7607751" cy="3435531"/>
              </a:xfrm>
              <a:blipFill>
                <a:blip r:embed="rId2"/>
                <a:stretch>
                  <a:fillRect l="-721" t="-8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17DD9-49A3-FB93-F6C9-4E94C01E3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33" y="3428682"/>
            <a:ext cx="3905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06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Polynomial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7607751" cy="3435531"/>
          </a:xfrm>
        </p:spPr>
        <p:txBody>
          <a:bodyPr anchor="t">
            <a:noAutofit/>
          </a:bodyPr>
          <a:lstStyle/>
          <a:p>
            <a:r>
              <a:rPr lang="en-GB" sz="2000" dirty="0">
                <a:hlinkClick r:id="rId2" action="ppaction://hlinkfile"/>
              </a:rPr>
              <a:t>Solved Example</a:t>
            </a:r>
            <a:endParaRPr lang="en-GB" sz="2000" dirty="0"/>
          </a:p>
          <a:p>
            <a:r>
              <a:rPr lang="de-DE" sz="2000" dirty="0">
                <a:hlinkClick r:id="rId3" action="ppaction://hlinkfile"/>
              </a:rPr>
              <a:t>Python Implementation</a:t>
            </a:r>
            <a:endParaRPr lang="de-D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051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Ridge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7607751" cy="343553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Ridge Regression </a:t>
            </a:r>
            <a:r>
              <a:rPr lang="en-GB" sz="2000" dirty="0"/>
              <a:t>is a type of regularized linear regression used to address issues overfitting in regression models. 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dirty="0"/>
              <a:t>It extends ordinary least squares (OLS) regression by adding a </a:t>
            </a:r>
            <a:r>
              <a:rPr lang="en-GB" sz="2000" b="1" dirty="0"/>
              <a:t>penalty</a:t>
            </a:r>
            <a:r>
              <a:rPr lang="en-GB" sz="2000" dirty="0"/>
              <a:t> term to the cost function.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dirty="0">
                <a:hlinkClick r:id="rId2" action="ppaction://hlinkfile"/>
              </a:rPr>
              <a:t>Solved Example</a:t>
            </a:r>
            <a:endParaRPr lang="en-GB" sz="2000" dirty="0"/>
          </a:p>
          <a:p>
            <a:pPr>
              <a:lnSpc>
                <a:spcPct val="90000"/>
              </a:lnSpc>
              <a:defRPr sz="1400"/>
            </a:pPr>
            <a:r>
              <a:rPr lang="en-GB" sz="2000" dirty="0">
                <a:hlinkClick r:id="rId3" action="ppaction://hlinkfile"/>
              </a:rPr>
              <a:t>Python Code</a:t>
            </a: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42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Lasso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18" y="2245691"/>
            <a:ext cx="7607751" cy="343553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Lasso Regression, </a:t>
            </a:r>
            <a:r>
              <a:rPr lang="en-GB" sz="2000" dirty="0"/>
              <a:t>which stands for Least Absolute Shrinkage and Selection Operator, is a technique that modifies the ordinary least squares (OLS) regression by adding a penalty proportional to the absolute values of the coefficients. 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dirty="0"/>
              <a:t>This penalty term encourages sparsity in the model by driving some coefficients to exactly zero, effectively performing feature selection.</a:t>
            </a:r>
          </a:p>
          <a:p>
            <a:pPr>
              <a:lnSpc>
                <a:spcPct val="90000"/>
              </a:lnSpc>
              <a:defRPr sz="1400"/>
            </a:pPr>
            <a:endParaRPr lang="en-GB" sz="2000" dirty="0"/>
          </a:p>
          <a:p>
            <a:pPr>
              <a:lnSpc>
                <a:spcPct val="90000"/>
              </a:lnSpc>
              <a:defRPr sz="1400"/>
            </a:pPr>
            <a:endParaRPr lang="en-GB" sz="2000" dirty="0"/>
          </a:p>
          <a:p>
            <a:pPr>
              <a:lnSpc>
                <a:spcPct val="90000"/>
              </a:lnSpc>
              <a:defRPr sz="1400"/>
            </a:pPr>
            <a:r>
              <a:rPr lang="en-GB" sz="2000" dirty="0">
                <a:hlinkClick r:id="rId2" action="ppaction://hlinkfile"/>
              </a:rPr>
              <a:t>Python Code</a:t>
            </a: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D0D35-B15E-FCEC-1CD5-BDB961F8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961" y="4053163"/>
            <a:ext cx="3322689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4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77" y="1490050"/>
            <a:ext cx="7607751" cy="343553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90000"/>
              </a:lnSpc>
              <a:buNone/>
              <a:defRPr sz="1400"/>
            </a:pPr>
            <a:r>
              <a:rPr lang="en-GB" sz="4000" b="1" dirty="0"/>
              <a:t>The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58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/>
              <a:t>Basic Concepts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5" y="2203079"/>
            <a:ext cx="8301546" cy="383196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b="1" dirty="0"/>
              <a:t>Dependent Variable (Target): </a:t>
            </a:r>
            <a:r>
              <a:rPr lang="en-GB" sz="2000" dirty="0"/>
              <a:t>The variable you are trying to predict or explain.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Independent Variable (Predictors): </a:t>
            </a:r>
            <a:r>
              <a:rPr lang="en-GB" sz="2000" dirty="0"/>
              <a:t>The variables you are using to predict the dependent variable.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Linear Regression: </a:t>
            </a:r>
            <a:r>
              <a:rPr lang="en-GB" sz="2000" dirty="0"/>
              <a:t>The simplest form of regression, where the relationship between the dependent and independent variables is modelled as a straight line.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Regression Coefficient: </a:t>
            </a:r>
            <a:r>
              <a:rPr lang="en-GB" sz="2000" dirty="0"/>
              <a:t>Indicates the strength and direction of the relationship between an independent variable and the dependent variable.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Intercept: </a:t>
            </a:r>
            <a:r>
              <a:rPr lang="en-GB" sz="2000" dirty="0"/>
              <a:t>The expected value of the dependent variable when all independent variables are zero.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DD95-62CC-6673-B710-18D1AED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058A9-3C97-C6C8-A4A3-980C79BE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Basic Concepts ...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Residuals: </a:t>
            </a:r>
            <a:r>
              <a:rPr lang="en-GB" sz="2000" dirty="0"/>
              <a:t>The differences between observed values and the values predicted by the model.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R-squared (R²): </a:t>
            </a:r>
            <a:r>
              <a:rPr lang="en-GB" sz="2000" dirty="0"/>
              <a:t>A statistical measure that represents the proportion of the variance for the dependent variable that's explained by the independent variables.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DD95-62CC-6673-B710-18D1AED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058A9-3C97-C6C8-A4A3-980C79BE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37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5" y="228485"/>
            <a:ext cx="7596518" cy="11889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000" dirty="0"/>
              <a:t>Objectives of Regression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203079"/>
            <a:ext cx="7607751" cy="383196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100" b="1" dirty="0"/>
              <a:t>Prediction: </a:t>
            </a:r>
            <a:r>
              <a:rPr lang="en-GB" sz="2100" dirty="0"/>
              <a:t>Predict the value of the dependent variable based on known values of independent variables.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100" b="1" dirty="0"/>
              <a:t>Estimation: </a:t>
            </a:r>
            <a:r>
              <a:rPr lang="en-GB" sz="2100" dirty="0"/>
              <a:t>Estimate the coefficients that quantify the relationship between the dependent and independent variables.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100" b="1" dirty="0"/>
              <a:t>Hypothesis Testing: </a:t>
            </a:r>
            <a:r>
              <a:rPr lang="en-GB" sz="2100" dirty="0"/>
              <a:t>Test hypotheses about the relationship between variables.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100" b="1" dirty="0"/>
              <a:t>Modelling Relationships: </a:t>
            </a:r>
            <a:r>
              <a:rPr lang="en-GB" sz="2100" dirty="0"/>
              <a:t>Understand the strength and nature of relationships between variables.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100" b="1" dirty="0"/>
              <a:t>Trend Analysis: </a:t>
            </a:r>
            <a:r>
              <a:rPr lang="en-GB" sz="2100" dirty="0"/>
              <a:t>Identify and analyse trends over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953C-4B9B-6E70-FB9D-D7C9DB53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1380-874C-AF5A-CFD7-484694DC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300"/>
              <a:t>Types of Regression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b="1" dirty="0"/>
              <a:t>Linear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Simple Linear Regression: Involves one independent variable.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Multiple Linear Regression: Involves more than one independent variable.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Example: Predicting house prices based on features like size, number of rooms, and location.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Polynomial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Models the relationship as an nth degree polynomial.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Example: Modelling the growth of a population where the relationship is nonlinear.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83FB2-0A04-3438-F463-5975F19A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95BFC-8D26-7801-9278-1C62D214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 fontScale="90000"/>
          </a:bodyPr>
          <a:lstStyle/>
          <a:p>
            <a:r>
              <a:rPr lang="de-DE" sz="4300" dirty="0"/>
              <a:t>Types of Regression Analysis ...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203079"/>
            <a:ext cx="8283284" cy="401738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Logistic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Used when the dependent variable is categorical (binary outcomes).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 Example: Classifying emails as spam or not spam.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Ridge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 A type of linear regression that includes a regularization term to prevent overfitting.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Example: Predicting sales while controlling for multicollinearity among predictors.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Lasso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Like Ridge Regression but can shrink some coefficients to zero, effectively selecting a simpler model.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  - Example: Feature selection in high-dimensional datasets.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83FB2-0A04-3438-F463-5975F19A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95BFC-8D26-7801-9278-1C62D214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71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 fontScale="90000"/>
          </a:bodyPr>
          <a:lstStyle/>
          <a:p>
            <a:r>
              <a:rPr lang="de-DE" sz="4300" dirty="0"/>
              <a:t>Types of Regression Analysis ...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203079"/>
            <a:ext cx="8283284" cy="401738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Elastic Net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Combines both Ridge and Lasso regression penalties.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Example: Used in complex models where feature selection and multicollinearity are both concerns.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Stepwise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Automatically selects variables by adding or removing predictors based on specific criteria.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Example: Building a predictive model with a large number of potential predictors.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83FB2-0A04-3438-F463-5975F19A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Impact IT Training, ICG F-6/2, Islamabad, 2024.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95BFC-8D26-7801-9278-1C62D214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C58F12-49B9-DAAC-BB7C-ECDB73A5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0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 dirty="0"/>
              <a:t>Examples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389218"/>
            <a:ext cx="7607751" cy="343553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b="1" dirty="0"/>
              <a:t>Simple Linear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Objective: Predict the weight of a person based on their height.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 Model: Weight = b0 + b1 * Height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 Application: Understanding how height impacts weight.</a:t>
            </a:r>
          </a:p>
          <a:p>
            <a:pPr>
              <a:lnSpc>
                <a:spcPct val="90000"/>
              </a:lnSpc>
              <a:defRPr sz="1400"/>
            </a:pPr>
            <a:r>
              <a:rPr lang="en-GB" sz="2000" b="1" dirty="0"/>
              <a:t>Multiple Linear Regression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Objective: Predict house prices based on size, number of bedrooms, and age of the house.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Model: Price = b0 + b1 * Size + b2 * Bedrooms + b3 * Age</a:t>
            </a:r>
          </a:p>
          <a:p>
            <a:pPr lvl="1">
              <a:lnSpc>
                <a:spcPct val="90000"/>
              </a:lnSpc>
              <a:defRPr sz="1400"/>
            </a:pPr>
            <a:r>
              <a:rPr lang="en-GB" sz="2000" dirty="0"/>
              <a:t>Application: Real estate pricing.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9B6D-BF4D-2556-81FA-0A91F69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Impact IT Training, ICG F-6/2, Islamabad, 2024.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0815-7FB4-6753-B71D-53A4DE0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2009</Words>
  <Application>Microsoft Office PowerPoint</Application>
  <PresentationFormat>On-screen Show (4:3)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Arial</vt:lpstr>
      <vt:lpstr>Calibri</vt:lpstr>
      <vt:lpstr>Cambria Math</vt:lpstr>
      <vt:lpstr>Office Theme</vt:lpstr>
      <vt:lpstr>Regression Analysis</vt:lpstr>
      <vt:lpstr>Regression Analysis: An Overview</vt:lpstr>
      <vt:lpstr>Basic Concepts</vt:lpstr>
      <vt:lpstr>Basic Concepts ...</vt:lpstr>
      <vt:lpstr>Objectives of Regression Analysis</vt:lpstr>
      <vt:lpstr>Types of Regression Analysis</vt:lpstr>
      <vt:lpstr>Types of Regression Analysis ...</vt:lpstr>
      <vt:lpstr>Types of Regression Analysis ...</vt:lpstr>
      <vt:lpstr>Examples</vt:lpstr>
      <vt:lpstr>Examples</vt:lpstr>
      <vt:lpstr>Examples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Ridge Regression</vt:lpstr>
      <vt:lpstr>Lasso Regression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Basharat Mahmood</cp:lastModifiedBy>
  <cp:revision>32</cp:revision>
  <dcterms:created xsi:type="dcterms:W3CDTF">2013-01-27T09:14:16Z</dcterms:created>
  <dcterms:modified xsi:type="dcterms:W3CDTF">2024-07-31T15:32:45Z</dcterms:modified>
  <cp:category/>
</cp:coreProperties>
</file>