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notesMasterIdLst>
    <p:notesMasterId r:id="rId26"/>
  </p:notesMasterIdLst>
  <p:sldIdLst>
    <p:sldId id="256" r:id="rId2"/>
    <p:sldId id="257" r:id="rId3"/>
    <p:sldId id="258" r:id="rId4"/>
    <p:sldId id="259" r:id="rId5"/>
    <p:sldId id="260" r:id="rId6"/>
    <p:sldId id="262" r:id="rId7"/>
    <p:sldId id="264" r:id="rId8"/>
    <p:sldId id="263" r:id="rId9"/>
    <p:sldId id="266" r:id="rId10"/>
    <p:sldId id="265" r:id="rId11"/>
    <p:sldId id="267" r:id="rId12"/>
    <p:sldId id="268" r:id="rId13"/>
    <p:sldId id="269" r:id="rId14"/>
    <p:sldId id="275" r:id="rId15"/>
    <p:sldId id="276" r:id="rId16"/>
    <p:sldId id="270" r:id="rId17"/>
    <p:sldId id="271" r:id="rId18"/>
    <p:sldId id="272" r:id="rId19"/>
    <p:sldId id="273" r:id="rId20"/>
    <p:sldId id="274" r:id="rId21"/>
    <p:sldId id="277" r:id="rId22"/>
    <p:sldId id="278" r:id="rId23"/>
    <p:sldId id="279" r:id="rId24"/>
    <p:sldId id="280" r:id="rId25"/>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45808-5620-4B33-A1D5-532885DC5635}" type="datetimeFigureOut">
              <a:rPr lang="LID4096" smtClean="0"/>
              <a:t>08/04/2024</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9DC3D8-B4DC-4155-83AC-56131648E523}" type="slidenum">
              <a:rPr lang="LID4096" smtClean="0"/>
              <a:t>‹#›</a:t>
            </a:fld>
            <a:endParaRPr lang="LID4096"/>
          </a:p>
        </p:txBody>
      </p:sp>
    </p:spTree>
    <p:extLst>
      <p:ext uri="{BB962C8B-B14F-4D97-AF65-F5344CB8AC3E}">
        <p14:creationId xmlns:p14="http://schemas.microsoft.com/office/powerpoint/2010/main" val="3427168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EF9992B4-3A65-49B4-93BE-867AC19078F6}" type="datetime1">
              <a:rPr lang="en-US" smtClean="0"/>
              <a:t>8/4/2024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GB"/>
              <a:t>High Impact IT Training, ICG F-6/2, Islamabad, 2024</a:t>
            </a:r>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86076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0B919368-094A-4ECE-AAD7-D5C59AE0DCF8}" type="datetime1">
              <a:rPr lang="en-US" smtClean="0"/>
              <a:t>8/4/2024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GB"/>
              <a:t>High Impact IT Training, ICG F-6/2, Islamabad, 2024</a:t>
            </a:r>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7195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5F0DD9D7-4557-49DE-BE8A-F5072E21CE00}" type="datetime1">
              <a:rPr lang="en-US" smtClean="0"/>
              <a:t>8/4/2024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GB"/>
              <a:t>High Impact IT Training, ICG F-6/2, Islamabad, 2024</a:t>
            </a:r>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5920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AE5646C-9370-486D-87A9-9473F90AEFF0}" type="datetime1">
              <a:rPr lang="en-US" smtClean="0"/>
              <a:t>8/4/2024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GB"/>
              <a:t>High Impact IT Training, ICG F-6/2, Islamabad, 2024</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2336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41237154-63B5-4299-96D3-3EDCFB0E639D}" type="datetime1">
              <a:rPr lang="en-US" smtClean="0"/>
              <a:t>8/4/2024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GB"/>
              <a:t>High Impact IT Training, ICG F-6/2, Islamabad, 2024</a:t>
            </a:r>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7859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D4957A22-E450-4544-A532-88480D26572A}" type="datetime1">
              <a:rPr lang="en-US" smtClean="0"/>
              <a:t>8/4/2024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GB"/>
              <a:t>High Impact IT Training, ICG F-6/2, Islamabad, 2024</a:t>
            </a:r>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4415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21347F2-C910-4139-8337-681FB12C9AE1}" type="datetime1">
              <a:rPr lang="en-US" smtClean="0"/>
              <a:t>8/4/2024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GB"/>
              <a:t>High Impact IT Training, ICG F-6/2, Islamabad, 2024</a:t>
            </a:r>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0550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CC47AEB5-A67C-43B1-9243-C25D69149CAF}" type="datetime1">
              <a:rPr lang="en-US" smtClean="0"/>
              <a:t>8/4/2024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GB"/>
              <a:t>High Impact IT Training, ICG F-6/2, Islamabad, 2024</a:t>
            </a:r>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5564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E5048519-E5CA-430B-B9E0-9C7358500652}" type="datetime1">
              <a:rPr lang="en-US" smtClean="0"/>
              <a:t>8/4/2024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GB"/>
              <a:t>High Impact IT Training, ICG F-6/2, Islamabad, 2024</a:t>
            </a:r>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1878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FBC314C5-4BF7-4641-A654-0A8D035920A5}" type="datetime1">
              <a:rPr lang="en-US" smtClean="0"/>
              <a:t>8/4/2024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r>
              <a:rPr lang="en-GB"/>
              <a:t>High Impact IT Training, ICG F-6/2, Islamabad, 2024</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23696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DF144D6-E958-48F2-8F3D-69533E6C68CC}" type="datetime1">
              <a:rPr lang="en-US" smtClean="0"/>
              <a:t>8/4/2024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r>
              <a:rPr lang="en-GB"/>
              <a:t>High Impact IT Training, ICG F-6/2, Islamabad, 2024</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29224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DA402C13-013F-44FF-B52A-DAC0C9E5F27B}" type="datetime1">
              <a:rPr lang="en-US" smtClean="0"/>
              <a:t>8/4/2024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r>
              <a:rPr lang="en-GB"/>
              <a:t>High Impact IT Training, ICG F-6/2, Islamabad, 2024</a:t>
            </a:r>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2646105"/>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1" r:id="rId6"/>
    <p:sldLayoutId id="2147483777" r:id="rId7"/>
    <p:sldLayoutId id="2147483778" r:id="rId8"/>
    <p:sldLayoutId id="2147483779" r:id="rId9"/>
    <p:sldLayoutId id="2147483780" r:id="rId10"/>
    <p:sldLayoutId id="2147483782" r:id="rId11"/>
  </p:sldLayoutIdLst>
  <p:hf sldNum="0" hdr="0" dt="0"/>
  <p:txStyles>
    <p:titleStyle>
      <a:lvl1pPr algn="l" defTabSz="914400" rtl="0" eaLnBrk="1" latinLnBrk="0" hangingPunct="1">
        <a:lnSpc>
          <a:spcPct val="90000"/>
        </a:lnSpc>
        <a:spcBef>
          <a:spcPct val="0"/>
        </a:spcBef>
        <a:buNone/>
        <a:defRPr sz="42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Logistic_regression_code.docx" TargetMode="External"/><Relationship Id="rId2" Type="http://schemas.openxmlformats.org/officeDocument/2006/relationships/hyperlink" Target="Logistic_regression_example.pdf"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Decision_tree_classifier_code.docx" TargetMode="External"/><Relationship Id="rId2" Type="http://schemas.openxmlformats.org/officeDocument/2006/relationships/hyperlink" Target="Decision_Classifier_Example.docx" TargetMode="External"/><Relationship Id="rId1" Type="http://schemas.openxmlformats.org/officeDocument/2006/relationships/slideLayout" Target="../slideLayouts/slideLayout2.xml"/><Relationship Id="rId5" Type="http://schemas.openxmlformats.org/officeDocument/2006/relationships/hyperlink" Target="Decision%20tree%20regressor%20code.docx" TargetMode="External"/><Relationship Id="rId4" Type="http://schemas.openxmlformats.org/officeDocument/2006/relationships/hyperlink" Target="Decision_tree_regressor_example.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post-pruning_code.doc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86CD32-7AAC-0B5F-9572-7E18F363EB76}"/>
              </a:ext>
            </a:extLst>
          </p:cNvPr>
          <p:cNvPicPr>
            <a:picLocks noChangeAspect="1"/>
          </p:cNvPicPr>
          <p:nvPr/>
        </p:nvPicPr>
        <p:blipFill>
          <a:blip r:embed="rId2"/>
          <a:srcRect t="7875" b="8482"/>
          <a:stretch/>
        </p:blipFill>
        <p:spPr>
          <a:xfrm>
            <a:off x="20" y="10"/>
            <a:ext cx="12191980" cy="6857990"/>
          </a:xfrm>
          <a:prstGeom prst="rect">
            <a:avLst/>
          </a:prstGeom>
        </p:spPr>
      </p:pic>
      <p:sp>
        <p:nvSpPr>
          <p:cNvPr id="21" name="Rectangle 20">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E5CC4E-F18C-EDBC-5E58-15CF00C5DDC2}"/>
              </a:ext>
            </a:extLst>
          </p:cNvPr>
          <p:cNvSpPr>
            <a:spLocks noGrp="1"/>
          </p:cNvSpPr>
          <p:nvPr>
            <p:ph type="ctrTitle"/>
          </p:nvPr>
        </p:nvSpPr>
        <p:spPr>
          <a:xfrm>
            <a:off x="735791" y="2433484"/>
            <a:ext cx="7179750" cy="2127266"/>
          </a:xfrm>
        </p:spPr>
        <p:txBody>
          <a:bodyPr>
            <a:normAutofit/>
          </a:bodyPr>
          <a:lstStyle/>
          <a:p>
            <a:r>
              <a:rPr lang="en-GB" sz="5000" dirty="0">
                <a:solidFill>
                  <a:schemeClr val="tx1"/>
                </a:solidFill>
              </a:rPr>
              <a:t>Classification Problem in Machine Learning</a:t>
            </a:r>
            <a:endParaRPr lang="LID4096" sz="5000" dirty="0">
              <a:solidFill>
                <a:schemeClr val="tx1"/>
              </a:solidFill>
            </a:endParaRPr>
          </a:p>
        </p:txBody>
      </p:sp>
      <p:sp>
        <p:nvSpPr>
          <p:cNvPr id="3" name="Subtitle 2">
            <a:extLst>
              <a:ext uri="{FF2B5EF4-FFF2-40B4-BE49-F238E27FC236}">
                <a16:creationId xmlns:a16="http://schemas.microsoft.com/office/drawing/2014/main" id="{685D048C-BCAC-8313-D91B-6368E11A67CD}"/>
              </a:ext>
            </a:extLst>
          </p:cNvPr>
          <p:cNvSpPr>
            <a:spLocks noGrp="1"/>
          </p:cNvSpPr>
          <p:nvPr>
            <p:ph type="subTitle" idx="1"/>
          </p:nvPr>
        </p:nvSpPr>
        <p:spPr>
          <a:xfrm>
            <a:off x="735791" y="4735799"/>
            <a:ext cx="6470693" cy="605256"/>
          </a:xfrm>
        </p:spPr>
        <p:txBody>
          <a:bodyPr>
            <a:noAutofit/>
          </a:bodyPr>
          <a:lstStyle/>
          <a:p>
            <a:pPr>
              <a:lnSpc>
                <a:spcPct val="110000"/>
              </a:lnSpc>
            </a:pPr>
            <a:r>
              <a:rPr lang="en-GB" sz="1100" dirty="0"/>
              <a:t>Dr. Basharat Mahmood</a:t>
            </a:r>
          </a:p>
          <a:p>
            <a:pPr>
              <a:lnSpc>
                <a:spcPct val="110000"/>
              </a:lnSpc>
            </a:pPr>
            <a:r>
              <a:rPr lang="en-GB" sz="1100" dirty="0"/>
              <a:t>Dr. </a:t>
            </a:r>
            <a:r>
              <a:rPr lang="en-GB" sz="1100" dirty="0" err="1"/>
              <a:t>Madiha</a:t>
            </a:r>
            <a:r>
              <a:rPr lang="en-GB" sz="1100" dirty="0"/>
              <a:t> Yousuf</a:t>
            </a:r>
          </a:p>
          <a:p>
            <a:pPr>
              <a:lnSpc>
                <a:spcPct val="110000"/>
              </a:lnSpc>
            </a:pPr>
            <a:r>
              <a:rPr lang="en-GB" sz="1100" dirty="0"/>
              <a:t>Department of Computer Science, COMSATS University Islamabad</a:t>
            </a:r>
            <a:endParaRPr lang="LID4096" sz="1100" dirty="0"/>
          </a:p>
        </p:txBody>
      </p:sp>
      <p:cxnSp>
        <p:nvCxnSpPr>
          <p:cNvPr id="23" name="!!Straight Connector">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LID4096"/>
          </a:p>
        </p:txBody>
      </p:sp>
      <p:sp>
        <p:nvSpPr>
          <p:cNvPr id="5" name="Footer Placeholder 4">
            <a:extLst>
              <a:ext uri="{FF2B5EF4-FFF2-40B4-BE49-F238E27FC236}">
                <a16:creationId xmlns:a16="http://schemas.microsoft.com/office/drawing/2014/main" id="{51F69FC6-3917-2C93-9EDB-043F85A662D9}"/>
              </a:ext>
            </a:extLst>
          </p:cNvPr>
          <p:cNvSpPr>
            <a:spLocks noGrp="1"/>
          </p:cNvSpPr>
          <p:nvPr>
            <p:ph type="ftr" sz="quarter" idx="11"/>
          </p:nvPr>
        </p:nvSpPr>
        <p:spPr>
          <a:xfrm>
            <a:off x="1097279" y="6446838"/>
            <a:ext cx="6818262" cy="365125"/>
          </a:xfrm>
        </p:spPr>
        <p:txBody>
          <a:bodyPr>
            <a:normAutofit/>
          </a:bodyPr>
          <a:lstStyle/>
          <a:p>
            <a:pPr>
              <a:spcAft>
                <a:spcPts val="600"/>
              </a:spcAft>
            </a:pPr>
            <a:r>
              <a:rPr lang="en-GB" dirty="0"/>
              <a:t>High Impact IT Training, ICG F-6/2, Islamabad, 2024</a:t>
            </a:r>
            <a:endParaRPr lang="LID4096" dirty="0"/>
          </a:p>
        </p:txBody>
      </p:sp>
    </p:spTree>
    <p:extLst>
      <p:ext uri="{BB962C8B-B14F-4D97-AF65-F5344CB8AC3E}">
        <p14:creationId xmlns:p14="http://schemas.microsoft.com/office/powerpoint/2010/main" val="389868792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AF73-1ABC-67BD-DB34-7D9E40639DA7}"/>
              </a:ext>
            </a:extLst>
          </p:cNvPr>
          <p:cNvSpPr>
            <a:spLocks noGrp="1"/>
          </p:cNvSpPr>
          <p:nvPr>
            <p:ph type="title"/>
          </p:nvPr>
        </p:nvSpPr>
        <p:spPr/>
        <p:txBody>
          <a:bodyPr/>
          <a:lstStyle/>
          <a:p>
            <a:r>
              <a:rPr lang="en-GB" dirty="0"/>
              <a:t>Logistic Regression: Process…</a:t>
            </a:r>
            <a:endParaRPr lang="LID4096" dirty="0"/>
          </a:p>
        </p:txBody>
      </p:sp>
      <p:sp>
        <p:nvSpPr>
          <p:cNvPr id="3" name="Content Placeholder 2">
            <a:extLst>
              <a:ext uri="{FF2B5EF4-FFF2-40B4-BE49-F238E27FC236}">
                <a16:creationId xmlns:a16="http://schemas.microsoft.com/office/drawing/2014/main" id="{4EDD0391-000C-DAE0-09CE-1469E9C4D0D0}"/>
              </a:ext>
            </a:extLst>
          </p:cNvPr>
          <p:cNvSpPr>
            <a:spLocks noGrp="1"/>
          </p:cNvSpPr>
          <p:nvPr>
            <p:ph idx="1"/>
          </p:nvPr>
        </p:nvSpPr>
        <p:spPr>
          <a:xfrm>
            <a:off x="1097279" y="2108201"/>
            <a:ext cx="10524449" cy="3760891"/>
          </a:xfrm>
        </p:spPr>
        <p:txBody>
          <a:bodyPr>
            <a:normAutofit fontScale="92500" lnSpcReduction="10000"/>
          </a:bodyPr>
          <a:lstStyle/>
          <a:p>
            <a:r>
              <a:rPr lang="de-DE" b="1" dirty="0"/>
              <a:t>Update Parameters:</a:t>
            </a:r>
          </a:p>
          <a:p>
            <a:r>
              <a:rPr lang="de-DE" dirty="0"/>
              <a:t>Adjust the weights and bias using the gradients and a learning rate </a:t>
            </a:r>
            <a:r>
              <a:rPr lang="el-GR" dirty="0"/>
              <a:t>α\</a:t>
            </a:r>
            <a:r>
              <a:rPr lang="de-DE" dirty="0"/>
              <a:t>alpha</a:t>
            </a:r>
            <a:r>
              <a:rPr lang="el-GR" dirty="0"/>
              <a:t>α:</a:t>
            </a:r>
            <a:endParaRPr lang="en-GB" dirty="0"/>
          </a:p>
          <a:p>
            <a:endParaRPr lang="el-GR" dirty="0"/>
          </a:p>
          <a:p>
            <a:r>
              <a:rPr lang="de-DE" b="1" dirty="0"/>
              <a:t>Iterate:</a:t>
            </a:r>
            <a:endParaRPr lang="de-DE" dirty="0"/>
          </a:p>
          <a:p>
            <a:r>
              <a:rPr lang="de-DE" dirty="0"/>
              <a:t>Repeat the process of calculating predictions, computing the log-loss, calculating gradients, and updating parameters until the changes in log-loss are below a specified threshold or a maximum number of iterations is reached.</a:t>
            </a:r>
          </a:p>
          <a:p>
            <a:r>
              <a:rPr lang="de-DE" dirty="0">
                <a:hlinkClick r:id="rId2" action="ppaction://hlinkfile"/>
              </a:rPr>
              <a:t>Solved Example</a:t>
            </a:r>
            <a:endParaRPr lang="de-DE" dirty="0"/>
          </a:p>
          <a:p>
            <a:r>
              <a:rPr lang="de-DE" dirty="0">
                <a:hlinkClick r:id="rId3" action="ppaction://hlinkfile"/>
              </a:rPr>
              <a:t>Code Example</a:t>
            </a:r>
            <a:endParaRPr lang="de-DE" dirty="0"/>
          </a:p>
          <a:p>
            <a:endParaRPr lang="en-GB" dirty="0"/>
          </a:p>
          <a:p>
            <a:pPr marL="0" indent="0">
              <a:buNone/>
            </a:pPr>
            <a:endParaRPr lang="en-GB" dirty="0"/>
          </a:p>
        </p:txBody>
      </p:sp>
      <p:sp>
        <p:nvSpPr>
          <p:cNvPr id="8" name="Footer Placeholder 7">
            <a:extLst>
              <a:ext uri="{FF2B5EF4-FFF2-40B4-BE49-F238E27FC236}">
                <a16:creationId xmlns:a16="http://schemas.microsoft.com/office/drawing/2014/main" id="{7ADA25C3-23BA-D250-34C3-436A4B19D1E2}"/>
              </a:ext>
            </a:extLst>
          </p:cNvPr>
          <p:cNvSpPr>
            <a:spLocks noGrp="1"/>
          </p:cNvSpPr>
          <p:nvPr>
            <p:ph type="ftr" sz="quarter" idx="11"/>
          </p:nvPr>
        </p:nvSpPr>
        <p:spPr/>
        <p:txBody>
          <a:bodyPr/>
          <a:lstStyle/>
          <a:p>
            <a:r>
              <a:rPr lang="en-GB"/>
              <a:t>High Impact IT Training, ICG F-6/2, Islamabad, 2024</a:t>
            </a:r>
            <a:endParaRPr lang="en-US" dirty="0"/>
          </a:p>
        </p:txBody>
      </p:sp>
      <p:pic>
        <p:nvPicPr>
          <p:cNvPr id="5" name="Picture 4">
            <a:extLst>
              <a:ext uri="{FF2B5EF4-FFF2-40B4-BE49-F238E27FC236}">
                <a16:creationId xmlns:a16="http://schemas.microsoft.com/office/drawing/2014/main" id="{BC75C5C0-18D7-4DD1-589B-F32C862D3C18}"/>
              </a:ext>
            </a:extLst>
          </p:cNvPr>
          <p:cNvPicPr>
            <a:picLocks noChangeAspect="1"/>
          </p:cNvPicPr>
          <p:nvPr/>
        </p:nvPicPr>
        <p:blipFill>
          <a:blip r:embed="rId4"/>
          <a:stretch>
            <a:fillRect/>
          </a:stretch>
        </p:blipFill>
        <p:spPr>
          <a:xfrm>
            <a:off x="2654202" y="3062287"/>
            <a:ext cx="1685925" cy="619125"/>
          </a:xfrm>
          <a:prstGeom prst="rect">
            <a:avLst/>
          </a:prstGeom>
        </p:spPr>
      </p:pic>
      <p:pic>
        <p:nvPicPr>
          <p:cNvPr id="7" name="Picture 6">
            <a:extLst>
              <a:ext uri="{FF2B5EF4-FFF2-40B4-BE49-F238E27FC236}">
                <a16:creationId xmlns:a16="http://schemas.microsoft.com/office/drawing/2014/main" id="{36EA6A2F-0616-AB39-36FD-02275CAD4B36}"/>
              </a:ext>
            </a:extLst>
          </p:cNvPr>
          <p:cNvPicPr>
            <a:picLocks noChangeAspect="1"/>
          </p:cNvPicPr>
          <p:nvPr/>
        </p:nvPicPr>
        <p:blipFill>
          <a:blip r:embed="rId5"/>
          <a:stretch>
            <a:fillRect/>
          </a:stretch>
        </p:blipFill>
        <p:spPr>
          <a:xfrm>
            <a:off x="4997428" y="3090861"/>
            <a:ext cx="1362075" cy="561975"/>
          </a:xfrm>
          <a:prstGeom prst="rect">
            <a:avLst/>
          </a:prstGeom>
        </p:spPr>
      </p:pic>
    </p:spTree>
    <p:extLst>
      <p:ext uri="{BB962C8B-B14F-4D97-AF65-F5344CB8AC3E}">
        <p14:creationId xmlns:p14="http://schemas.microsoft.com/office/powerpoint/2010/main" val="3227201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AF73-1ABC-67BD-DB34-7D9E40639DA7}"/>
              </a:ext>
            </a:extLst>
          </p:cNvPr>
          <p:cNvSpPr>
            <a:spLocks noGrp="1"/>
          </p:cNvSpPr>
          <p:nvPr>
            <p:ph type="title"/>
          </p:nvPr>
        </p:nvSpPr>
        <p:spPr>
          <a:xfrm>
            <a:off x="1097279" y="286603"/>
            <a:ext cx="10303223" cy="1450757"/>
          </a:xfrm>
        </p:spPr>
        <p:txBody>
          <a:bodyPr/>
          <a:lstStyle/>
          <a:p>
            <a:r>
              <a:rPr lang="en-GB" dirty="0"/>
              <a:t>Logistic Regression: Multi-class Classification</a:t>
            </a:r>
            <a:endParaRPr lang="LID4096" dirty="0"/>
          </a:p>
        </p:txBody>
      </p:sp>
      <p:sp>
        <p:nvSpPr>
          <p:cNvPr id="3" name="Content Placeholder 2">
            <a:extLst>
              <a:ext uri="{FF2B5EF4-FFF2-40B4-BE49-F238E27FC236}">
                <a16:creationId xmlns:a16="http://schemas.microsoft.com/office/drawing/2014/main" id="{4EDD0391-000C-DAE0-09CE-1469E9C4D0D0}"/>
              </a:ext>
            </a:extLst>
          </p:cNvPr>
          <p:cNvSpPr>
            <a:spLocks noGrp="1"/>
          </p:cNvSpPr>
          <p:nvPr>
            <p:ph idx="1"/>
          </p:nvPr>
        </p:nvSpPr>
        <p:spPr>
          <a:xfrm>
            <a:off x="1097279" y="2108201"/>
            <a:ext cx="10524449" cy="3760891"/>
          </a:xfrm>
        </p:spPr>
        <p:txBody>
          <a:bodyPr>
            <a:normAutofit fontScale="92500" lnSpcReduction="20000"/>
          </a:bodyPr>
          <a:lstStyle/>
          <a:p>
            <a:r>
              <a:rPr lang="en-GB" b="1" dirty="0"/>
              <a:t>Logistic Regression </a:t>
            </a:r>
            <a:r>
              <a:rPr lang="en-GB" dirty="0"/>
              <a:t>can handle multi-class classification problems using a method known as </a:t>
            </a:r>
            <a:r>
              <a:rPr lang="en-GB" b="1" dirty="0"/>
              <a:t>One-vs-Rest (</a:t>
            </a:r>
            <a:r>
              <a:rPr lang="en-GB" b="1" dirty="0" err="1"/>
              <a:t>OvR</a:t>
            </a:r>
            <a:r>
              <a:rPr lang="en-GB" b="1" dirty="0"/>
              <a:t>)</a:t>
            </a:r>
            <a:r>
              <a:rPr lang="en-GB" dirty="0"/>
              <a:t> or </a:t>
            </a:r>
            <a:r>
              <a:rPr lang="en-GB" b="1" dirty="0"/>
              <a:t>One-vs-One (</a:t>
            </a:r>
            <a:r>
              <a:rPr lang="en-GB" b="1" dirty="0" err="1"/>
              <a:t>OvO</a:t>
            </a:r>
            <a:r>
              <a:rPr lang="en-GB" b="1" dirty="0"/>
              <a:t>)</a:t>
            </a:r>
            <a:r>
              <a:rPr lang="en-GB" dirty="0"/>
              <a:t>. </a:t>
            </a:r>
          </a:p>
          <a:p>
            <a:pPr marL="0" indent="0">
              <a:buNone/>
            </a:pPr>
            <a:r>
              <a:rPr lang="en-GB" b="1" dirty="0"/>
              <a:t>One-vs-Rest (</a:t>
            </a:r>
            <a:r>
              <a:rPr lang="en-GB" b="1" dirty="0" err="1"/>
              <a:t>OvR</a:t>
            </a:r>
            <a:r>
              <a:rPr lang="en-GB" b="1" dirty="0"/>
              <a:t>)</a:t>
            </a:r>
            <a:r>
              <a:rPr lang="en-GB" dirty="0"/>
              <a:t>:</a:t>
            </a:r>
          </a:p>
          <a:p>
            <a:pPr marL="742950" lvl="1" indent="-285750"/>
            <a:r>
              <a:rPr lang="en-GB" dirty="0"/>
              <a:t>For a multi-class classification problem with </a:t>
            </a:r>
            <a:r>
              <a:rPr lang="en-GB" i="1" dirty="0"/>
              <a:t>k</a:t>
            </a:r>
            <a:r>
              <a:rPr lang="en-GB" dirty="0"/>
              <a:t> classes, </a:t>
            </a:r>
            <a:r>
              <a:rPr lang="en-GB" dirty="0" err="1"/>
              <a:t>OvR</a:t>
            </a:r>
            <a:r>
              <a:rPr lang="en-GB" dirty="0"/>
              <a:t> fits </a:t>
            </a:r>
            <a:r>
              <a:rPr lang="en-GB" i="1" dirty="0"/>
              <a:t>k</a:t>
            </a:r>
            <a:r>
              <a:rPr lang="en-GB" dirty="0"/>
              <a:t> separate binary classifiers.</a:t>
            </a:r>
          </a:p>
          <a:p>
            <a:pPr marL="742950" lvl="1" indent="-285750"/>
            <a:r>
              <a:rPr lang="en-GB" dirty="0"/>
              <a:t>Each classifier distinguishes one class from all the other classes.</a:t>
            </a:r>
          </a:p>
          <a:p>
            <a:pPr marL="742950" lvl="1" indent="-285750"/>
            <a:r>
              <a:rPr lang="en-GB" dirty="0"/>
              <a:t>During prediction, the classifier with the highest confidence score decides the final class.</a:t>
            </a:r>
          </a:p>
          <a:p>
            <a:pPr marL="742950" lvl="1" indent="-285750"/>
            <a:r>
              <a:rPr lang="en-GB" dirty="0"/>
              <a:t>Sklearn uses this method to handle multi-class classification.</a:t>
            </a:r>
          </a:p>
          <a:p>
            <a:pPr marL="0" indent="0">
              <a:buNone/>
            </a:pPr>
            <a:r>
              <a:rPr lang="en-GB" b="1" dirty="0"/>
              <a:t>One-vs-One (</a:t>
            </a:r>
            <a:r>
              <a:rPr lang="en-GB" b="1" dirty="0" err="1"/>
              <a:t>OvO</a:t>
            </a:r>
            <a:r>
              <a:rPr lang="en-GB" b="1" dirty="0"/>
              <a:t>)</a:t>
            </a:r>
            <a:r>
              <a:rPr lang="en-GB" dirty="0"/>
              <a:t>:</a:t>
            </a:r>
          </a:p>
          <a:p>
            <a:pPr marL="742950" lvl="1" indent="-285750"/>
            <a:r>
              <a:rPr lang="en-GB" dirty="0"/>
              <a:t>For </a:t>
            </a:r>
            <a:r>
              <a:rPr lang="en-GB" i="1" dirty="0"/>
              <a:t>k</a:t>
            </a:r>
            <a:r>
              <a:rPr lang="en-GB" dirty="0"/>
              <a:t> classes, </a:t>
            </a:r>
            <a:r>
              <a:rPr lang="en-GB" dirty="0" err="1"/>
              <a:t>OvO</a:t>
            </a:r>
            <a:r>
              <a:rPr lang="en-GB" dirty="0"/>
              <a:t> fits </a:t>
            </a:r>
            <a:r>
              <a:rPr lang="en-GB" i="1" dirty="0"/>
              <a:t>k(k−1)/2</a:t>
            </a:r>
            <a:r>
              <a:rPr lang="en-GB" dirty="0"/>
              <a:t>​ binary classifiers.</a:t>
            </a:r>
          </a:p>
          <a:p>
            <a:pPr marL="742950" lvl="1" indent="-285750"/>
            <a:r>
              <a:rPr lang="en-GB" dirty="0"/>
              <a:t>Each classifier distinguishes between a pair of classes.</a:t>
            </a:r>
          </a:p>
          <a:p>
            <a:pPr marL="742950" lvl="1" indent="-285750"/>
            <a:r>
              <a:rPr lang="en-GB" dirty="0"/>
              <a:t>During prediction, a voting scheme is used to decide the final class.</a:t>
            </a:r>
          </a:p>
          <a:p>
            <a:endParaRPr lang="en-GB" dirty="0"/>
          </a:p>
          <a:p>
            <a:pPr marL="0" indent="0">
              <a:buNone/>
            </a:pPr>
            <a:endParaRPr lang="en-GB" dirty="0"/>
          </a:p>
        </p:txBody>
      </p:sp>
      <p:sp>
        <p:nvSpPr>
          <p:cNvPr id="8" name="Footer Placeholder 7">
            <a:extLst>
              <a:ext uri="{FF2B5EF4-FFF2-40B4-BE49-F238E27FC236}">
                <a16:creationId xmlns:a16="http://schemas.microsoft.com/office/drawing/2014/main" id="{7ADA25C3-23BA-D250-34C3-436A4B19D1E2}"/>
              </a:ext>
            </a:extLst>
          </p:cNvPr>
          <p:cNvSpPr>
            <a:spLocks noGrp="1"/>
          </p:cNvSpPr>
          <p:nvPr>
            <p:ph type="ftr" sz="quarter" idx="11"/>
          </p:nvPr>
        </p:nvSpPr>
        <p:spPr/>
        <p:txBody>
          <a:bodyPr/>
          <a:lstStyle/>
          <a:p>
            <a:r>
              <a:rPr lang="en-GB"/>
              <a:t>High Impact IT Training, ICG F-6/2, Islamabad, 2024</a:t>
            </a:r>
            <a:endParaRPr lang="en-US" dirty="0"/>
          </a:p>
        </p:txBody>
      </p:sp>
    </p:spTree>
    <p:extLst>
      <p:ext uri="{BB962C8B-B14F-4D97-AF65-F5344CB8AC3E}">
        <p14:creationId xmlns:p14="http://schemas.microsoft.com/office/powerpoint/2010/main" val="1243453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AF73-1ABC-67BD-DB34-7D9E40639DA7}"/>
              </a:ext>
            </a:extLst>
          </p:cNvPr>
          <p:cNvSpPr>
            <a:spLocks noGrp="1"/>
          </p:cNvSpPr>
          <p:nvPr>
            <p:ph type="title"/>
          </p:nvPr>
        </p:nvSpPr>
        <p:spPr>
          <a:xfrm>
            <a:off x="912434" y="-23732"/>
            <a:ext cx="10303223" cy="1450757"/>
          </a:xfrm>
        </p:spPr>
        <p:txBody>
          <a:bodyPr/>
          <a:lstStyle/>
          <a:p>
            <a:r>
              <a:rPr lang="en-GB" dirty="0"/>
              <a:t>Decision Tree</a:t>
            </a:r>
            <a:endParaRPr lang="LID4096" dirty="0"/>
          </a:p>
        </p:txBody>
      </p:sp>
      <p:sp>
        <p:nvSpPr>
          <p:cNvPr id="3" name="Content Placeholder 2">
            <a:extLst>
              <a:ext uri="{FF2B5EF4-FFF2-40B4-BE49-F238E27FC236}">
                <a16:creationId xmlns:a16="http://schemas.microsoft.com/office/drawing/2014/main" id="{4EDD0391-000C-DAE0-09CE-1469E9C4D0D0}"/>
              </a:ext>
            </a:extLst>
          </p:cNvPr>
          <p:cNvSpPr>
            <a:spLocks noGrp="1"/>
          </p:cNvSpPr>
          <p:nvPr>
            <p:ph idx="1"/>
          </p:nvPr>
        </p:nvSpPr>
        <p:spPr>
          <a:xfrm>
            <a:off x="1097280" y="2108201"/>
            <a:ext cx="2147366" cy="3760891"/>
          </a:xfrm>
        </p:spPr>
        <p:txBody>
          <a:bodyPr>
            <a:normAutofit fontScale="92500"/>
          </a:bodyPr>
          <a:lstStyle/>
          <a:p>
            <a:r>
              <a:rPr lang="en-GB" dirty="0"/>
              <a:t>A </a:t>
            </a:r>
            <a:r>
              <a:rPr lang="en-GB" b="1" dirty="0"/>
              <a:t>decision tree </a:t>
            </a:r>
            <a:r>
              <a:rPr lang="en-GB" dirty="0"/>
              <a:t>is a versatile and intuitive machine learning algorithm used for both classification and regression tasks. </a:t>
            </a:r>
          </a:p>
          <a:p>
            <a:r>
              <a:rPr lang="en-GB" dirty="0"/>
              <a:t>It models decisions and their possible consequences using a tree-like structure. </a:t>
            </a:r>
          </a:p>
          <a:p>
            <a:pPr marL="0" indent="0">
              <a:buNone/>
            </a:pPr>
            <a:endParaRPr lang="en-GB" dirty="0"/>
          </a:p>
        </p:txBody>
      </p:sp>
      <p:sp>
        <p:nvSpPr>
          <p:cNvPr id="8" name="Footer Placeholder 7">
            <a:extLst>
              <a:ext uri="{FF2B5EF4-FFF2-40B4-BE49-F238E27FC236}">
                <a16:creationId xmlns:a16="http://schemas.microsoft.com/office/drawing/2014/main" id="{7ADA25C3-23BA-D250-34C3-436A4B19D1E2}"/>
              </a:ext>
            </a:extLst>
          </p:cNvPr>
          <p:cNvSpPr>
            <a:spLocks noGrp="1"/>
          </p:cNvSpPr>
          <p:nvPr>
            <p:ph type="ftr" sz="quarter" idx="11"/>
          </p:nvPr>
        </p:nvSpPr>
        <p:spPr/>
        <p:txBody>
          <a:bodyPr/>
          <a:lstStyle/>
          <a:p>
            <a:r>
              <a:rPr lang="en-GB"/>
              <a:t>High Impact IT Training, ICG F-6/2, Islamabad, 2024</a:t>
            </a:r>
            <a:endParaRPr lang="en-US" dirty="0"/>
          </a:p>
        </p:txBody>
      </p:sp>
      <p:sp>
        <p:nvSpPr>
          <p:cNvPr id="5" name="Slide Number Placeholder 2">
            <a:extLst>
              <a:ext uri="{FF2B5EF4-FFF2-40B4-BE49-F238E27FC236}">
                <a16:creationId xmlns:a16="http://schemas.microsoft.com/office/drawing/2014/main" id="{312A7C59-F958-8876-D8A1-04E4AC99F264}"/>
              </a:ext>
            </a:extLst>
          </p:cNvPr>
          <p:cNvSpPr txBox="1">
            <a:spLocks/>
          </p:cNvSpPr>
          <p:nvPr/>
        </p:nvSpPr>
        <p:spPr>
          <a:xfrm>
            <a:off x="9950246" y="6234165"/>
            <a:ext cx="1905000" cy="304800"/>
          </a:xfrm>
          <a:prstGeom prst="rect">
            <a:avLst/>
          </a:prstGeom>
        </p:spPr>
        <p:txBody>
          <a:bodyPr vert="horz" lIns="91440" tIns="45720" rIns="91440" bIns="45720" rtlCol="0" anchor="ctr"/>
          <a:lstStyle>
            <a:defPPr>
              <a:defRPr lang="LID4096"/>
            </a:defPPr>
            <a:lvl1pPr marL="0" algn="r" defTabSz="914400" rtl="0" eaLnBrk="1" latinLnBrk="0" hangingPunct="1">
              <a:defRPr sz="8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F93694-A595-4E57-A06D-5E16BD8AA884}" type="slidenum">
              <a:rPr lang="en-US" altLang="LID4096" smtClean="0"/>
              <a:pPr/>
              <a:t>12</a:t>
            </a:fld>
            <a:endParaRPr lang="en-US" altLang="LID4096"/>
          </a:p>
        </p:txBody>
      </p:sp>
      <p:sp>
        <p:nvSpPr>
          <p:cNvPr id="6" name="Rectangle 75">
            <a:extLst>
              <a:ext uri="{FF2B5EF4-FFF2-40B4-BE49-F238E27FC236}">
                <a16:creationId xmlns:a16="http://schemas.microsoft.com/office/drawing/2014/main" id="{E08AA8E4-A6F4-183F-0F58-3558B14D4C84}"/>
              </a:ext>
            </a:extLst>
          </p:cNvPr>
          <p:cNvSpPr>
            <a:spLocks noChangeArrowheads="1"/>
          </p:cNvSpPr>
          <p:nvPr/>
        </p:nvSpPr>
        <p:spPr bwMode="auto">
          <a:xfrm>
            <a:off x="7130846" y="4481565"/>
            <a:ext cx="1447800" cy="1752600"/>
          </a:xfrm>
          <a:prstGeom prst="rect">
            <a:avLst/>
          </a:prstGeom>
          <a:pattFill prst="pct60">
            <a:fgClr>
              <a:schemeClr val="accent2"/>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LID4096"/>
          </a:p>
        </p:txBody>
      </p:sp>
      <p:sp>
        <p:nvSpPr>
          <p:cNvPr id="7" name="Rectangle 74">
            <a:extLst>
              <a:ext uri="{FF2B5EF4-FFF2-40B4-BE49-F238E27FC236}">
                <a16:creationId xmlns:a16="http://schemas.microsoft.com/office/drawing/2014/main" id="{0AF02CFE-D6EA-B4B6-3B6D-3F0E3F137AC7}"/>
              </a:ext>
            </a:extLst>
          </p:cNvPr>
          <p:cNvSpPr>
            <a:spLocks noChangeArrowheads="1"/>
          </p:cNvSpPr>
          <p:nvPr/>
        </p:nvSpPr>
        <p:spPr bwMode="auto">
          <a:xfrm>
            <a:off x="10178846" y="4176765"/>
            <a:ext cx="1447800" cy="2057400"/>
          </a:xfrm>
          <a:prstGeom prst="rect">
            <a:avLst/>
          </a:prstGeom>
          <a:pattFill prst="pct60">
            <a:fgClr>
              <a:schemeClr val="accent2"/>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LID4096"/>
          </a:p>
        </p:txBody>
      </p:sp>
      <p:sp>
        <p:nvSpPr>
          <p:cNvPr id="9" name="Rectangle 73">
            <a:extLst>
              <a:ext uri="{FF2B5EF4-FFF2-40B4-BE49-F238E27FC236}">
                <a16:creationId xmlns:a16="http://schemas.microsoft.com/office/drawing/2014/main" id="{15AE8C11-3EF1-34C9-B024-836D32CF54EA}"/>
              </a:ext>
            </a:extLst>
          </p:cNvPr>
          <p:cNvSpPr>
            <a:spLocks noChangeArrowheads="1"/>
          </p:cNvSpPr>
          <p:nvPr/>
        </p:nvSpPr>
        <p:spPr bwMode="auto">
          <a:xfrm>
            <a:off x="10178846" y="3307609"/>
            <a:ext cx="1447800" cy="762000"/>
          </a:xfrm>
          <a:prstGeom prst="rect">
            <a:avLst/>
          </a:prstGeom>
          <a:pattFill prst="pct60">
            <a:fgClr>
              <a:schemeClr val="accent2"/>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LID4096"/>
          </a:p>
        </p:txBody>
      </p:sp>
      <p:sp>
        <p:nvSpPr>
          <p:cNvPr id="10" name="Rectangle 72">
            <a:extLst>
              <a:ext uri="{FF2B5EF4-FFF2-40B4-BE49-F238E27FC236}">
                <a16:creationId xmlns:a16="http://schemas.microsoft.com/office/drawing/2014/main" id="{F7F93467-B44D-49A1-F7D5-5E6ED6BFB60C}"/>
              </a:ext>
            </a:extLst>
          </p:cNvPr>
          <p:cNvSpPr>
            <a:spLocks noChangeArrowheads="1"/>
          </p:cNvSpPr>
          <p:nvPr/>
        </p:nvSpPr>
        <p:spPr bwMode="auto">
          <a:xfrm>
            <a:off x="8731046" y="2179637"/>
            <a:ext cx="1295400" cy="4054528"/>
          </a:xfrm>
          <a:prstGeom prst="rect">
            <a:avLst/>
          </a:prstGeom>
          <a:pattFill prst="pct60">
            <a:fgClr>
              <a:schemeClr val="accent2"/>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LID4096"/>
          </a:p>
        </p:txBody>
      </p:sp>
      <p:sp>
        <p:nvSpPr>
          <p:cNvPr id="11" name="Rectangle 71">
            <a:extLst>
              <a:ext uri="{FF2B5EF4-FFF2-40B4-BE49-F238E27FC236}">
                <a16:creationId xmlns:a16="http://schemas.microsoft.com/office/drawing/2014/main" id="{029F7660-3D44-1F3F-764D-670F235BABFA}"/>
              </a:ext>
            </a:extLst>
          </p:cNvPr>
          <p:cNvSpPr>
            <a:spLocks noChangeArrowheads="1"/>
          </p:cNvSpPr>
          <p:nvPr/>
        </p:nvSpPr>
        <p:spPr bwMode="auto">
          <a:xfrm>
            <a:off x="10178846" y="2179637"/>
            <a:ext cx="1447800" cy="1070360"/>
          </a:xfrm>
          <a:prstGeom prst="rect">
            <a:avLst/>
          </a:prstGeom>
          <a:pattFill prst="pct60">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LID4096"/>
          </a:p>
        </p:txBody>
      </p:sp>
      <p:sp>
        <p:nvSpPr>
          <p:cNvPr id="12" name="Rectangle 70">
            <a:extLst>
              <a:ext uri="{FF2B5EF4-FFF2-40B4-BE49-F238E27FC236}">
                <a16:creationId xmlns:a16="http://schemas.microsoft.com/office/drawing/2014/main" id="{672E12CB-0525-1EFE-CD09-645363EF904F}"/>
              </a:ext>
            </a:extLst>
          </p:cNvPr>
          <p:cNvSpPr>
            <a:spLocks noChangeArrowheads="1"/>
          </p:cNvSpPr>
          <p:nvPr/>
        </p:nvSpPr>
        <p:spPr bwMode="auto">
          <a:xfrm>
            <a:off x="7130846" y="2179637"/>
            <a:ext cx="1447800" cy="2149527"/>
          </a:xfrm>
          <a:prstGeom prst="rect">
            <a:avLst/>
          </a:prstGeom>
          <a:pattFill prst="pct60">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LID4096"/>
          </a:p>
        </p:txBody>
      </p:sp>
      <p:grpSp>
        <p:nvGrpSpPr>
          <p:cNvPr id="13" name="Group 20">
            <a:extLst>
              <a:ext uri="{FF2B5EF4-FFF2-40B4-BE49-F238E27FC236}">
                <a16:creationId xmlns:a16="http://schemas.microsoft.com/office/drawing/2014/main" id="{E3A3EDD5-936C-78F7-3611-D3C4BBB6D0DA}"/>
              </a:ext>
            </a:extLst>
          </p:cNvPr>
          <p:cNvGrpSpPr>
            <a:grpSpLocks/>
          </p:cNvGrpSpPr>
          <p:nvPr/>
        </p:nvGrpSpPr>
        <p:grpSpPr bwMode="auto">
          <a:xfrm>
            <a:off x="3244646" y="2043165"/>
            <a:ext cx="3689350" cy="3048000"/>
            <a:chOff x="3168" y="1440"/>
            <a:chExt cx="2324" cy="1920"/>
          </a:xfrm>
        </p:grpSpPr>
        <p:sp>
          <p:nvSpPr>
            <p:cNvPr id="14" name="Line 21">
              <a:extLst>
                <a:ext uri="{FF2B5EF4-FFF2-40B4-BE49-F238E27FC236}">
                  <a16:creationId xmlns:a16="http://schemas.microsoft.com/office/drawing/2014/main" id="{441DD5D2-E343-7685-AF75-5171B4349E9D}"/>
                </a:ext>
              </a:extLst>
            </p:cNvPr>
            <p:cNvSpPr>
              <a:spLocks noChangeShapeType="1"/>
            </p:cNvSpPr>
            <p:nvPr/>
          </p:nvSpPr>
          <p:spPr bwMode="auto">
            <a:xfrm flipH="1">
              <a:off x="3504" y="1536"/>
              <a:ext cx="768" cy="6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LID4096"/>
            </a:p>
          </p:txBody>
        </p:sp>
        <p:sp>
          <p:nvSpPr>
            <p:cNvPr id="15" name="Line 22">
              <a:extLst>
                <a:ext uri="{FF2B5EF4-FFF2-40B4-BE49-F238E27FC236}">
                  <a16:creationId xmlns:a16="http://schemas.microsoft.com/office/drawing/2014/main" id="{48FD2F55-632D-4E96-EDD4-8CC342A92F25}"/>
                </a:ext>
              </a:extLst>
            </p:cNvPr>
            <p:cNvSpPr>
              <a:spLocks noChangeShapeType="1"/>
            </p:cNvSpPr>
            <p:nvPr/>
          </p:nvSpPr>
          <p:spPr bwMode="auto">
            <a:xfrm flipH="1">
              <a:off x="4224" y="1536"/>
              <a:ext cx="48" cy="6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LID4096"/>
            </a:p>
          </p:txBody>
        </p:sp>
        <p:sp>
          <p:nvSpPr>
            <p:cNvPr id="16" name="Line 23">
              <a:extLst>
                <a:ext uri="{FF2B5EF4-FFF2-40B4-BE49-F238E27FC236}">
                  <a16:creationId xmlns:a16="http://schemas.microsoft.com/office/drawing/2014/main" id="{E62203C8-914C-C25F-79AF-362AE93DEF72}"/>
                </a:ext>
              </a:extLst>
            </p:cNvPr>
            <p:cNvSpPr>
              <a:spLocks noChangeShapeType="1"/>
            </p:cNvSpPr>
            <p:nvPr/>
          </p:nvSpPr>
          <p:spPr bwMode="auto">
            <a:xfrm>
              <a:off x="4272" y="1536"/>
              <a:ext cx="768" cy="6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LID4096"/>
            </a:p>
          </p:txBody>
        </p:sp>
        <p:sp>
          <p:nvSpPr>
            <p:cNvPr id="17" name="Line 24">
              <a:extLst>
                <a:ext uri="{FF2B5EF4-FFF2-40B4-BE49-F238E27FC236}">
                  <a16:creationId xmlns:a16="http://schemas.microsoft.com/office/drawing/2014/main" id="{A5E808C8-E1F0-08F7-7910-5A0DA88925F2}"/>
                </a:ext>
              </a:extLst>
            </p:cNvPr>
            <p:cNvSpPr>
              <a:spLocks noChangeShapeType="1"/>
            </p:cNvSpPr>
            <p:nvPr/>
          </p:nvSpPr>
          <p:spPr bwMode="auto">
            <a:xfrm flipH="1">
              <a:off x="3312" y="2160"/>
              <a:ext cx="240" cy="5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LID4096"/>
            </a:p>
          </p:txBody>
        </p:sp>
        <p:sp>
          <p:nvSpPr>
            <p:cNvPr id="18" name="Line 25">
              <a:extLst>
                <a:ext uri="{FF2B5EF4-FFF2-40B4-BE49-F238E27FC236}">
                  <a16:creationId xmlns:a16="http://schemas.microsoft.com/office/drawing/2014/main" id="{696E9E1C-F1FE-1545-9881-A9E121856EBE}"/>
                </a:ext>
              </a:extLst>
            </p:cNvPr>
            <p:cNvSpPr>
              <a:spLocks noChangeShapeType="1"/>
            </p:cNvSpPr>
            <p:nvPr/>
          </p:nvSpPr>
          <p:spPr bwMode="auto">
            <a:xfrm>
              <a:off x="3552" y="2208"/>
              <a:ext cx="144" cy="5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LID4096"/>
            </a:p>
          </p:txBody>
        </p:sp>
        <p:sp>
          <p:nvSpPr>
            <p:cNvPr id="19" name="Line 26">
              <a:extLst>
                <a:ext uri="{FF2B5EF4-FFF2-40B4-BE49-F238E27FC236}">
                  <a16:creationId xmlns:a16="http://schemas.microsoft.com/office/drawing/2014/main" id="{F3251E72-28D9-356E-89EF-D5094609E00A}"/>
                </a:ext>
              </a:extLst>
            </p:cNvPr>
            <p:cNvSpPr>
              <a:spLocks noChangeShapeType="1"/>
            </p:cNvSpPr>
            <p:nvPr/>
          </p:nvSpPr>
          <p:spPr bwMode="auto">
            <a:xfrm flipH="1">
              <a:off x="4416" y="2688"/>
              <a:ext cx="240" cy="5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LID4096"/>
            </a:p>
          </p:txBody>
        </p:sp>
        <p:sp>
          <p:nvSpPr>
            <p:cNvPr id="20" name="Line 27">
              <a:extLst>
                <a:ext uri="{FF2B5EF4-FFF2-40B4-BE49-F238E27FC236}">
                  <a16:creationId xmlns:a16="http://schemas.microsoft.com/office/drawing/2014/main" id="{0BAFF0D5-A70B-3C16-CE6D-44E0DC8ACAAE}"/>
                </a:ext>
              </a:extLst>
            </p:cNvPr>
            <p:cNvSpPr>
              <a:spLocks noChangeShapeType="1"/>
            </p:cNvSpPr>
            <p:nvPr/>
          </p:nvSpPr>
          <p:spPr bwMode="auto">
            <a:xfrm>
              <a:off x="4656" y="2736"/>
              <a:ext cx="144" cy="5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LID4096"/>
            </a:p>
          </p:txBody>
        </p:sp>
        <p:sp>
          <p:nvSpPr>
            <p:cNvPr id="21" name="Line 28">
              <a:extLst>
                <a:ext uri="{FF2B5EF4-FFF2-40B4-BE49-F238E27FC236}">
                  <a16:creationId xmlns:a16="http://schemas.microsoft.com/office/drawing/2014/main" id="{90C603A2-65FB-7F3F-8F52-95F26415166E}"/>
                </a:ext>
              </a:extLst>
            </p:cNvPr>
            <p:cNvSpPr>
              <a:spLocks noChangeShapeType="1"/>
            </p:cNvSpPr>
            <p:nvPr/>
          </p:nvSpPr>
          <p:spPr bwMode="auto">
            <a:xfrm flipH="1">
              <a:off x="4656" y="2160"/>
              <a:ext cx="432" cy="5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LID4096"/>
            </a:p>
          </p:txBody>
        </p:sp>
        <p:sp>
          <p:nvSpPr>
            <p:cNvPr id="22" name="Line 29">
              <a:extLst>
                <a:ext uri="{FF2B5EF4-FFF2-40B4-BE49-F238E27FC236}">
                  <a16:creationId xmlns:a16="http://schemas.microsoft.com/office/drawing/2014/main" id="{A73284A5-2D4E-18A9-0F62-881C7690047F}"/>
                </a:ext>
              </a:extLst>
            </p:cNvPr>
            <p:cNvSpPr>
              <a:spLocks noChangeShapeType="1"/>
            </p:cNvSpPr>
            <p:nvPr/>
          </p:nvSpPr>
          <p:spPr bwMode="auto">
            <a:xfrm>
              <a:off x="5088" y="2160"/>
              <a:ext cx="192" cy="5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LID4096"/>
            </a:p>
          </p:txBody>
        </p:sp>
        <p:sp>
          <p:nvSpPr>
            <p:cNvPr id="23" name="Rectangle 30">
              <a:extLst>
                <a:ext uri="{FF2B5EF4-FFF2-40B4-BE49-F238E27FC236}">
                  <a16:creationId xmlns:a16="http://schemas.microsoft.com/office/drawing/2014/main" id="{233868A9-D47B-DB57-1311-77E8A98E3944}"/>
                </a:ext>
              </a:extLst>
            </p:cNvPr>
            <p:cNvSpPr>
              <a:spLocks noChangeArrowheads="1"/>
            </p:cNvSpPr>
            <p:nvPr/>
          </p:nvSpPr>
          <p:spPr bwMode="auto">
            <a:xfrm>
              <a:off x="3936" y="1440"/>
              <a:ext cx="624" cy="24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LID4096" b="1"/>
                <a:t>Color</a:t>
              </a:r>
            </a:p>
          </p:txBody>
        </p:sp>
        <p:sp>
          <p:nvSpPr>
            <p:cNvPr id="24" name="Rectangle 31">
              <a:extLst>
                <a:ext uri="{FF2B5EF4-FFF2-40B4-BE49-F238E27FC236}">
                  <a16:creationId xmlns:a16="http://schemas.microsoft.com/office/drawing/2014/main" id="{8F4BF08C-E225-4AF3-3D3F-6F58C2C14E8B}"/>
                </a:ext>
              </a:extLst>
            </p:cNvPr>
            <p:cNvSpPr>
              <a:spLocks noChangeArrowheads="1"/>
            </p:cNvSpPr>
            <p:nvPr/>
          </p:nvSpPr>
          <p:spPr bwMode="auto">
            <a:xfrm>
              <a:off x="4752" y="2064"/>
              <a:ext cx="624" cy="24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LID4096" b="1"/>
                <a:t>Shape</a:t>
              </a:r>
            </a:p>
          </p:txBody>
        </p:sp>
        <p:sp>
          <p:nvSpPr>
            <p:cNvPr id="25" name="Rectangle 32">
              <a:extLst>
                <a:ext uri="{FF2B5EF4-FFF2-40B4-BE49-F238E27FC236}">
                  <a16:creationId xmlns:a16="http://schemas.microsoft.com/office/drawing/2014/main" id="{051C9DC2-93A6-C939-FBF8-C13A96936DA3}"/>
                </a:ext>
              </a:extLst>
            </p:cNvPr>
            <p:cNvSpPr>
              <a:spLocks noChangeArrowheads="1"/>
            </p:cNvSpPr>
            <p:nvPr/>
          </p:nvSpPr>
          <p:spPr bwMode="auto">
            <a:xfrm>
              <a:off x="3216" y="2064"/>
              <a:ext cx="624" cy="24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LID4096" b="1"/>
                <a:t>Size</a:t>
              </a:r>
            </a:p>
          </p:txBody>
        </p:sp>
        <p:sp>
          <p:nvSpPr>
            <p:cNvPr id="26" name="Rectangle 33">
              <a:extLst>
                <a:ext uri="{FF2B5EF4-FFF2-40B4-BE49-F238E27FC236}">
                  <a16:creationId xmlns:a16="http://schemas.microsoft.com/office/drawing/2014/main" id="{BEA5A01D-2992-7B26-9F41-95BDE7B9FF1B}"/>
                </a:ext>
              </a:extLst>
            </p:cNvPr>
            <p:cNvSpPr>
              <a:spLocks noChangeArrowheads="1"/>
            </p:cNvSpPr>
            <p:nvPr/>
          </p:nvSpPr>
          <p:spPr bwMode="auto">
            <a:xfrm>
              <a:off x="4080" y="2064"/>
              <a:ext cx="336" cy="24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LID4096" b="1"/>
                <a:t>+</a:t>
              </a:r>
            </a:p>
          </p:txBody>
        </p:sp>
        <p:sp>
          <p:nvSpPr>
            <p:cNvPr id="27" name="Rectangle 34">
              <a:extLst>
                <a:ext uri="{FF2B5EF4-FFF2-40B4-BE49-F238E27FC236}">
                  <a16:creationId xmlns:a16="http://schemas.microsoft.com/office/drawing/2014/main" id="{36992B05-2687-423B-4846-2872F2D39040}"/>
                </a:ext>
              </a:extLst>
            </p:cNvPr>
            <p:cNvSpPr>
              <a:spLocks noChangeArrowheads="1"/>
            </p:cNvSpPr>
            <p:nvPr/>
          </p:nvSpPr>
          <p:spPr bwMode="auto">
            <a:xfrm>
              <a:off x="3552" y="2592"/>
              <a:ext cx="336" cy="24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LID4096" b="1"/>
                <a:t>+</a:t>
              </a:r>
            </a:p>
          </p:txBody>
        </p:sp>
        <p:sp>
          <p:nvSpPr>
            <p:cNvPr id="28" name="Rectangle 35">
              <a:extLst>
                <a:ext uri="{FF2B5EF4-FFF2-40B4-BE49-F238E27FC236}">
                  <a16:creationId xmlns:a16="http://schemas.microsoft.com/office/drawing/2014/main" id="{096724F5-D353-4A1B-E4B6-F4FB99750A55}"/>
                </a:ext>
              </a:extLst>
            </p:cNvPr>
            <p:cNvSpPr>
              <a:spLocks noChangeArrowheads="1"/>
            </p:cNvSpPr>
            <p:nvPr/>
          </p:nvSpPr>
          <p:spPr bwMode="auto">
            <a:xfrm>
              <a:off x="3168" y="2592"/>
              <a:ext cx="336" cy="24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LID4096" b="1"/>
                <a:t>-</a:t>
              </a:r>
            </a:p>
          </p:txBody>
        </p:sp>
        <p:sp>
          <p:nvSpPr>
            <p:cNvPr id="29" name="Rectangle 36">
              <a:extLst>
                <a:ext uri="{FF2B5EF4-FFF2-40B4-BE49-F238E27FC236}">
                  <a16:creationId xmlns:a16="http://schemas.microsoft.com/office/drawing/2014/main" id="{A0696CA9-78FD-A1CF-2265-94D8F66D33C3}"/>
                </a:ext>
              </a:extLst>
            </p:cNvPr>
            <p:cNvSpPr>
              <a:spLocks noChangeArrowheads="1"/>
            </p:cNvSpPr>
            <p:nvPr/>
          </p:nvSpPr>
          <p:spPr bwMode="auto">
            <a:xfrm>
              <a:off x="4320" y="2592"/>
              <a:ext cx="624" cy="24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LID4096" b="1"/>
                <a:t>Size</a:t>
              </a:r>
            </a:p>
          </p:txBody>
        </p:sp>
        <p:sp>
          <p:nvSpPr>
            <p:cNvPr id="30" name="Rectangle 37">
              <a:extLst>
                <a:ext uri="{FF2B5EF4-FFF2-40B4-BE49-F238E27FC236}">
                  <a16:creationId xmlns:a16="http://schemas.microsoft.com/office/drawing/2014/main" id="{51E1176F-1F63-E22D-F1B6-103CC863B7AC}"/>
                </a:ext>
              </a:extLst>
            </p:cNvPr>
            <p:cNvSpPr>
              <a:spLocks noChangeArrowheads="1"/>
            </p:cNvSpPr>
            <p:nvPr/>
          </p:nvSpPr>
          <p:spPr bwMode="auto">
            <a:xfrm>
              <a:off x="4656" y="3120"/>
              <a:ext cx="336" cy="24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LID4096" b="1"/>
                <a:t>+</a:t>
              </a:r>
            </a:p>
          </p:txBody>
        </p:sp>
        <p:sp>
          <p:nvSpPr>
            <p:cNvPr id="31" name="Rectangle 38">
              <a:extLst>
                <a:ext uri="{FF2B5EF4-FFF2-40B4-BE49-F238E27FC236}">
                  <a16:creationId xmlns:a16="http://schemas.microsoft.com/office/drawing/2014/main" id="{700FFBB8-F989-A54F-64AC-F913AD5A4668}"/>
                </a:ext>
              </a:extLst>
            </p:cNvPr>
            <p:cNvSpPr>
              <a:spLocks noChangeArrowheads="1"/>
            </p:cNvSpPr>
            <p:nvPr/>
          </p:nvSpPr>
          <p:spPr bwMode="auto">
            <a:xfrm>
              <a:off x="4272" y="3120"/>
              <a:ext cx="336" cy="24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LID4096" b="1"/>
                <a:t>-</a:t>
              </a:r>
            </a:p>
          </p:txBody>
        </p:sp>
        <p:sp>
          <p:nvSpPr>
            <p:cNvPr id="32" name="Rectangle 39">
              <a:extLst>
                <a:ext uri="{FF2B5EF4-FFF2-40B4-BE49-F238E27FC236}">
                  <a16:creationId xmlns:a16="http://schemas.microsoft.com/office/drawing/2014/main" id="{7A743C10-6641-5863-A46E-A15B1F123077}"/>
                </a:ext>
              </a:extLst>
            </p:cNvPr>
            <p:cNvSpPr>
              <a:spLocks noChangeArrowheads="1"/>
            </p:cNvSpPr>
            <p:nvPr/>
          </p:nvSpPr>
          <p:spPr bwMode="auto">
            <a:xfrm>
              <a:off x="5136" y="2592"/>
              <a:ext cx="336" cy="24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LID4096" b="1"/>
                <a:t>+</a:t>
              </a:r>
            </a:p>
          </p:txBody>
        </p:sp>
        <p:sp>
          <p:nvSpPr>
            <p:cNvPr id="33" name="Text Box 40">
              <a:extLst>
                <a:ext uri="{FF2B5EF4-FFF2-40B4-BE49-F238E27FC236}">
                  <a16:creationId xmlns:a16="http://schemas.microsoft.com/office/drawing/2014/main" id="{F8B3A65B-8C0B-60D9-4592-C61D18BB2B2E}"/>
                </a:ext>
              </a:extLst>
            </p:cNvPr>
            <p:cNvSpPr txBox="1">
              <a:spLocks noChangeArrowheads="1"/>
            </p:cNvSpPr>
            <p:nvPr/>
          </p:nvSpPr>
          <p:spPr bwMode="auto">
            <a:xfrm>
              <a:off x="4272" y="2832"/>
              <a:ext cx="3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LID4096" sz="1800"/>
                <a:t>big</a:t>
              </a:r>
            </a:p>
          </p:txBody>
        </p:sp>
        <p:sp>
          <p:nvSpPr>
            <p:cNvPr id="34" name="Text Box 41">
              <a:extLst>
                <a:ext uri="{FF2B5EF4-FFF2-40B4-BE49-F238E27FC236}">
                  <a16:creationId xmlns:a16="http://schemas.microsoft.com/office/drawing/2014/main" id="{FC4D5934-A7E4-BF96-C1E5-F90C25A24B68}"/>
                </a:ext>
              </a:extLst>
            </p:cNvPr>
            <p:cNvSpPr txBox="1">
              <a:spLocks noChangeArrowheads="1"/>
            </p:cNvSpPr>
            <p:nvPr/>
          </p:nvSpPr>
          <p:spPr bwMode="auto">
            <a:xfrm>
              <a:off x="3168" y="2361"/>
              <a:ext cx="3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LID4096" sz="1800"/>
                <a:t>big</a:t>
              </a:r>
            </a:p>
          </p:txBody>
        </p:sp>
        <p:sp>
          <p:nvSpPr>
            <p:cNvPr id="35" name="Text Box 42">
              <a:extLst>
                <a:ext uri="{FF2B5EF4-FFF2-40B4-BE49-F238E27FC236}">
                  <a16:creationId xmlns:a16="http://schemas.microsoft.com/office/drawing/2014/main" id="{FF45D399-1660-EC22-5A1A-101F7EA7C197}"/>
                </a:ext>
              </a:extLst>
            </p:cNvPr>
            <p:cNvSpPr txBox="1">
              <a:spLocks noChangeArrowheads="1"/>
            </p:cNvSpPr>
            <p:nvPr/>
          </p:nvSpPr>
          <p:spPr bwMode="auto">
            <a:xfrm>
              <a:off x="3552" y="2361"/>
              <a:ext cx="4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LID4096" sz="1800"/>
                <a:t>small</a:t>
              </a:r>
            </a:p>
          </p:txBody>
        </p:sp>
        <p:sp>
          <p:nvSpPr>
            <p:cNvPr id="36" name="Text Box 43">
              <a:extLst>
                <a:ext uri="{FF2B5EF4-FFF2-40B4-BE49-F238E27FC236}">
                  <a16:creationId xmlns:a16="http://schemas.microsoft.com/office/drawing/2014/main" id="{FD3B9A05-4EEC-A3EF-EDEC-A4F4AC719451}"/>
                </a:ext>
              </a:extLst>
            </p:cNvPr>
            <p:cNvSpPr txBox="1">
              <a:spLocks noChangeArrowheads="1"/>
            </p:cNvSpPr>
            <p:nvPr/>
          </p:nvSpPr>
          <p:spPr bwMode="auto">
            <a:xfrm>
              <a:off x="4656" y="2832"/>
              <a:ext cx="4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LID4096" sz="1800"/>
                <a:t>small</a:t>
              </a:r>
            </a:p>
          </p:txBody>
        </p:sp>
        <p:sp>
          <p:nvSpPr>
            <p:cNvPr id="37" name="Text Box 44">
              <a:extLst>
                <a:ext uri="{FF2B5EF4-FFF2-40B4-BE49-F238E27FC236}">
                  <a16:creationId xmlns:a16="http://schemas.microsoft.com/office/drawing/2014/main" id="{B868FADC-40E9-AB80-CC0A-AC08F88C7BC3}"/>
                </a:ext>
              </a:extLst>
            </p:cNvPr>
            <p:cNvSpPr txBox="1">
              <a:spLocks noChangeArrowheads="1"/>
            </p:cNvSpPr>
            <p:nvPr/>
          </p:nvSpPr>
          <p:spPr bwMode="auto">
            <a:xfrm>
              <a:off x="5040" y="2361"/>
              <a:ext cx="4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LID4096" sz="1800"/>
                <a:t>round</a:t>
              </a:r>
            </a:p>
          </p:txBody>
        </p:sp>
        <p:sp>
          <p:nvSpPr>
            <p:cNvPr id="38" name="Text Box 45">
              <a:extLst>
                <a:ext uri="{FF2B5EF4-FFF2-40B4-BE49-F238E27FC236}">
                  <a16:creationId xmlns:a16="http://schemas.microsoft.com/office/drawing/2014/main" id="{E8E23759-899B-C701-DD74-E724C4B24A33}"/>
                </a:ext>
              </a:extLst>
            </p:cNvPr>
            <p:cNvSpPr txBox="1">
              <a:spLocks noChangeArrowheads="1"/>
            </p:cNvSpPr>
            <p:nvPr/>
          </p:nvSpPr>
          <p:spPr bwMode="auto">
            <a:xfrm>
              <a:off x="4560" y="2361"/>
              <a:ext cx="4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LID4096" sz="1800"/>
                <a:t>square</a:t>
              </a:r>
            </a:p>
          </p:txBody>
        </p:sp>
        <p:sp>
          <p:nvSpPr>
            <p:cNvPr id="39" name="Text Box 46">
              <a:extLst>
                <a:ext uri="{FF2B5EF4-FFF2-40B4-BE49-F238E27FC236}">
                  <a16:creationId xmlns:a16="http://schemas.microsoft.com/office/drawing/2014/main" id="{03193575-14A1-9D7B-6778-2088ACB9527F}"/>
                </a:ext>
              </a:extLst>
            </p:cNvPr>
            <p:cNvSpPr txBox="1">
              <a:spLocks noChangeArrowheads="1"/>
            </p:cNvSpPr>
            <p:nvPr/>
          </p:nvSpPr>
          <p:spPr bwMode="auto">
            <a:xfrm>
              <a:off x="4176" y="1776"/>
              <a:ext cx="3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LID4096" sz="1800"/>
                <a:t>red</a:t>
              </a:r>
            </a:p>
          </p:txBody>
        </p:sp>
        <p:sp>
          <p:nvSpPr>
            <p:cNvPr id="40" name="Text Box 47">
              <a:extLst>
                <a:ext uri="{FF2B5EF4-FFF2-40B4-BE49-F238E27FC236}">
                  <a16:creationId xmlns:a16="http://schemas.microsoft.com/office/drawing/2014/main" id="{E2F0AD5B-D5B2-0B32-197E-B29212410B02}"/>
                </a:ext>
              </a:extLst>
            </p:cNvPr>
            <p:cNvSpPr txBox="1">
              <a:spLocks noChangeArrowheads="1"/>
            </p:cNvSpPr>
            <p:nvPr/>
          </p:nvSpPr>
          <p:spPr bwMode="auto">
            <a:xfrm>
              <a:off x="3456" y="1728"/>
              <a:ext cx="4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LID4096" sz="1800"/>
                <a:t>green</a:t>
              </a:r>
            </a:p>
          </p:txBody>
        </p:sp>
        <p:sp>
          <p:nvSpPr>
            <p:cNvPr id="41" name="Text Box 48">
              <a:extLst>
                <a:ext uri="{FF2B5EF4-FFF2-40B4-BE49-F238E27FC236}">
                  <a16:creationId xmlns:a16="http://schemas.microsoft.com/office/drawing/2014/main" id="{FEFF40CD-0703-2FCD-DF0A-B616B1C62EF8}"/>
                </a:ext>
              </a:extLst>
            </p:cNvPr>
            <p:cNvSpPr txBox="1">
              <a:spLocks noChangeArrowheads="1"/>
            </p:cNvSpPr>
            <p:nvPr/>
          </p:nvSpPr>
          <p:spPr bwMode="auto">
            <a:xfrm>
              <a:off x="4608" y="1728"/>
              <a:ext cx="3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LID4096" sz="1800"/>
                <a:t>blue</a:t>
              </a:r>
            </a:p>
          </p:txBody>
        </p:sp>
      </p:grpSp>
      <p:sp>
        <p:nvSpPr>
          <p:cNvPr id="42" name="Rectangle 50">
            <a:extLst>
              <a:ext uri="{FF2B5EF4-FFF2-40B4-BE49-F238E27FC236}">
                <a16:creationId xmlns:a16="http://schemas.microsoft.com/office/drawing/2014/main" id="{F291BA1E-2511-D430-A995-AD9DBA03E077}"/>
              </a:ext>
            </a:extLst>
          </p:cNvPr>
          <p:cNvSpPr>
            <a:spLocks noChangeArrowheads="1"/>
          </p:cNvSpPr>
          <p:nvPr/>
        </p:nvSpPr>
        <p:spPr bwMode="auto">
          <a:xfrm>
            <a:off x="7470674" y="2309865"/>
            <a:ext cx="914400" cy="838200"/>
          </a:xfrm>
          <a:prstGeom prst="re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LID4096"/>
          </a:p>
        </p:txBody>
      </p:sp>
      <p:sp>
        <p:nvSpPr>
          <p:cNvPr id="43" name="Rectangle 51">
            <a:extLst>
              <a:ext uri="{FF2B5EF4-FFF2-40B4-BE49-F238E27FC236}">
                <a16:creationId xmlns:a16="http://schemas.microsoft.com/office/drawing/2014/main" id="{91B3483E-10B0-6D79-D01F-A9114E9D295A}"/>
              </a:ext>
            </a:extLst>
          </p:cNvPr>
          <p:cNvSpPr>
            <a:spLocks noChangeArrowheads="1"/>
          </p:cNvSpPr>
          <p:nvPr/>
        </p:nvSpPr>
        <p:spPr bwMode="auto">
          <a:xfrm>
            <a:off x="7816646" y="4710165"/>
            <a:ext cx="304800" cy="304800"/>
          </a:xfrm>
          <a:prstGeom prst="re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LID4096"/>
          </a:p>
        </p:txBody>
      </p:sp>
      <p:sp>
        <p:nvSpPr>
          <p:cNvPr id="44" name="Oval 52">
            <a:extLst>
              <a:ext uri="{FF2B5EF4-FFF2-40B4-BE49-F238E27FC236}">
                <a16:creationId xmlns:a16="http://schemas.microsoft.com/office/drawing/2014/main" id="{1EDAA80B-1793-7E13-94D0-306C43EE9F92}"/>
              </a:ext>
            </a:extLst>
          </p:cNvPr>
          <p:cNvSpPr>
            <a:spLocks noChangeArrowheads="1"/>
          </p:cNvSpPr>
          <p:nvPr/>
        </p:nvSpPr>
        <p:spPr bwMode="auto">
          <a:xfrm>
            <a:off x="7359446" y="3306711"/>
            <a:ext cx="1143000" cy="946254"/>
          </a:xfrm>
          <a:prstGeom prst="ellipse">
            <a:avLst/>
          </a:prstGeom>
          <a:solidFill>
            <a:srgbClr val="00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LID4096"/>
          </a:p>
        </p:txBody>
      </p:sp>
      <p:sp>
        <p:nvSpPr>
          <p:cNvPr id="45" name="Oval 53">
            <a:extLst>
              <a:ext uri="{FF2B5EF4-FFF2-40B4-BE49-F238E27FC236}">
                <a16:creationId xmlns:a16="http://schemas.microsoft.com/office/drawing/2014/main" id="{B08E17B6-7378-08FD-F115-F5EAD259E5CB}"/>
              </a:ext>
            </a:extLst>
          </p:cNvPr>
          <p:cNvSpPr>
            <a:spLocks noChangeArrowheads="1"/>
          </p:cNvSpPr>
          <p:nvPr/>
        </p:nvSpPr>
        <p:spPr bwMode="auto">
          <a:xfrm>
            <a:off x="7816646" y="5548365"/>
            <a:ext cx="381000" cy="381000"/>
          </a:xfrm>
          <a:prstGeom prst="ellipse">
            <a:avLst/>
          </a:prstGeom>
          <a:solidFill>
            <a:srgbClr val="00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LID4096"/>
          </a:p>
        </p:txBody>
      </p:sp>
      <p:sp>
        <p:nvSpPr>
          <p:cNvPr id="46" name="Rectangle 54">
            <a:extLst>
              <a:ext uri="{FF2B5EF4-FFF2-40B4-BE49-F238E27FC236}">
                <a16:creationId xmlns:a16="http://schemas.microsoft.com/office/drawing/2014/main" id="{B664798E-3891-1DA8-9131-B2FB45E583C5}"/>
              </a:ext>
            </a:extLst>
          </p:cNvPr>
          <p:cNvSpPr>
            <a:spLocks noChangeArrowheads="1"/>
          </p:cNvSpPr>
          <p:nvPr/>
        </p:nvSpPr>
        <p:spPr bwMode="auto">
          <a:xfrm>
            <a:off x="8910486" y="2329231"/>
            <a:ext cx="914400" cy="8382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LID4096" dirty="0"/>
          </a:p>
        </p:txBody>
      </p:sp>
      <p:sp>
        <p:nvSpPr>
          <p:cNvPr id="47" name="Rectangle 55">
            <a:extLst>
              <a:ext uri="{FF2B5EF4-FFF2-40B4-BE49-F238E27FC236}">
                <a16:creationId xmlns:a16="http://schemas.microsoft.com/office/drawing/2014/main" id="{ECCC2602-3063-FF65-EB15-F496C4CAB418}"/>
              </a:ext>
            </a:extLst>
          </p:cNvPr>
          <p:cNvSpPr>
            <a:spLocks noChangeArrowheads="1"/>
          </p:cNvSpPr>
          <p:nvPr/>
        </p:nvSpPr>
        <p:spPr bwMode="auto">
          <a:xfrm>
            <a:off x="9264446" y="4710165"/>
            <a:ext cx="304800" cy="3048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LID4096"/>
          </a:p>
        </p:txBody>
      </p:sp>
      <p:sp>
        <p:nvSpPr>
          <p:cNvPr id="48" name="Oval 56">
            <a:extLst>
              <a:ext uri="{FF2B5EF4-FFF2-40B4-BE49-F238E27FC236}">
                <a16:creationId xmlns:a16="http://schemas.microsoft.com/office/drawing/2014/main" id="{912AF188-8732-E7D6-E73C-42ED8A9A657E}"/>
              </a:ext>
            </a:extLst>
          </p:cNvPr>
          <p:cNvSpPr>
            <a:spLocks noChangeArrowheads="1"/>
          </p:cNvSpPr>
          <p:nvPr/>
        </p:nvSpPr>
        <p:spPr bwMode="auto">
          <a:xfrm>
            <a:off x="8829779" y="3376665"/>
            <a:ext cx="1143000" cy="11430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LID4096"/>
          </a:p>
        </p:txBody>
      </p:sp>
      <p:sp>
        <p:nvSpPr>
          <p:cNvPr id="49" name="Oval 57">
            <a:extLst>
              <a:ext uri="{FF2B5EF4-FFF2-40B4-BE49-F238E27FC236}">
                <a16:creationId xmlns:a16="http://schemas.microsoft.com/office/drawing/2014/main" id="{F7BFC92E-3DD6-9BDF-1E8B-7EA837F6B4DD}"/>
              </a:ext>
            </a:extLst>
          </p:cNvPr>
          <p:cNvSpPr>
            <a:spLocks noChangeArrowheads="1"/>
          </p:cNvSpPr>
          <p:nvPr/>
        </p:nvSpPr>
        <p:spPr bwMode="auto">
          <a:xfrm>
            <a:off x="9264446" y="5548365"/>
            <a:ext cx="381000" cy="3810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LID4096"/>
          </a:p>
        </p:txBody>
      </p:sp>
      <p:sp>
        <p:nvSpPr>
          <p:cNvPr id="50" name="Rectangle 58">
            <a:extLst>
              <a:ext uri="{FF2B5EF4-FFF2-40B4-BE49-F238E27FC236}">
                <a16:creationId xmlns:a16="http://schemas.microsoft.com/office/drawing/2014/main" id="{0EDEF3F1-8254-E457-358A-518F00CFEC52}"/>
              </a:ext>
            </a:extLst>
          </p:cNvPr>
          <p:cNvSpPr>
            <a:spLocks noChangeArrowheads="1"/>
          </p:cNvSpPr>
          <p:nvPr/>
        </p:nvSpPr>
        <p:spPr bwMode="auto">
          <a:xfrm>
            <a:off x="10407446" y="2336576"/>
            <a:ext cx="914400" cy="8382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LID4096"/>
          </a:p>
        </p:txBody>
      </p:sp>
      <p:sp>
        <p:nvSpPr>
          <p:cNvPr id="51" name="Rectangle 59">
            <a:extLst>
              <a:ext uri="{FF2B5EF4-FFF2-40B4-BE49-F238E27FC236}">
                <a16:creationId xmlns:a16="http://schemas.microsoft.com/office/drawing/2014/main" id="{E24E192E-38DF-D02E-1CD0-557DA1DD9089}"/>
              </a:ext>
            </a:extLst>
          </p:cNvPr>
          <p:cNvSpPr>
            <a:spLocks noChangeArrowheads="1"/>
          </p:cNvSpPr>
          <p:nvPr/>
        </p:nvSpPr>
        <p:spPr bwMode="auto">
          <a:xfrm>
            <a:off x="10712246" y="3497506"/>
            <a:ext cx="304800" cy="304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LID4096"/>
          </a:p>
        </p:txBody>
      </p:sp>
      <p:sp>
        <p:nvSpPr>
          <p:cNvPr id="52" name="Oval 60">
            <a:extLst>
              <a:ext uri="{FF2B5EF4-FFF2-40B4-BE49-F238E27FC236}">
                <a16:creationId xmlns:a16="http://schemas.microsoft.com/office/drawing/2014/main" id="{3ADBF32E-4FE2-C82B-767E-AC5B96297680}"/>
              </a:ext>
            </a:extLst>
          </p:cNvPr>
          <p:cNvSpPr>
            <a:spLocks noChangeArrowheads="1"/>
          </p:cNvSpPr>
          <p:nvPr/>
        </p:nvSpPr>
        <p:spPr bwMode="auto">
          <a:xfrm>
            <a:off x="10255046" y="4329164"/>
            <a:ext cx="1143000" cy="11430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LID4096"/>
          </a:p>
        </p:txBody>
      </p:sp>
      <p:sp>
        <p:nvSpPr>
          <p:cNvPr id="53" name="Oval 61">
            <a:extLst>
              <a:ext uri="{FF2B5EF4-FFF2-40B4-BE49-F238E27FC236}">
                <a16:creationId xmlns:a16="http://schemas.microsoft.com/office/drawing/2014/main" id="{E98456B3-ECD0-5388-0857-C51A850E839F}"/>
              </a:ext>
            </a:extLst>
          </p:cNvPr>
          <p:cNvSpPr>
            <a:spLocks noChangeArrowheads="1"/>
          </p:cNvSpPr>
          <p:nvPr/>
        </p:nvSpPr>
        <p:spPr bwMode="auto">
          <a:xfrm>
            <a:off x="10636046" y="5624565"/>
            <a:ext cx="381000" cy="3810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LID4096"/>
          </a:p>
        </p:txBody>
      </p:sp>
      <p:sp>
        <p:nvSpPr>
          <p:cNvPr id="54" name="Rectangle 62">
            <a:extLst>
              <a:ext uri="{FF2B5EF4-FFF2-40B4-BE49-F238E27FC236}">
                <a16:creationId xmlns:a16="http://schemas.microsoft.com/office/drawing/2014/main" id="{1638ABD0-AAFF-F4D9-6F3F-31022B08D406}"/>
              </a:ext>
            </a:extLst>
          </p:cNvPr>
          <p:cNvSpPr>
            <a:spLocks noChangeArrowheads="1"/>
          </p:cNvSpPr>
          <p:nvPr/>
        </p:nvSpPr>
        <p:spPr bwMode="auto">
          <a:xfrm>
            <a:off x="7054646" y="2119365"/>
            <a:ext cx="4648200" cy="419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LID4096"/>
          </a:p>
        </p:txBody>
      </p:sp>
      <p:sp>
        <p:nvSpPr>
          <p:cNvPr id="55" name="Text Box 63">
            <a:extLst>
              <a:ext uri="{FF2B5EF4-FFF2-40B4-BE49-F238E27FC236}">
                <a16:creationId xmlns:a16="http://schemas.microsoft.com/office/drawing/2014/main" id="{CDAC6D5D-2047-DD35-B9E7-A45AFEE11380}"/>
              </a:ext>
            </a:extLst>
          </p:cNvPr>
          <p:cNvSpPr txBox="1">
            <a:spLocks noChangeArrowheads="1"/>
          </p:cNvSpPr>
          <p:nvPr/>
        </p:nvSpPr>
        <p:spPr bwMode="auto">
          <a:xfrm>
            <a:off x="7054646" y="1585965"/>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LID4096"/>
              <a:t>I</a:t>
            </a:r>
          </a:p>
        </p:txBody>
      </p:sp>
      <p:sp>
        <p:nvSpPr>
          <p:cNvPr id="56" name="Line 65">
            <a:extLst>
              <a:ext uri="{FF2B5EF4-FFF2-40B4-BE49-F238E27FC236}">
                <a16:creationId xmlns:a16="http://schemas.microsoft.com/office/drawing/2014/main" id="{DBECA427-052F-E678-5E3F-C33317462F44}"/>
              </a:ext>
            </a:extLst>
          </p:cNvPr>
          <p:cNvSpPr>
            <a:spLocks noChangeShapeType="1"/>
          </p:cNvSpPr>
          <p:nvPr/>
        </p:nvSpPr>
        <p:spPr bwMode="auto">
          <a:xfrm>
            <a:off x="8654846" y="1585965"/>
            <a:ext cx="0" cy="472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LID4096"/>
          </a:p>
        </p:txBody>
      </p:sp>
      <p:sp>
        <p:nvSpPr>
          <p:cNvPr id="57" name="Line 66">
            <a:extLst>
              <a:ext uri="{FF2B5EF4-FFF2-40B4-BE49-F238E27FC236}">
                <a16:creationId xmlns:a16="http://schemas.microsoft.com/office/drawing/2014/main" id="{A8738E6D-C56F-9109-C7BA-27C9E4B26730}"/>
              </a:ext>
            </a:extLst>
          </p:cNvPr>
          <p:cNvSpPr>
            <a:spLocks noChangeShapeType="1"/>
          </p:cNvSpPr>
          <p:nvPr/>
        </p:nvSpPr>
        <p:spPr bwMode="auto">
          <a:xfrm>
            <a:off x="10102646" y="1585965"/>
            <a:ext cx="0" cy="472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LID4096"/>
          </a:p>
        </p:txBody>
      </p:sp>
      <p:sp>
        <p:nvSpPr>
          <p:cNvPr id="58" name="Line 67">
            <a:extLst>
              <a:ext uri="{FF2B5EF4-FFF2-40B4-BE49-F238E27FC236}">
                <a16:creationId xmlns:a16="http://schemas.microsoft.com/office/drawing/2014/main" id="{915B5F66-DD47-C382-7360-55FBFFDA1934}"/>
              </a:ext>
            </a:extLst>
          </p:cNvPr>
          <p:cNvSpPr>
            <a:spLocks noChangeShapeType="1"/>
          </p:cNvSpPr>
          <p:nvPr/>
        </p:nvSpPr>
        <p:spPr bwMode="auto">
          <a:xfrm>
            <a:off x="7054646" y="4405365"/>
            <a:ext cx="1600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LID4096"/>
          </a:p>
        </p:txBody>
      </p:sp>
      <p:sp>
        <p:nvSpPr>
          <p:cNvPr id="59" name="Line 68">
            <a:extLst>
              <a:ext uri="{FF2B5EF4-FFF2-40B4-BE49-F238E27FC236}">
                <a16:creationId xmlns:a16="http://schemas.microsoft.com/office/drawing/2014/main" id="{E685B30A-B972-C3E7-03FB-D3C332CD4856}"/>
              </a:ext>
            </a:extLst>
          </p:cNvPr>
          <p:cNvSpPr>
            <a:spLocks noChangeShapeType="1"/>
          </p:cNvSpPr>
          <p:nvPr/>
        </p:nvSpPr>
        <p:spPr bwMode="auto">
          <a:xfrm>
            <a:off x="10102646" y="3871965"/>
            <a:ext cx="1600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LID4096"/>
          </a:p>
        </p:txBody>
      </p:sp>
      <p:sp>
        <p:nvSpPr>
          <p:cNvPr id="60" name="Line 69">
            <a:extLst>
              <a:ext uri="{FF2B5EF4-FFF2-40B4-BE49-F238E27FC236}">
                <a16:creationId xmlns:a16="http://schemas.microsoft.com/office/drawing/2014/main" id="{F1E3350B-26BD-19F3-7335-F1527228B620}"/>
              </a:ext>
            </a:extLst>
          </p:cNvPr>
          <p:cNvSpPr>
            <a:spLocks noChangeShapeType="1"/>
          </p:cNvSpPr>
          <p:nvPr/>
        </p:nvSpPr>
        <p:spPr bwMode="auto">
          <a:xfrm>
            <a:off x="10102646" y="2957565"/>
            <a:ext cx="1752600" cy="0"/>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LID4096"/>
          </a:p>
        </p:txBody>
      </p:sp>
    </p:spTree>
    <p:extLst>
      <p:ext uri="{BB962C8B-B14F-4D97-AF65-F5344CB8AC3E}">
        <p14:creationId xmlns:p14="http://schemas.microsoft.com/office/powerpoint/2010/main" val="3168611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AF73-1ABC-67BD-DB34-7D9E40639DA7}"/>
              </a:ext>
            </a:extLst>
          </p:cNvPr>
          <p:cNvSpPr>
            <a:spLocks noGrp="1"/>
          </p:cNvSpPr>
          <p:nvPr>
            <p:ph type="title"/>
          </p:nvPr>
        </p:nvSpPr>
        <p:spPr>
          <a:xfrm>
            <a:off x="1097279" y="286603"/>
            <a:ext cx="10303223" cy="1450757"/>
          </a:xfrm>
        </p:spPr>
        <p:txBody>
          <a:bodyPr/>
          <a:lstStyle/>
          <a:p>
            <a:r>
              <a:rPr lang="en-GB" dirty="0"/>
              <a:t>Decision Tree: Structure</a:t>
            </a:r>
            <a:endParaRPr lang="LID4096" dirty="0"/>
          </a:p>
        </p:txBody>
      </p:sp>
      <p:sp>
        <p:nvSpPr>
          <p:cNvPr id="3" name="Content Placeholder 2">
            <a:extLst>
              <a:ext uri="{FF2B5EF4-FFF2-40B4-BE49-F238E27FC236}">
                <a16:creationId xmlns:a16="http://schemas.microsoft.com/office/drawing/2014/main" id="{4EDD0391-000C-DAE0-09CE-1469E9C4D0D0}"/>
              </a:ext>
            </a:extLst>
          </p:cNvPr>
          <p:cNvSpPr>
            <a:spLocks noGrp="1"/>
          </p:cNvSpPr>
          <p:nvPr>
            <p:ph idx="1"/>
          </p:nvPr>
        </p:nvSpPr>
        <p:spPr>
          <a:xfrm>
            <a:off x="1097279" y="2108201"/>
            <a:ext cx="10524449" cy="3760891"/>
          </a:xfrm>
        </p:spPr>
        <p:txBody>
          <a:bodyPr>
            <a:normAutofit lnSpcReduction="10000"/>
          </a:bodyPr>
          <a:lstStyle/>
          <a:p>
            <a:r>
              <a:rPr lang="en-GB" b="1" dirty="0"/>
              <a:t>Root Node: </a:t>
            </a:r>
            <a:r>
              <a:rPr lang="en-GB" dirty="0"/>
              <a:t>The topmost node in the tree that encompasses the entire dataset. It splits based on the feature that provides the best separation.</a:t>
            </a:r>
          </a:p>
          <a:p>
            <a:r>
              <a:rPr lang="en-GB" b="1" dirty="0"/>
              <a:t>Decision Nodes: </a:t>
            </a:r>
            <a:r>
              <a:rPr lang="en-GB" dirty="0"/>
              <a:t>Nodes that test a feature or a condition and branch out to other decision nodes or leaf nodes based on the test results.</a:t>
            </a:r>
          </a:p>
          <a:p>
            <a:r>
              <a:rPr lang="en-GB" b="1" dirty="0"/>
              <a:t>Branches: </a:t>
            </a:r>
            <a:r>
              <a:rPr lang="en-GB" dirty="0"/>
              <a:t>The lines connecting decision nodes and leaf nodes, representing the outcome of a decision or test.</a:t>
            </a:r>
          </a:p>
          <a:p>
            <a:r>
              <a:rPr lang="en-GB" b="1" dirty="0"/>
              <a:t>Leaf Nodes (Terminal Nodes): </a:t>
            </a:r>
            <a:r>
              <a:rPr lang="en-GB" dirty="0"/>
              <a:t>The end points of the tree that provide the final decision or prediction. In classification tasks, they represent class labels; in regression tasks, they represent predicted values.</a:t>
            </a:r>
          </a:p>
          <a:p>
            <a:r>
              <a:rPr lang="en-GB" dirty="0"/>
              <a:t>The </a:t>
            </a:r>
            <a:r>
              <a:rPr lang="en-GB" b="1" dirty="0"/>
              <a:t>depth</a:t>
            </a:r>
            <a:r>
              <a:rPr lang="en-GB" dirty="0"/>
              <a:t> of a decision tree refers to the number of levels from the root node to the deepest leaf node. </a:t>
            </a:r>
          </a:p>
          <a:p>
            <a:pPr marL="0" indent="0">
              <a:buNone/>
            </a:pPr>
            <a:endParaRPr lang="en-GB" dirty="0"/>
          </a:p>
        </p:txBody>
      </p:sp>
      <p:sp>
        <p:nvSpPr>
          <p:cNvPr id="8" name="Footer Placeholder 7">
            <a:extLst>
              <a:ext uri="{FF2B5EF4-FFF2-40B4-BE49-F238E27FC236}">
                <a16:creationId xmlns:a16="http://schemas.microsoft.com/office/drawing/2014/main" id="{7ADA25C3-23BA-D250-34C3-436A4B19D1E2}"/>
              </a:ext>
            </a:extLst>
          </p:cNvPr>
          <p:cNvSpPr>
            <a:spLocks noGrp="1"/>
          </p:cNvSpPr>
          <p:nvPr>
            <p:ph type="ftr" sz="quarter" idx="11"/>
          </p:nvPr>
        </p:nvSpPr>
        <p:spPr/>
        <p:txBody>
          <a:bodyPr/>
          <a:lstStyle/>
          <a:p>
            <a:r>
              <a:rPr lang="en-GB"/>
              <a:t>High Impact IT Training, ICG F-6/2, Islamabad, 2024</a:t>
            </a:r>
            <a:endParaRPr lang="en-US" dirty="0"/>
          </a:p>
        </p:txBody>
      </p:sp>
      <p:sp>
        <p:nvSpPr>
          <p:cNvPr id="4" name="Rectangle 1">
            <a:extLst>
              <a:ext uri="{FF2B5EF4-FFF2-40B4-BE49-F238E27FC236}">
                <a16:creationId xmlns:a16="http://schemas.microsoft.com/office/drawing/2014/main" id="{F41E51B7-4A6C-52B4-6A89-CC53454A4B58}"/>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LID4096" altLang="LID4096"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6332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AF73-1ABC-67BD-DB34-7D9E40639DA7}"/>
              </a:ext>
            </a:extLst>
          </p:cNvPr>
          <p:cNvSpPr>
            <a:spLocks noGrp="1"/>
          </p:cNvSpPr>
          <p:nvPr>
            <p:ph type="title"/>
          </p:nvPr>
        </p:nvSpPr>
        <p:spPr>
          <a:xfrm>
            <a:off x="1097279" y="286603"/>
            <a:ext cx="10303223" cy="1450757"/>
          </a:xfrm>
        </p:spPr>
        <p:txBody>
          <a:bodyPr/>
          <a:lstStyle/>
          <a:p>
            <a:r>
              <a:rPr lang="en-GB" dirty="0"/>
              <a:t>Decision Tree: Concepts</a:t>
            </a:r>
            <a:endParaRPr lang="LID4096"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EDD0391-000C-DAE0-09CE-1469E9C4D0D0}"/>
                  </a:ext>
                </a:extLst>
              </p:cNvPr>
              <p:cNvSpPr>
                <a:spLocks noGrp="1"/>
              </p:cNvSpPr>
              <p:nvPr>
                <p:ph idx="1"/>
              </p:nvPr>
            </p:nvSpPr>
            <p:spPr>
              <a:xfrm>
                <a:off x="1097279" y="2108201"/>
                <a:ext cx="10524449" cy="3760891"/>
              </a:xfrm>
            </p:spPr>
            <p:txBody>
              <a:bodyPr>
                <a:normAutofit fontScale="92500" lnSpcReduction="20000"/>
              </a:bodyPr>
              <a:lstStyle/>
              <a:p>
                <a:r>
                  <a:rPr lang="en-GB" b="1" dirty="0"/>
                  <a:t>Entropy</a:t>
                </a:r>
                <a:r>
                  <a:rPr lang="en-GB" dirty="0"/>
                  <a:t> is a measure of </a:t>
                </a:r>
                <a:r>
                  <a:rPr lang="en-GB" b="1" dirty="0"/>
                  <a:t>uncertainty</a:t>
                </a:r>
                <a:r>
                  <a:rPr lang="en-GB" dirty="0"/>
                  <a:t> or </a:t>
                </a:r>
                <a:r>
                  <a:rPr lang="en-GB" b="1" dirty="0"/>
                  <a:t>randomness</a:t>
                </a:r>
                <a:r>
                  <a:rPr lang="en-GB" dirty="0"/>
                  <a:t> in a dataset. It quantifies the amount of </a:t>
                </a:r>
                <a:r>
                  <a:rPr lang="en-GB" b="1" dirty="0"/>
                  <a:t>impurity</a:t>
                </a:r>
                <a:r>
                  <a:rPr lang="en-GB" dirty="0"/>
                  <a:t> or </a:t>
                </a:r>
                <a:r>
                  <a:rPr lang="en-GB" b="1" dirty="0"/>
                  <a:t>randomness</a:t>
                </a:r>
                <a:r>
                  <a:rPr lang="en-GB" dirty="0"/>
                  <a:t> in the dataset with respect to the target variable. </a:t>
                </a:r>
              </a:p>
              <a:p>
                <a:r>
                  <a:rPr lang="en-GB" dirty="0"/>
                  <a:t>In decision trees, entropy is used to determine how </a:t>
                </a:r>
                <a:r>
                  <a:rPr lang="en-GB" b="1" dirty="0"/>
                  <a:t>informative</a:t>
                </a:r>
                <a:r>
                  <a:rPr lang="en-GB" dirty="0"/>
                  <a:t> a feature is for splitting the data.</a:t>
                </a:r>
              </a:p>
              <a:p>
                <a:pPr lvl="2"/>
                <a:r>
                  <a:rPr lang="en-GB" sz="1600" b="1" dirty="0"/>
                  <a:t>Randomness/uncertainty</a:t>
                </a:r>
                <a:r>
                  <a:rPr lang="en-GB" sz="1600" dirty="0"/>
                  <a:t> in a dataset refers to the degree of unpredictability or lack of pattern within the data. </a:t>
                </a:r>
              </a:p>
              <a:p>
                <a:r>
                  <a:rPr lang="de-DE" dirty="0"/>
                  <a:t>For a dataset </a:t>
                </a:r>
                <a:r>
                  <a:rPr lang="de-DE" i="1" dirty="0"/>
                  <a:t>D</a:t>
                </a:r>
                <a:r>
                  <a:rPr lang="de-DE" dirty="0"/>
                  <a:t> with </a:t>
                </a:r>
                <a:r>
                  <a:rPr lang="de-DE" i="1" dirty="0"/>
                  <a:t>k</a:t>
                </a:r>
                <a:r>
                  <a:rPr lang="de-DE" dirty="0"/>
                  <a:t> possible classes, the entropy </a:t>
                </a:r>
                <a:r>
                  <a:rPr lang="de-DE" i="1" dirty="0"/>
                  <a:t>H(D)</a:t>
                </a:r>
                <a:r>
                  <a:rPr lang="de-DE" dirty="0"/>
                  <a:t> is calculated as:</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𝐻</m:t>
                      </m:r>
                      <m:d>
                        <m:dPr>
                          <m:ctrlPr>
                            <a:rPr lang="en-GB" b="0" i="1" smtClean="0">
                              <a:latin typeface="Cambria Math" panose="02040503050406030204" pitchFamily="18" charset="0"/>
                            </a:rPr>
                          </m:ctrlPr>
                        </m:dPr>
                        <m:e>
                          <m:r>
                            <a:rPr lang="en-GB" b="0" i="1" smtClean="0">
                              <a:latin typeface="Cambria Math" panose="02040503050406030204" pitchFamily="18" charset="0"/>
                            </a:rPr>
                            <m:t>𝐷</m:t>
                          </m:r>
                        </m:e>
                      </m:d>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𝑘</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e>
                          </m:func>
                        </m:e>
                      </m:nary>
                    </m:oMath>
                  </m:oMathPara>
                </a14:m>
                <a:endParaRPr lang="de-DE" dirty="0"/>
              </a:p>
              <a:p>
                <a:r>
                  <a:rPr lang="de-DE" dirty="0"/>
                  <a:t>where:</a:t>
                </a:r>
              </a:p>
              <a:p>
                <a:r>
                  <a:rPr lang="de-DE" dirty="0"/>
                  <a:t>	</a:t>
                </a:r>
                <a14:m>
                  <m:oMath xmlns:m="http://schemas.openxmlformats.org/officeDocument/2006/math">
                    <m:sSub>
                      <m:sSubPr>
                        <m:ctrlPr>
                          <a:rPr lang="de-DE" i="1" dirty="0" smtClean="0">
                            <a:latin typeface="Cambria Math" panose="02040503050406030204" pitchFamily="18" charset="0"/>
                          </a:rPr>
                        </m:ctrlPr>
                      </m:sSubPr>
                      <m:e>
                        <m:r>
                          <a:rPr lang="en-GB" b="0" i="1" dirty="0" smtClean="0">
                            <a:latin typeface="Cambria Math" panose="02040503050406030204" pitchFamily="18" charset="0"/>
                          </a:rPr>
                          <m:t>𝑃</m:t>
                        </m:r>
                      </m:e>
                      <m:sub>
                        <m:r>
                          <a:rPr lang="en-GB" b="0" i="1" dirty="0" smtClean="0">
                            <a:latin typeface="Cambria Math" panose="02040503050406030204" pitchFamily="18" charset="0"/>
                          </a:rPr>
                          <m:t>𝑖</m:t>
                        </m:r>
                      </m:sub>
                    </m:sSub>
                  </m:oMath>
                </a14:m>
                <a:r>
                  <a:rPr lang="de-DE" dirty="0"/>
                  <a:t>​ is the proportion of instances in class </a:t>
                </a:r>
                <a:r>
                  <a:rPr lang="de-DE" i="1" dirty="0"/>
                  <a:t>i</a:t>
                </a:r>
                <a:r>
                  <a:rPr lang="de-DE" dirty="0"/>
                  <a:t> in the dataset D.</a:t>
                </a:r>
              </a:p>
              <a:p>
                <a:endParaRPr lang="en-GB" dirty="0"/>
              </a:p>
              <a:p>
                <a:pPr marL="0" indent="0">
                  <a:buNone/>
                </a:pPr>
                <a:endParaRPr lang="en-GB" dirty="0"/>
              </a:p>
            </p:txBody>
          </p:sp>
        </mc:Choice>
        <mc:Fallback>
          <p:sp>
            <p:nvSpPr>
              <p:cNvPr id="3" name="Content Placeholder 2">
                <a:extLst>
                  <a:ext uri="{FF2B5EF4-FFF2-40B4-BE49-F238E27FC236}">
                    <a16:creationId xmlns:a16="http://schemas.microsoft.com/office/drawing/2014/main" id="{4EDD0391-000C-DAE0-09CE-1469E9C4D0D0}"/>
                  </a:ext>
                </a:extLst>
              </p:cNvPr>
              <p:cNvSpPr>
                <a:spLocks noGrp="1" noRot="1" noChangeAspect="1" noMove="1" noResize="1" noEditPoints="1" noAdjustHandles="1" noChangeArrowheads="1" noChangeShapeType="1" noTextEdit="1"/>
              </p:cNvSpPr>
              <p:nvPr>
                <p:ph idx="1"/>
              </p:nvPr>
            </p:nvSpPr>
            <p:spPr>
              <a:xfrm>
                <a:off x="1097279" y="2108201"/>
                <a:ext cx="10524449" cy="3760891"/>
              </a:xfrm>
              <a:blipFill>
                <a:blip r:embed="rId2"/>
                <a:stretch>
                  <a:fillRect l="-348" t="-486"/>
                </a:stretch>
              </a:blipFill>
            </p:spPr>
            <p:txBody>
              <a:bodyPr/>
              <a:lstStyle/>
              <a:p>
                <a:r>
                  <a:rPr lang="LID4096">
                    <a:noFill/>
                  </a:rPr>
                  <a:t> </a:t>
                </a:r>
              </a:p>
            </p:txBody>
          </p:sp>
        </mc:Fallback>
      </mc:AlternateContent>
      <p:sp>
        <p:nvSpPr>
          <p:cNvPr id="8" name="Footer Placeholder 7">
            <a:extLst>
              <a:ext uri="{FF2B5EF4-FFF2-40B4-BE49-F238E27FC236}">
                <a16:creationId xmlns:a16="http://schemas.microsoft.com/office/drawing/2014/main" id="{7ADA25C3-23BA-D250-34C3-436A4B19D1E2}"/>
              </a:ext>
            </a:extLst>
          </p:cNvPr>
          <p:cNvSpPr>
            <a:spLocks noGrp="1"/>
          </p:cNvSpPr>
          <p:nvPr>
            <p:ph type="ftr" sz="quarter" idx="11"/>
          </p:nvPr>
        </p:nvSpPr>
        <p:spPr/>
        <p:txBody>
          <a:bodyPr/>
          <a:lstStyle/>
          <a:p>
            <a:r>
              <a:rPr lang="en-GB"/>
              <a:t>High Impact IT Training, ICG F-6/2, Islamabad, 2024</a:t>
            </a:r>
            <a:endParaRPr lang="en-US" dirty="0"/>
          </a:p>
        </p:txBody>
      </p:sp>
      <p:sp>
        <p:nvSpPr>
          <p:cNvPr id="4" name="Rectangle 1">
            <a:extLst>
              <a:ext uri="{FF2B5EF4-FFF2-40B4-BE49-F238E27FC236}">
                <a16:creationId xmlns:a16="http://schemas.microsoft.com/office/drawing/2014/main" id="{F41E51B7-4A6C-52B4-6A89-CC53454A4B58}"/>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LID4096" altLang="LID4096"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7150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AF73-1ABC-67BD-DB34-7D9E40639DA7}"/>
              </a:ext>
            </a:extLst>
          </p:cNvPr>
          <p:cNvSpPr>
            <a:spLocks noGrp="1"/>
          </p:cNvSpPr>
          <p:nvPr>
            <p:ph type="title"/>
          </p:nvPr>
        </p:nvSpPr>
        <p:spPr>
          <a:xfrm>
            <a:off x="1097279" y="286603"/>
            <a:ext cx="10303223" cy="1450757"/>
          </a:xfrm>
        </p:spPr>
        <p:txBody>
          <a:bodyPr/>
          <a:lstStyle/>
          <a:p>
            <a:r>
              <a:rPr lang="en-GB" dirty="0"/>
              <a:t>Decision Tree: Concepts …</a:t>
            </a:r>
            <a:endParaRPr lang="LID4096"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EDD0391-000C-DAE0-09CE-1469E9C4D0D0}"/>
                  </a:ext>
                </a:extLst>
              </p:cNvPr>
              <p:cNvSpPr>
                <a:spLocks noGrp="1"/>
              </p:cNvSpPr>
              <p:nvPr>
                <p:ph idx="1"/>
              </p:nvPr>
            </p:nvSpPr>
            <p:spPr>
              <a:xfrm>
                <a:off x="1097279" y="2108201"/>
                <a:ext cx="10524449" cy="3760891"/>
              </a:xfrm>
            </p:spPr>
            <p:txBody>
              <a:bodyPr>
                <a:normAutofit fontScale="92500"/>
              </a:bodyPr>
              <a:lstStyle/>
              <a:p>
                <a:r>
                  <a:rPr lang="en-GB" b="1" dirty="0"/>
                  <a:t>Information Gain (IG)</a:t>
                </a:r>
                <a:r>
                  <a:rPr lang="en-GB" dirty="0"/>
                  <a:t> measures the reduction in entropy or uncertainty achieved by partitioning a dataset based on a particular feature. </a:t>
                </a:r>
              </a:p>
              <a:p>
                <a:r>
                  <a:rPr lang="en-GB" dirty="0"/>
                  <a:t>The information gain </a:t>
                </a:r>
                <a:r>
                  <a:rPr lang="en-GB" i="1" dirty="0"/>
                  <a:t>IG</a:t>
                </a:r>
                <a:r>
                  <a:rPr lang="en-GB" dirty="0"/>
                  <a:t> for a feature </a:t>
                </a:r>
                <a:r>
                  <a:rPr lang="en-GB" i="1" dirty="0"/>
                  <a:t>X</a:t>
                </a:r>
                <a:r>
                  <a:rPr lang="en-GB" dirty="0"/>
                  <a:t> with respect to a dataset </a:t>
                </a:r>
                <a:r>
                  <a:rPr lang="en-GB" i="1" dirty="0"/>
                  <a:t>D</a:t>
                </a:r>
                <a:r>
                  <a:rPr lang="en-GB" dirty="0"/>
                  <a:t>is calculated as: </a:t>
                </a:r>
              </a:p>
              <a:p>
                <a:pPr marL="0" indent="0" algn="ctr">
                  <a:buNone/>
                </a:pPr>
                <a:r>
                  <a:rPr lang="en-GB" b="0" dirty="0"/>
                  <a:t>IG</a:t>
                </a:r>
                <a14:m>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𝐷</m:t>
                        </m:r>
                        <m:r>
                          <a:rPr lang="en-GB" b="0" i="1" smtClean="0">
                            <a:latin typeface="Cambria Math" panose="02040503050406030204" pitchFamily="18" charset="0"/>
                          </a:rPr>
                          <m:t>,</m:t>
                        </m:r>
                        <m:r>
                          <a:rPr lang="en-GB" b="0" i="1" smtClean="0">
                            <a:latin typeface="Cambria Math" panose="02040503050406030204" pitchFamily="18" charset="0"/>
                          </a:rPr>
                          <m:t>𝑥</m:t>
                        </m:r>
                      </m:e>
                    </m:d>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𝑘</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e>
                        </m:func>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𝑣</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𝑉𝑎𝑙𝑢𝑒𝑠</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𝑜𝑓</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𝑋</m:t>
                            </m:r>
                          </m:sub>
                          <m:sup/>
                          <m:e>
                            <m:f>
                              <m:fPr>
                                <m:ctrlPr>
                                  <a:rPr lang="en-GB" b="0" i="1" smtClean="0">
                                    <a:latin typeface="Cambria Math" panose="02040503050406030204" pitchFamily="18" charset="0"/>
                                  </a:rPr>
                                </m:ctrlPr>
                              </m:fPr>
                              <m:num>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𝑣</m:t>
                                        </m:r>
                                      </m:sub>
                                    </m:sSub>
                                  </m:e>
                                </m:d>
                              </m:num>
                              <m:den>
                                <m:r>
                                  <a:rPr lang="en-GB" b="0" i="1" smtClean="0">
                                    <a:latin typeface="Cambria Math" panose="02040503050406030204" pitchFamily="18" charset="0"/>
                                  </a:rPr>
                                  <m:t>𝐷</m:t>
                                </m:r>
                              </m:den>
                            </m:f>
                            <m:r>
                              <a:rPr lang="en-GB" b="0" i="1" smtClean="0">
                                <a:latin typeface="Cambria Math" panose="02040503050406030204" pitchFamily="18" charset="0"/>
                              </a:rPr>
                              <m:t>𝐻</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𝑣</m:t>
                                    </m:r>
                                  </m:sub>
                                </m:sSub>
                              </m:e>
                            </m:d>
                          </m:e>
                        </m:nary>
                      </m:e>
                    </m:nary>
                  </m:oMath>
                </a14:m>
                <a:endParaRPr lang="de-DE" dirty="0"/>
              </a:p>
              <a:p>
                <a:r>
                  <a:rPr lang="en-GB" dirty="0"/>
                  <a:t>A </a:t>
                </a:r>
                <a:r>
                  <a:rPr lang="en-GB" b="1" dirty="0"/>
                  <a:t>Pure Node</a:t>
                </a:r>
                <a:r>
                  <a:rPr lang="en-GB" dirty="0"/>
                  <a:t> (or </a:t>
                </a:r>
                <a:r>
                  <a:rPr lang="en-GB" b="1" dirty="0"/>
                  <a:t>Pure Leaf</a:t>
                </a:r>
                <a:r>
                  <a:rPr lang="en-GB" dirty="0"/>
                  <a:t>) is a node in the decision tree where all instances belong to a single class. In other words, the entropy of the node is zero because there is no uncertainty about the class label.</a:t>
                </a:r>
              </a:p>
              <a:p>
                <a:pPr marL="0" indent="0">
                  <a:buNone/>
                </a:pPr>
                <a:r>
                  <a:rPr lang="en-GB" dirty="0"/>
                  <a:t>An </a:t>
                </a:r>
                <a:r>
                  <a:rPr lang="en-GB" b="1" dirty="0"/>
                  <a:t>Impure Node</a:t>
                </a:r>
                <a:r>
                  <a:rPr lang="en-GB" dirty="0"/>
                  <a:t> is a node in the decision tree where instances belong to multiple classes i.e., </a:t>
                </a:r>
                <a:r>
                  <a:rPr lang="de-DE" dirty="0"/>
                  <a:t>Entropy &gt; 0</a:t>
                </a:r>
                <a:endParaRPr lang="en-GB" dirty="0"/>
              </a:p>
            </p:txBody>
          </p:sp>
        </mc:Choice>
        <mc:Fallback>
          <p:sp>
            <p:nvSpPr>
              <p:cNvPr id="3" name="Content Placeholder 2">
                <a:extLst>
                  <a:ext uri="{FF2B5EF4-FFF2-40B4-BE49-F238E27FC236}">
                    <a16:creationId xmlns:a16="http://schemas.microsoft.com/office/drawing/2014/main" id="{4EDD0391-000C-DAE0-09CE-1469E9C4D0D0}"/>
                  </a:ext>
                </a:extLst>
              </p:cNvPr>
              <p:cNvSpPr>
                <a:spLocks noGrp="1" noRot="1" noChangeAspect="1" noMove="1" noResize="1" noEditPoints="1" noAdjustHandles="1" noChangeArrowheads="1" noChangeShapeType="1" noTextEdit="1"/>
              </p:cNvSpPr>
              <p:nvPr>
                <p:ph idx="1"/>
              </p:nvPr>
            </p:nvSpPr>
            <p:spPr>
              <a:xfrm>
                <a:off x="1097279" y="2108201"/>
                <a:ext cx="10524449" cy="3760891"/>
              </a:xfrm>
              <a:blipFill>
                <a:blip r:embed="rId2"/>
                <a:stretch>
                  <a:fillRect l="-1217"/>
                </a:stretch>
              </a:blipFill>
            </p:spPr>
            <p:txBody>
              <a:bodyPr/>
              <a:lstStyle/>
              <a:p>
                <a:r>
                  <a:rPr lang="LID4096">
                    <a:noFill/>
                  </a:rPr>
                  <a:t> </a:t>
                </a:r>
              </a:p>
            </p:txBody>
          </p:sp>
        </mc:Fallback>
      </mc:AlternateContent>
      <p:sp>
        <p:nvSpPr>
          <p:cNvPr id="8" name="Footer Placeholder 7">
            <a:extLst>
              <a:ext uri="{FF2B5EF4-FFF2-40B4-BE49-F238E27FC236}">
                <a16:creationId xmlns:a16="http://schemas.microsoft.com/office/drawing/2014/main" id="{7ADA25C3-23BA-D250-34C3-436A4B19D1E2}"/>
              </a:ext>
            </a:extLst>
          </p:cNvPr>
          <p:cNvSpPr>
            <a:spLocks noGrp="1"/>
          </p:cNvSpPr>
          <p:nvPr>
            <p:ph type="ftr" sz="quarter" idx="11"/>
          </p:nvPr>
        </p:nvSpPr>
        <p:spPr/>
        <p:txBody>
          <a:bodyPr/>
          <a:lstStyle/>
          <a:p>
            <a:r>
              <a:rPr lang="en-GB"/>
              <a:t>High Impact IT Training, ICG F-6/2, Islamabad, 2024</a:t>
            </a:r>
            <a:endParaRPr lang="en-US" dirty="0"/>
          </a:p>
        </p:txBody>
      </p:sp>
      <p:sp>
        <p:nvSpPr>
          <p:cNvPr id="4" name="Rectangle 1">
            <a:extLst>
              <a:ext uri="{FF2B5EF4-FFF2-40B4-BE49-F238E27FC236}">
                <a16:creationId xmlns:a16="http://schemas.microsoft.com/office/drawing/2014/main" id="{F41E51B7-4A6C-52B4-6A89-CC53454A4B58}"/>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LID4096" altLang="LID4096"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0327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AF73-1ABC-67BD-DB34-7D9E40639DA7}"/>
              </a:ext>
            </a:extLst>
          </p:cNvPr>
          <p:cNvSpPr>
            <a:spLocks noGrp="1"/>
          </p:cNvSpPr>
          <p:nvPr>
            <p:ph type="title"/>
          </p:nvPr>
        </p:nvSpPr>
        <p:spPr>
          <a:xfrm>
            <a:off x="1097279" y="286603"/>
            <a:ext cx="10303223" cy="1450757"/>
          </a:xfrm>
        </p:spPr>
        <p:txBody>
          <a:bodyPr/>
          <a:lstStyle/>
          <a:p>
            <a:r>
              <a:rPr lang="en-GB" dirty="0"/>
              <a:t>Decision Tree: Building the Decision Tree</a:t>
            </a:r>
            <a:endParaRPr lang="LID4096" dirty="0"/>
          </a:p>
        </p:txBody>
      </p:sp>
      <p:sp>
        <p:nvSpPr>
          <p:cNvPr id="3" name="Content Placeholder 2">
            <a:extLst>
              <a:ext uri="{FF2B5EF4-FFF2-40B4-BE49-F238E27FC236}">
                <a16:creationId xmlns:a16="http://schemas.microsoft.com/office/drawing/2014/main" id="{4EDD0391-000C-DAE0-09CE-1469E9C4D0D0}"/>
              </a:ext>
            </a:extLst>
          </p:cNvPr>
          <p:cNvSpPr>
            <a:spLocks noGrp="1"/>
          </p:cNvSpPr>
          <p:nvPr>
            <p:ph idx="1"/>
          </p:nvPr>
        </p:nvSpPr>
        <p:spPr>
          <a:xfrm>
            <a:off x="1097279" y="2108201"/>
            <a:ext cx="10524449" cy="3760891"/>
          </a:xfrm>
        </p:spPr>
        <p:txBody>
          <a:bodyPr>
            <a:normAutofit fontScale="25000" lnSpcReduction="20000"/>
          </a:bodyPr>
          <a:lstStyle/>
          <a:p>
            <a:r>
              <a:rPr lang="en-GB" sz="7200" b="1" dirty="0"/>
              <a:t>Define the Problem</a:t>
            </a:r>
          </a:p>
          <a:p>
            <a:pPr marL="0" indent="0">
              <a:buNone/>
            </a:pPr>
            <a:r>
              <a:rPr lang="en-GB" sz="7200" b="1" dirty="0"/>
              <a:t>	Identify the Task</a:t>
            </a:r>
            <a:r>
              <a:rPr lang="en-GB" sz="7200" dirty="0"/>
              <a:t>: Determine whether you are solving a classification or regression problem.</a:t>
            </a:r>
          </a:p>
          <a:p>
            <a:pPr marL="0" indent="0">
              <a:buNone/>
            </a:pPr>
            <a:r>
              <a:rPr lang="en-GB" sz="7200" b="1" dirty="0"/>
              <a:t>	Gather Data</a:t>
            </a:r>
            <a:r>
              <a:rPr lang="en-GB" sz="7200" dirty="0"/>
              <a:t>: Collect a dataset relevant to the problem.</a:t>
            </a:r>
          </a:p>
          <a:p>
            <a:r>
              <a:rPr lang="en-GB" sz="7200" b="1" dirty="0"/>
              <a:t>Prepare the Data</a:t>
            </a:r>
          </a:p>
          <a:p>
            <a:pPr marL="0" indent="0">
              <a:buNone/>
            </a:pPr>
            <a:r>
              <a:rPr lang="en-GB" sz="7200" b="1" dirty="0"/>
              <a:t>	Feature Selection</a:t>
            </a:r>
            <a:r>
              <a:rPr lang="en-GB" sz="7200" dirty="0"/>
              <a:t>: Choose which features (attributes) will be used to split the data.</a:t>
            </a:r>
          </a:p>
          <a:p>
            <a:pPr marL="0" indent="0">
              <a:buNone/>
            </a:pPr>
            <a:r>
              <a:rPr lang="en-GB" sz="7200" b="1" dirty="0"/>
              <a:t>	Data Cleaning</a:t>
            </a:r>
            <a:r>
              <a:rPr lang="en-GB" sz="7200" dirty="0"/>
              <a:t>: Handle missing values, remove outliers, and preprocess data as needed.</a:t>
            </a:r>
          </a:p>
          <a:p>
            <a:pPr marL="0" indent="0">
              <a:buNone/>
            </a:pPr>
            <a:r>
              <a:rPr lang="en-GB" sz="7200" b="1" dirty="0"/>
              <a:t>	Encoding</a:t>
            </a:r>
            <a:r>
              <a:rPr lang="en-GB" sz="7200" dirty="0"/>
              <a:t>: Convert categorical variables into numerical form if required.</a:t>
            </a:r>
          </a:p>
          <a:p>
            <a:pPr marL="0" indent="0">
              <a:buNone/>
            </a:pPr>
            <a:endParaRPr lang="en-GB" dirty="0"/>
          </a:p>
        </p:txBody>
      </p:sp>
      <p:sp>
        <p:nvSpPr>
          <p:cNvPr id="8" name="Footer Placeholder 7">
            <a:extLst>
              <a:ext uri="{FF2B5EF4-FFF2-40B4-BE49-F238E27FC236}">
                <a16:creationId xmlns:a16="http://schemas.microsoft.com/office/drawing/2014/main" id="{7ADA25C3-23BA-D250-34C3-436A4B19D1E2}"/>
              </a:ext>
            </a:extLst>
          </p:cNvPr>
          <p:cNvSpPr>
            <a:spLocks noGrp="1"/>
          </p:cNvSpPr>
          <p:nvPr>
            <p:ph type="ftr" sz="quarter" idx="11"/>
          </p:nvPr>
        </p:nvSpPr>
        <p:spPr/>
        <p:txBody>
          <a:bodyPr/>
          <a:lstStyle/>
          <a:p>
            <a:r>
              <a:rPr lang="en-GB"/>
              <a:t>High Impact IT Training, ICG F-6/2, Islamabad, 2024</a:t>
            </a:r>
            <a:endParaRPr lang="en-US" dirty="0"/>
          </a:p>
        </p:txBody>
      </p:sp>
      <p:sp>
        <p:nvSpPr>
          <p:cNvPr id="4" name="Rectangle 1">
            <a:extLst>
              <a:ext uri="{FF2B5EF4-FFF2-40B4-BE49-F238E27FC236}">
                <a16:creationId xmlns:a16="http://schemas.microsoft.com/office/drawing/2014/main" id="{F41E51B7-4A6C-52B4-6A89-CC53454A4B58}"/>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LID4096" altLang="LID4096"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9230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AF73-1ABC-67BD-DB34-7D9E40639DA7}"/>
              </a:ext>
            </a:extLst>
          </p:cNvPr>
          <p:cNvSpPr>
            <a:spLocks noGrp="1"/>
          </p:cNvSpPr>
          <p:nvPr>
            <p:ph type="title"/>
          </p:nvPr>
        </p:nvSpPr>
        <p:spPr>
          <a:xfrm>
            <a:off x="1097279" y="286603"/>
            <a:ext cx="10303223" cy="1450757"/>
          </a:xfrm>
        </p:spPr>
        <p:txBody>
          <a:bodyPr/>
          <a:lstStyle/>
          <a:p>
            <a:r>
              <a:rPr lang="en-GB" dirty="0"/>
              <a:t>Decision Tree: Building the Decision Tree …</a:t>
            </a:r>
            <a:endParaRPr lang="LID4096" dirty="0"/>
          </a:p>
        </p:txBody>
      </p:sp>
      <p:sp>
        <p:nvSpPr>
          <p:cNvPr id="3" name="Content Placeholder 2">
            <a:extLst>
              <a:ext uri="{FF2B5EF4-FFF2-40B4-BE49-F238E27FC236}">
                <a16:creationId xmlns:a16="http://schemas.microsoft.com/office/drawing/2014/main" id="{4EDD0391-000C-DAE0-09CE-1469E9C4D0D0}"/>
              </a:ext>
            </a:extLst>
          </p:cNvPr>
          <p:cNvSpPr>
            <a:spLocks noGrp="1"/>
          </p:cNvSpPr>
          <p:nvPr>
            <p:ph idx="1"/>
          </p:nvPr>
        </p:nvSpPr>
        <p:spPr>
          <a:xfrm>
            <a:off x="1097279" y="2108201"/>
            <a:ext cx="10524449" cy="3760891"/>
          </a:xfrm>
        </p:spPr>
        <p:txBody>
          <a:bodyPr>
            <a:normAutofit/>
          </a:bodyPr>
          <a:lstStyle/>
          <a:p>
            <a:r>
              <a:rPr lang="en-GB" b="1" dirty="0"/>
              <a:t>Choose a Splitting Criterion</a:t>
            </a:r>
          </a:p>
          <a:p>
            <a:pPr marL="0" indent="0">
              <a:buNone/>
            </a:pPr>
            <a:r>
              <a:rPr lang="en-GB" b="1" dirty="0"/>
              <a:t>	For Classification</a:t>
            </a:r>
            <a:r>
              <a:rPr lang="en-GB" dirty="0"/>
              <a:t>: Common criteria include:</a:t>
            </a:r>
          </a:p>
          <a:p>
            <a:pPr marL="1458902" lvl="5" indent="-285750">
              <a:buFont typeface="Arial" panose="020B0604020202020204" pitchFamily="34" charset="0"/>
              <a:buChar char="•"/>
            </a:pPr>
            <a:r>
              <a:rPr lang="en-GB" sz="1800" b="1" dirty="0"/>
              <a:t>Gini Impurity</a:t>
            </a:r>
            <a:r>
              <a:rPr lang="en-GB" sz="1800" dirty="0"/>
              <a:t>: Measures the impurity of a split. Lower values indicate purer nodes.</a:t>
            </a:r>
          </a:p>
          <a:p>
            <a:pPr marL="1458902" lvl="5" indent="-285750">
              <a:buFont typeface="Arial" panose="020B0604020202020204" pitchFamily="34" charset="0"/>
              <a:buChar char="•"/>
            </a:pPr>
            <a:r>
              <a:rPr lang="en-GB" sz="1800" b="1" dirty="0"/>
              <a:t>Entropy</a:t>
            </a:r>
            <a:r>
              <a:rPr lang="en-GB" sz="1800" dirty="0"/>
              <a:t>: Measures the amount of uncertainty or disorder. The goal is to reduce entropy after a split.</a:t>
            </a:r>
          </a:p>
          <a:p>
            <a:pPr marL="566928" lvl="3" indent="0">
              <a:buNone/>
            </a:pPr>
            <a:r>
              <a:rPr lang="en-GB" sz="1800" b="1" dirty="0"/>
              <a:t>	For Regression</a:t>
            </a:r>
            <a:r>
              <a:rPr lang="en-GB" sz="1800" dirty="0"/>
              <a:t>: Common criteria include:</a:t>
            </a:r>
          </a:p>
          <a:p>
            <a:pPr marL="1458902" lvl="5" indent="-285750">
              <a:buFont typeface="Arial" panose="020B0604020202020204" pitchFamily="34" charset="0"/>
              <a:buChar char="•"/>
            </a:pPr>
            <a:r>
              <a:rPr lang="en-GB" sz="1800" b="1" dirty="0"/>
              <a:t>Mean Squared Error (MSE)</a:t>
            </a:r>
            <a:r>
              <a:rPr lang="en-GB" sz="1800" dirty="0"/>
              <a:t>: Measures the variance within the subsets. The goal is to minimize MSE.</a:t>
            </a:r>
          </a:p>
          <a:p>
            <a:pPr marL="0" indent="0">
              <a:buNone/>
            </a:pPr>
            <a:endParaRPr lang="en-GB" dirty="0"/>
          </a:p>
        </p:txBody>
      </p:sp>
      <p:sp>
        <p:nvSpPr>
          <p:cNvPr id="8" name="Footer Placeholder 7">
            <a:extLst>
              <a:ext uri="{FF2B5EF4-FFF2-40B4-BE49-F238E27FC236}">
                <a16:creationId xmlns:a16="http://schemas.microsoft.com/office/drawing/2014/main" id="{7ADA25C3-23BA-D250-34C3-436A4B19D1E2}"/>
              </a:ext>
            </a:extLst>
          </p:cNvPr>
          <p:cNvSpPr>
            <a:spLocks noGrp="1"/>
          </p:cNvSpPr>
          <p:nvPr>
            <p:ph type="ftr" sz="quarter" idx="11"/>
          </p:nvPr>
        </p:nvSpPr>
        <p:spPr/>
        <p:txBody>
          <a:bodyPr/>
          <a:lstStyle/>
          <a:p>
            <a:r>
              <a:rPr lang="en-GB"/>
              <a:t>High Impact IT Training, ICG F-6/2, Islamabad, 2024</a:t>
            </a:r>
            <a:endParaRPr lang="en-US" dirty="0"/>
          </a:p>
        </p:txBody>
      </p:sp>
      <p:sp>
        <p:nvSpPr>
          <p:cNvPr id="4" name="Rectangle 1">
            <a:extLst>
              <a:ext uri="{FF2B5EF4-FFF2-40B4-BE49-F238E27FC236}">
                <a16:creationId xmlns:a16="http://schemas.microsoft.com/office/drawing/2014/main" id="{F41E51B7-4A6C-52B4-6A89-CC53454A4B58}"/>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LID4096" altLang="LID4096"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9444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AF73-1ABC-67BD-DB34-7D9E40639DA7}"/>
              </a:ext>
            </a:extLst>
          </p:cNvPr>
          <p:cNvSpPr>
            <a:spLocks noGrp="1"/>
          </p:cNvSpPr>
          <p:nvPr>
            <p:ph type="title"/>
          </p:nvPr>
        </p:nvSpPr>
        <p:spPr>
          <a:xfrm>
            <a:off x="1097279" y="286603"/>
            <a:ext cx="10303223" cy="1450757"/>
          </a:xfrm>
        </p:spPr>
        <p:txBody>
          <a:bodyPr/>
          <a:lstStyle/>
          <a:p>
            <a:r>
              <a:rPr lang="en-GB" dirty="0"/>
              <a:t>Decision Tree: Building the Decision Tree …</a:t>
            </a:r>
            <a:endParaRPr lang="LID4096" dirty="0"/>
          </a:p>
        </p:txBody>
      </p:sp>
      <p:sp>
        <p:nvSpPr>
          <p:cNvPr id="3" name="Content Placeholder 2">
            <a:extLst>
              <a:ext uri="{FF2B5EF4-FFF2-40B4-BE49-F238E27FC236}">
                <a16:creationId xmlns:a16="http://schemas.microsoft.com/office/drawing/2014/main" id="{4EDD0391-000C-DAE0-09CE-1469E9C4D0D0}"/>
              </a:ext>
            </a:extLst>
          </p:cNvPr>
          <p:cNvSpPr>
            <a:spLocks noGrp="1"/>
          </p:cNvSpPr>
          <p:nvPr>
            <p:ph idx="1"/>
          </p:nvPr>
        </p:nvSpPr>
        <p:spPr>
          <a:xfrm>
            <a:off x="1097279" y="2108201"/>
            <a:ext cx="10524449" cy="3760891"/>
          </a:xfrm>
        </p:spPr>
        <p:txBody>
          <a:bodyPr>
            <a:normAutofit/>
          </a:bodyPr>
          <a:lstStyle/>
          <a:p>
            <a:pPr marL="0" indent="0">
              <a:buNone/>
            </a:pPr>
            <a:r>
              <a:rPr lang="en-GB" sz="1900" b="1" dirty="0"/>
              <a:t>Build the Tree</a:t>
            </a:r>
          </a:p>
          <a:p>
            <a:pPr marL="0" indent="0">
              <a:buNone/>
            </a:pPr>
            <a:r>
              <a:rPr lang="en-GB" sz="1900" b="1" dirty="0"/>
              <a:t>Start at the Root Node</a:t>
            </a:r>
            <a:r>
              <a:rPr lang="en-GB" sz="1900" dirty="0"/>
              <a:t>:</a:t>
            </a:r>
          </a:p>
          <a:p>
            <a:pPr lvl="2"/>
            <a:r>
              <a:rPr lang="en-GB" sz="1900" b="1" dirty="0"/>
              <a:t>Select the Best Feature</a:t>
            </a:r>
            <a:r>
              <a:rPr lang="en-GB" sz="1900" dirty="0"/>
              <a:t>: Use the chosen criterion to determine which feature and threshold (cut-off point) best split the data.</a:t>
            </a:r>
          </a:p>
          <a:p>
            <a:pPr lvl="2"/>
            <a:r>
              <a:rPr lang="en-GB" sz="1900" b="1" dirty="0"/>
              <a:t>Create Decision Nodes</a:t>
            </a:r>
            <a:r>
              <a:rPr lang="en-GB" sz="1900" dirty="0"/>
              <a:t>: Split the dataset into subsets based on the selected feature and threshold.</a:t>
            </a:r>
          </a:p>
          <a:p>
            <a:pPr marL="0" indent="0">
              <a:buNone/>
            </a:pPr>
            <a:endParaRPr lang="en-GB" dirty="0"/>
          </a:p>
        </p:txBody>
      </p:sp>
      <p:sp>
        <p:nvSpPr>
          <p:cNvPr id="8" name="Footer Placeholder 7">
            <a:extLst>
              <a:ext uri="{FF2B5EF4-FFF2-40B4-BE49-F238E27FC236}">
                <a16:creationId xmlns:a16="http://schemas.microsoft.com/office/drawing/2014/main" id="{7ADA25C3-23BA-D250-34C3-436A4B19D1E2}"/>
              </a:ext>
            </a:extLst>
          </p:cNvPr>
          <p:cNvSpPr>
            <a:spLocks noGrp="1"/>
          </p:cNvSpPr>
          <p:nvPr>
            <p:ph type="ftr" sz="quarter" idx="11"/>
          </p:nvPr>
        </p:nvSpPr>
        <p:spPr/>
        <p:txBody>
          <a:bodyPr/>
          <a:lstStyle/>
          <a:p>
            <a:r>
              <a:rPr lang="en-GB"/>
              <a:t>High Impact IT Training, ICG F-6/2, Islamabad, 2024</a:t>
            </a:r>
            <a:endParaRPr lang="en-US" dirty="0"/>
          </a:p>
        </p:txBody>
      </p:sp>
      <p:sp>
        <p:nvSpPr>
          <p:cNvPr id="4" name="Rectangle 1">
            <a:extLst>
              <a:ext uri="{FF2B5EF4-FFF2-40B4-BE49-F238E27FC236}">
                <a16:creationId xmlns:a16="http://schemas.microsoft.com/office/drawing/2014/main" id="{F41E51B7-4A6C-52B4-6A89-CC53454A4B58}"/>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LID4096" altLang="LID4096"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4717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AF73-1ABC-67BD-DB34-7D9E40639DA7}"/>
              </a:ext>
            </a:extLst>
          </p:cNvPr>
          <p:cNvSpPr>
            <a:spLocks noGrp="1"/>
          </p:cNvSpPr>
          <p:nvPr>
            <p:ph type="title"/>
          </p:nvPr>
        </p:nvSpPr>
        <p:spPr>
          <a:xfrm>
            <a:off x="1097279" y="286603"/>
            <a:ext cx="10303223" cy="1450757"/>
          </a:xfrm>
        </p:spPr>
        <p:txBody>
          <a:bodyPr/>
          <a:lstStyle/>
          <a:p>
            <a:r>
              <a:rPr lang="en-GB" dirty="0"/>
              <a:t>Decision Tree: Building the Decision Tree …</a:t>
            </a:r>
            <a:endParaRPr lang="LID4096" dirty="0"/>
          </a:p>
        </p:txBody>
      </p:sp>
      <p:sp>
        <p:nvSpPr>
          <p:cNvPr id="3" name="Content Placeholder 2">
            <a:extLst>
              <a:ext uri="{FF2B5EF4-FFF2-40B4-BE49-F238E27FC236}">
                <a16:creationId xmlns:a16="http://schemas.microsoft.com/office/drawing/2014/main" id="{4EDD0391-000C-DAE0-09CE-1469E9C4D0D0}"/>
              </a:ext>
            </a:extLst>
          </p:cNvPr>
          <p:cNvSpPr>
            <a:spLocks noGrp="1"/>
          </p:cNvSpPr>
          <p:nvPr>
            <p:ph idx="1"/>
          </p:nvPr>
        </p:nvSpPr>
        <p:spPr>
          <a:xfrm>
            <a:off x="1097279" y="2108201"/>
            <a:ext cx="10524449" cy="3760891"/>
          </a:xfrm>
        </p:spPr>
        <p:txBody>
          <a:bodyPr>
            <a:normAutofit fontScale="25000" lnSpcReduction="20000"/>
          </a:bodyPr>
          <a:lstStyle/>
          <a:p>
            <a:pPr marL="0" indent="0">
              <a:buNone/>
            </a:pPr>
            <a:r>
              <a:rPr lang="en-GB" sz="7200" b="1" dirty="0"/>
              <a:t>Recursive Splitting</a:t>
            </a:r>
            <a:r>
              <a:rPr lang="en-GB" sz="7200" dirty="0"/>
              <a:t>:</a:t>
            </a:r>
          </a:p>
          <a:p>
            <a:pPr marL="742950" lvl="1" indent="-285750">
              <a:buFont typeface="Arial" panose="020B0604020202020204" pitchFamily="34" charset="0"/>
              <a:buChar char="•"/>
            </a:pPr>
            <a:r>
              <a:rPr lang="en-GB" sz="7200" b="1" dirty="0"/>
              <a:t>Repeat</a:t>
            </a:r>
            <a:r>
              <a:rPr lang="en-GB" sz="7200" dirty="0"/>
              <a:t>: For each subset, repeat the process of selecting the best feature and splitting the data.</a:t>
            </a:r>
          </a:p>
          <a:p>
            <a:pPr marL="742950" lvl="1" indent="-285750">
              <a:buFont typeface="Arial" panose="020B0604020202020204" pitchFamily="34" charset="0"/>
              <a:buChar char="•"/>
            </a:pPr>
            <a:r>
              <a:rPr lang="en-GB" sz="7200" b="1" dirty="0"/>
              <a:t>Stopping Criteria</a:t>
            </a:r>
            <a:r>
              <a:rPr lang="en-GB" sz="7200" dirty="0"/>
              <a:t>: Decide when to stop splitting. Common criteria include:</a:t>
            </a:r>
          </a:p>
          <a:p>
            <a:pPr marL="1143000" lvl="2" indent="-228600">
              <a:buFont typeface="Arial" panose="020B0604020202020204" pitchFamily="34" charset="0"/>
              <a:buChar char="•"/>
            </a:pPr>
            <a:r>
              <a:rPr lang="en-GB" sz="7200" b="1" dirty="0"/>
              <a:t>Maximum Tree Depth</a:t>
            </a:r>
            <a:r>
              <a:rPr lang="en-GB" sz="7200" dirty="0"/>
              <a:t>: Set a limit on how deep the tree can grow.</a:t>
            </a:r>
          </a:p>
          <a:p>
            <a:pPr marL="1143000" lvl="2" indent="-228600">
              <a:buFont typeface="Arial" panose="020B0604020202020204" pitchFamily="34" charset="0"/>
              <a:buChar char="•"/>
            </a:pPr>
            <a:r>
              <a:rPr lang="en-GB" sz="7200" b="1" dirty="0"/>
              <a:t>Minimum Samples per Node</a:t>
            </a:r>
            <a:r>
              <a:rPr lang="en-GB" sz="7200" dirty="0"/>
              <a:t>: Set a minimum number of samples required to create a new node.</a:t>
            </a:r>
          </a:p>
          <a:p>
            <a:pPr marL="1143000" lvl="2" indent="-228600">
              <a:buFont typeface="Arial" panose="020B0604020202020204" pitchFamily="34" charset="0"/>
              <a:buChar char="•"/>
            </a:pPr>
            <a:r>
              <a:rPr lang="en-GB" sz="7200" b="1" dirty="0"/>
              <a:t>Minimum Impurity Decrease</a:t>
            </a:r>
            <a:r>
              <a:rPr lang="en-GB" sz="7200" dirty="0"/>
              <a:t>: Stop if the split does not significantly reduce impurity.</a:t>
            </a:r>
          </a:p>
          <a:p>
            <a:pPr marL="0" indent="0">
              <a:buNone/>
            </a:pPr>
            <a:r>
              <a:rPr lang="en-GB" sz="7200" b="1" dirty="0"/>
              <a:t>Create Leaf Nodes</a:t>
            </a:r>
            <a:r>
              <a:rPr lang="en-GB" sz="7200" dirty="0"/>
              <a:t>:</a:t>
            </a:r>
          </a:p>
          <a:p>
            <a:pPr marL="742950" lvl="1" indent="-285750">
              <a:buFont typeface="Arial" panose="020B0604020202020204" pitchFamily="34" charset="0"/>
              <a:buChar char="•"/>
            </a:pPr>
            <a:r>
              <a:rPr lang="en-GB" sz="7200" b="1" dirty="0"/>
              <a:t>Classify or Predict</a:t>
            </a:r>
            <a:r>
              <a:rPr lang="en-GB" sz="7200" dirty="0"/>
              <a:t>: For classification, assign the most common class in the subset to the leaf node. For regression, assign the average of the target values in the subset.</a:t>
            </a:r>
          </a:p>
          <a:p>
            <a:pPr marL="0" indent="0">
              <a:buNone/>
            </a:pPr>
            <a:endParaRPr lang="en-GB" dirty="0"/>
          </a:p>
        </p:txBody>
      </p:sp>
      <p:sp>
        <p:nvSpPr>
          <p:cNvPr id="8" name="Footer Placeholder 7">
            <a:extLst>
              <a:ext uri="{FF2B5EF4-FFF2-40B4-BE49-F238E27FC236}">
                <a16:creationId xmlns:a16="http://schemas.microsoft.com/office/drawing/2014/main" id="{7ADA25C3-23BA-D250-34C3-436A4B19D1E2}"/>
              </a:ext>
            </a:extLst>
          </p:cNvPr>
          <p:cNvSpPr>
            <a:spLocks noGrp="1"/>
          </p:cNvSpPr>
          <p:nvPr>
            <p:ph type="ftr" sz="quarter" idx="11"/>
          </p:nvPr>
        </p:nvSpPr>
        <p:spPr/>
        <p:txBody>
          <a:bodyPr/>
          <a:lstStyle/>
          <a:p>
            <a:r>
              <a:rPr lang="en-GB"/>
              <a:t>High Impact IT Training, ICG F-6/2, Islamabad, 2024</a:t>
            </a:r>
            <a:endParaRPr lang="en-US" dirty="0"/>
          </a:p>
        </p:txBody>
      </p:sp>
      <p:sp>
        <p:nvSpPr>
          <p:cNvPr id="4" name="Rectangle 1">
            <a:extLst>
              <a:ext uri="{FF2B5EF4-FFF2-40B4-BE49-F238E27FC236}">
                <a16:creationId xmlns:a16="http://schemas.microsoft.com/office/drawing/2014/main" id="{F41E51B7-4A6C-52B4-6A89-CC53454A4B58}"/>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LID4096" altLang="LID4096"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1259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F270F-5981-2E08-06F4-697E5B7D69F8}"/>
              </a:ext>
            </a:extLst>
          </p:cNvPr>
          <p:cNvSpPr>
            <a:spLocks noGrp="1"/>
          </p:cNvSpPr>
          <p:nvPr>
            <p:ph type="title"/>
          </p:nvPr>
        </p:nvSpPr>
        <p:spPr/>
        <p:txBody>
          <a:bodyPr/>
          <a:lstStyle/>
          <a:p>
            <a:r>
              <a:rPr lang="en-GB" dirty="0"/>
              <a:t>Classification Problem in Machine Learning</a:t>
            </a:r>
            <a:endParaRPr lang="LID4096" dirty="0"/>
          </a:p>
        </p:txBody>
      </p:sp>
      <p:sp>
        <p:nvSpPr>
          <p:cNvPr id="3" name="Content Placeholder 2">
            <a:extLst>
              <a:ext uri="{FF2B5EF4-FFF2-40B4-BE49-F238E27FC236}">
                <a16:creationId xmlns:a16="http://schemas.microsoft.com/office/drawing/2014/main" id="{79FAE3E0-4E2E-ACB4-A93B-F1FAB53A982D}"/>
              </a:ext>
            </a:extLst>
          </p:cNvPr>
          <p:cNvSpPr>
            <a:spLocks noGrp="1"/>
          </p:cNvSpPr>
          <p:nvPr>
            <p:ph idx="1"/>
          </p:nvPr>
        </p:nvSpPr>
        <p:spPr/>
        <p:txBody>
          <a:bodyPr>
            <a:normAutofit/>
          </a:bodyPr>
          <a:lstStyle/>
          <a:p>
            <a:r>
              <a:rPr lang="en-GB" dirty="0"/>
              <a:t>Classification is a supervised learning problem where the goal is to predict categorical labels based on input features.</a:t>
            </a:r>
          </a:p>
          <a:p>
            <a:r>
              <a:rPr lang="en-GB" dirty="0"/>
              <a:t>Essentially, it involves assigning each input data point to one of several predefined categories.</a:t>
            </a:r>
          </a:p>
          <a:p>
            <a:pPr lvl="1"/>
            <a:r>
              <a:rPr lang="en-GB" b="1" dirty="0"/>
              <a:t>Medical Diagnosis: </a:t>
            </a:r>
            <a:r>
              <a:rPr lang="en-GB" dirty="0"/>
              <a:t>Predicting whether a patient has a specific disease based on diagnostic features (e.g., predicting cancer presence from medical images).</a:t>
            </a:r>
          </a:p>
          <a:p>
            <a:pPr lvl="1"/>
            <a:r>
              <a:rPr lang="en-GB" b="1" dirty="0"/>
              <a:t>Customer Churn Prediction: </a:t>
            </a:r>
            <a:r>
              <a:rPr lang="en-GB" dirty="0"/>
              <a:t>Identifying customers who are likely to stop using a service based on their usage patterns.</a:t>
            </a:r>
          </a:p>
          <a:p>
            <a:pPr lvl="1"/>
            <a:r>
              <a:rPr lang="en-GB" b="1" dirty="0"/>
              <a:t>Sentiment Analysis: </a:t>
            </a:r>
            <a:r>
              <a:rPr lang="en-GB" dirty="0"/>
              <a:t>Classifying text data as expressing positive, negative, or neutral sentiment.</a:t>
            </a:r>
          </a:p>
          <a:p>
            <a:pPr lvl="1"/>
            <a:r>
              <a:rPr lang="en-GB" b="1" dirty="0"/>
              <a:t>Handwriting Recognition: </a:t>
            </a:r>
            <a:r>
              <a:rPr lang="en-GB" dirty="0"/>
              <a:t>Identifying characters or words from handwritten text.</a:t>
            </a:r>
          </a:p>
          <a:p>
            <a:endParaRPr lang="en-GB" dirty="0"/>
          </a:p>
          <a:p>
            <a:endParaRPr lang="LID4096" dirty="0"/>
          </a:p>
        </p:txBody>
      </p:sp>
      <p:sp>
        <p:nvSpPr>
          <p:cNvPr id="4" name="Rectangle 1">
            <a:extLst>
              <a:ext uri="{FF2B5EF4-FFF2-40B4-BE49-F238E27FC236}">
                <a16:creationId xmlns:a16="http://schemas.microsoft.com/office/drawing/2014/main" id="{E6777004-703E-65DC-5EE3-835331731E19}"/>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LID4096" altLang="LID4096" sz="1800" b="0" i="0" u="none" strike="noStrike" cap="none" normalizeH="0" baseline="0" dirty="0">
              <a:ln>
                <a:noFill/>
              </a:ln>
              <a:solidFill>
                <a:schemeClr val="tx1"/>
              </a:solidFill>
              <a:effectLst/>
              <a:latin typeface="Arial" panose="020B0604020202020204" pitchFamily="34" charset="0"/>
            </a:endParaRPr>
          </a:p>
        </p:txBody>
      </p:sp>
      <p:sp>
        <p:nvSpPr>
          <p:cNvPr id="5" name="Footer Placeholder 4">
            <a:extLst>
              <a:ext uri="{FF2B5EF4-FFF2-40B4-BE49-F238E27FC236}">
                <a16:creationId xmlns:a16="http://schemas.microsoft.com/office/drawing/2014/main" id="{2C6F2AF1-562C-554F-3C50-88107127A41D}"/>
              </a:ext>
            </a:extLst>
          </p:cNvPr>
          <p:cNvSpPr>
            <a:spLocks noGrp="1"/>
          </p:cNvSpPr>
          <p:nvPr>
            <p:ph type="ftr" sz="quarter" idx="11"/>
          </p:nvPr>
        </p:nvSpPr>
        <p:spPr/>
        <p:txBody>
          <a:bodyPr/>
          <a:lstStyle/>
          <a:p>
            <a:r>
              <a:rPr lang="en-GB"/>
              <a:t>High Impact IT Training, ICG F-6/2, Islamabad, 2024</a:t>
            </a:r>
            <a:endParaRPr lang="en-US" dirty="0"/>
          </a:p>
        </p:txBody>
      </p:sp>
    </p:spTree>
    <p:extLst>
      <p:ext uri="{BB962C8B-B14F-4D97-AF65-F5344CB8AC3E}">
        <p14:creationId xmlns:p14="http://schemas.microsoft.com/office/powerpoint/2010/main" val="706319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AF73-1ABC-67BD-DB34-7D9E40639DA7}"/>
              </a:ext>
            </a:extLst>
          </p:cNvPr>
          <p:cNvSpPr>
            <a:spLocks noGrp="1"/>
          </p:cNvSpPr>
          <p:nvPr>
            <p:ph type="title"/>
          </p:nvPr>
        </p:nvSpPr>
        <p:spPr>
          <a:xfrm>
            <a:off x="1097279" y="286603"/>
            <a:ext cx="10303223" cy="1450757"/>
          </a:xfrm>
        </p:spPr>
        <p:txBody>
          <a:bodyPr/>
          <a:lstStyle/>
          <a:p>
            <a:r>
              <a:rPr lang="en-GB" dirty="0"/>
              <a:t>Decision Tree: Building the Decision Tree …</a:t>
            </a:r>
            <a:endParaRPr lang="LID4096" dirty="0"/>
          </a:p>
        </p:txBody>
      </p:sp>
      <p:sp>
        <p:nvSpPr>
          <p:cNvPr id="3" name="Content Placeholder 2">
            <a:extLst>
              <a:ext uri="{FF2B5EF4-FFF2-40B4-BE49-F238E27FC236}">
                <a16:creationId xmlns:a16="http://schemas.microsoft.com/office/drawing/2014/main" id="{4EDD0391-000C-DAE0-09CE-1469E9C4D0D0}"/>
              </a:ext>
            </a:extLst>
          </p:cNvPr>
          <p:cNvSpPr>
            <a:spLocks noGrp="1"/>
          </p:cNvSpPr>
          <p:nvPr>
            <p:ph idx="1"/>
          </p:nvPr>
        </p:nvSpPr>
        <p:spPr>
          <a:xfrm>
            <a:off x="1097279" y="2108201"/>
            <a:ext cx="10524449" cy="3760891"/>
          </a:xfrm>
        </p:spPr>
        <p:txBody>
          <a:bodyPr>
            <a:normAutofit/>
          </a:bodyPr>
          <a:lstStyle/>
          <a:p>
            <a:pPr marL="0" indent="0">
              <a:buNone/>
            </a:pPr>
            <a:r>
              <a:rPr lang="en-GB" b="1" dirty="0">
                <a:hlinkClick r:id="rId2" action="ppaction://hlinkfile"/>
              </a:rPr>
              <a:t>Decision Tree Classifier Example</a:t>
            </a:r>
            <a:endParaRPr lang="en-GB" b="1" dirty="0"/>
          </a:p>
          <a:p>
            <a:pPr marL="0" indent="0">
              <a:buNone/>
            </a:pPr>
            <a:r>
              <a:rPr lang="en-GB" b="1" dirty="0">
                <a:hlinkClick r:id="rId3" action="ppaction://hlinkfile"/>
              </a:rPr>
              <a:t>Decision Tree Classifier Code</a:t>
            </a:r>
            <a:endParaRPr lang="en-GB" b="1" dirty="0"/>
          </a:p>
          <a:p>
            <a:pPr marL="0" indent="0">
              <a:buNone/>
            </a:pPr>
            <a:r>
              <a:rPr lang="en-GB" b="1" dirty="0">
                <a:hlinkClick r:id="rId4" action="ppaction://hlinkfile"/>
              </a:rPr>
              <a:t>Decision Tree Regressor Example</a:t>
            </a:r>
            <a:endParaRPr lang="en-GB" b="1" dirty="0"/>
          </a:p>
          <a:p>
            <a:pPr marL="0" indent="0">
              <a:buNone/>
            </a:pPr>
            <a:r>
              <a:rPr lang="en-GB" b="1" dirty="0">
                <a:hlinkClick r:id="rId5" action="ppaction://hlinkfile"/>
              </a:rPr>
              <a:t>Decision Tree Regressor Code</a:t>
            </a:r>
            <a:endParaRPr lang="en-GB" dirty="0"/>
          </a:p>
          <a:p>
            <a:pPr marL="0" indent="0">
              <a:buNone/>
            </a:pPr>
            <a:endParaRPr lang="en-GB" dirty="0"/>
          </a:p>
        </p:txBody>
      </p:sp>
      <p:sp>
        <p:nvSpPr>
          <p:cNvPr id="8" name="Footer Placeholder 7">
            <a:extLst>
              <a:ext uri="{FF2B5EF4-FFF2-40B4-BE49-F238E27FC236}">
                <a16:creationId xmlns:a16="http://schemas.microsoft.com/office/drawing/2014/main" id="{7ADA25C3-23BA-D250-34C3-436A4B19D1E2}"/>
              </a:ext>
            </a:extLst>
          </p:cNvPr>
          <p:cNvSpPr>
            <a:spLocks noGrp="1"/>
          </p:cNvSpPr>
          <p:nvPr>
            <p:ph type="ftr" sz="quarter" idx="11"/>
          </p:nvPr>
        </p:nvSpPr>
        <p:spPr/>
        <p:txBody>
          <a:bodyPr/>
          <a:lstStyle/>
          <a:p>
            <a:r>
              <a:rPr lang="en-GB" dirty="0"/>
              <a:t>High Impact IT Training, ICG F-6/2, Islamabad, 2024</a:t>
            </a:r>
            <a:endParaRPr lang="en-US" dirty="0"/>
          </a:p>
        </p:txBody>
      </p:sp>
      <p:sp>
        <p:nvSpPr>
          <p:cNvPr id="4" name="Rectangle 1">
            <a:extLst>
              <a:ext uri="{FF2B5EF4-FFF2-40B4-BE49-F238E27FC236}">
                <a16:creationId xmlns:a16="http://schemas.microsoft.com/office/drawing/2014/main" id="{F41E51B7-4A6C-52B4-6A89-CC53454A4B58}"/>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LID4096" altLang="LID4096"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0393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AF73-1ABC-67BD-DB34-7D9E40639DA7}"/>
              </a:ext>
            </a:extLst>
          </p:cNvPr>
          <p:cNvSpPr>
            <a:spLocks noGrp="1"/>
          </p:cNvSpPr>
          <p:nvPr>
            <p:ph type="title"/>
          </p:nvPr>
        </p:nvSpPr>
        <p:spPr>
          <a:xfrm>
            <a:off x="1097279" y="286603"/>
            <a:ext cx="10303223" cy="1450757"/>
          </a:xfrm>
        </p:spPr>
        <p:txBody>
          <a:bodyPr/>
          <a:lstStyle/>
          <a:p>
            <a:r>
              <a:rPr lang="en-GB" dirty="0"/>
              <a:t>Decision Tree: Pruning</a:t>
            </a:r>
            <a:endParaRPr lang="LID4096" dirty="0"/>
          </a:p>
        </p:txBody>
      </p:sp>
      <p:sp>
        <p:nvSpPr>
          <p:cNvPr id="3" name="Content Placeholder 2">
            <a:extLst>
              <a:ext uri="{FF2B5EF4-FFF2-40B4-BE49-F238E27FC236}">
                <a16:creationId xmlns:a16="http://schemas.microsoft.com/office/drawing/2014/main" id="{4EDD0391-000C-DAE0-09CE-1469E9C4D0D0}"/>
              </a:ext>
            </a:extLst>
          </p:cNvPr>
          <p:cNvSpPr>
            <a:spLocks noGrp="1"/>
          </p:cNvSpPr>
          <p:nvPr>
            <p:ph idx="1"/>
          </p:nvPr>
        </p:nvSpPr>
        <p:spPr>
          <a:xfrm>
            <a:off x="1097279" y="2108201"/>
            <a:ext cx="10524449" cy="3760891"/>
          </a:xfrm>
        </p:spPr>
        <p:txBody>
          <a:bodyPr>
            <a:normAutofit/>
          </a:bodyPr>
          <a:lstStyle/>
          <a:p>
            <a:r>
              <a:rPr lang="en-GB" b="1" dirty="0"/>
              <a:t>Decision tree pruning </a:t>
            </a:r>
            <a:r>
              <a:rPr lang="en-GB" dirty="0"/>
              <a:t>is a technique used to enhance the generalization ability of a decision tree model by reducing its complexity. </a:t>
            </a:r>
          </a:p>
          <a:p>
            <a:r>
              <a:rPr lang="en-GB" dirty="0"/>
              <a:t>Pruning involves </a:t>
            </a:r>
            <a:r>
              <a:rPr lang="en-GB" b="1" dirty="0"/>
              <a:t>removing parts of the tree </a:t>
            </a:r>
            <a:r>
              <a:rPr lang="en-GB" dirty="0"/>
              <a:t>that provide little predictive power, thereby preventing the model from overfitting to the training data. </a:t>
            </a:r>
          </a:p>
          <a:p>
            <a:pPr lvl="1"/>
            <a:r>
              <a:rPr lang="en-GB" dirty="0"/>
              <a:t>Overfitting occurs when a model captures noise or random fluctuations in the training data rather than the underlying pattern, leading to poor performance on new, unseen data.</a:t>
            </a:r>
          </a:p>
          <a:p>
            <a:pPr lvl="1"/>
            <a:endParaRPr lang="en-GB" dirty="0"/>
          </a:p>
        </p:txBody>
      </p:sp>
      <p:sp>
        <p:nvSpPr>
          <p:cNvPr id="8" name="Footer Placeholder 7">
            <a:extLst>
              <a:ext uri="{FF2B5EF4-FFF2-40B4-BE49-F238E27FC236}">
                <a16:creationId xmlns:a16="http://schemas.microsoft.com/office/drawing/2014/main" id="{7ADA25C3-23BA-D250-34C3-436A4B19D1E2}"/>
              </a:ext>
            </a:extLst>
          </p:cNvPr>
          <p:cNvSpPr>
            <a:spLocks noGrp="1"/>
          </p:cNvSpPr>
          <p:nvPr>
            <p:ph type="ftr" sz="quarter" idx="11"/>
          </p:nvPr>
        </p:nvSpPr>
        <p:spPr/>
        <p:txBody>
          <a:bodyPr/>
          <a:lstStyle/>
          <a:p>
            <a:r>
              <a:rPr lang="en-GB"/>
              <a:t>High Impact IT Training, ICG F-6/2, Islamabad, 2024</a:t>
            </a:r>
            <a:endParaRPr lang="en-US" dirty="0"/>
          </a:p>
        </p:txBody>
      </p:sp>
      <p:sp>
        <p:nvSpPr>
          <p:cNvPr id="4" name="Rectangle 1">
            <a:extLst>
              <a:ext uri="{FF2B5EF4-FFF2-40B4-BE49-F238E27FC236}">
                <a16:creationId xmlns:a16="http://schemas.microsoft.com/office/drawing/2014/main" id="{F41E51B7-4A6C-52B4-6A89-CC53454A4B58}"/>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LID4096" altLang="LID4096"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2909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AF73-1ABC-67BD-DB34-7D9E40639DA7}"/>
              </a:ext>
            </a:extLst>
          </p:cNvPr>
          <p:cNvSpPr>
            <a:spLocks noGrp="1"/>
          </p:cNvSpPr>
          <p:nvPr>
            <p:ph type="title"/>
          </p:nvPr>
        </p:nvSpPr>
        <p:spPr>
          <a:xfrm>
            <a:off x="1097279" y="286603"/>
            <a:ext cx="10303223" cy="1450757"/>
          </a:xfrm>
        </p:spPr>
        <p:txBody>
          <a:bodyPr/>
          <a:lstStyle/>
          <a:p>
            <a:r>
              <a:rPr lang="en-GB" dirty="0"/>
              <a:t>Decision Tree: Pre-pruning</a:t>
            </a:r>
            <a:endParaRPr lang="LID4096" dirty="0"/>
          </a:p>
        </p:txBody>
      </p:sp>
      <p:sp>
        <p:nvSpPr>
          <p:cNvPr id="3" name="Content Placeholder 2">
            <a:extLst>
              <a:ext uri="{FF2B5EF4-FFF2-40B4-BE49-F238E27FC236}">
                <a16:creationId xmlns:a16="http://schemas.microsoft.com/office/drawing/2014/main" id="{4EDD0391-000C-DAE0-09CE-1469E9C4D0D0}"/>
              </a:ext>
            </a:extLst>
          </p:cNvPr>
          <p:cNvSpPr>
            <a:spLocks noGrp="1"/>
          </p:cNvSpPr>
          <p:nvPr>
            <p:ph idx="1"/>
          </p:nvPr>
        </p:nvSpPr>
        <p:spPr>
          <a:xfrm>
            <a:off x="1097279" y="2108201"/>
            <a:ext cx="10524449" cy="3760891"/>
          </a:xfrm>
        </p:spPr>
        <p:txBody>
          <a:bodyPr>
            <a:normAutofit/>
          </a:bodyPr>
          <a:lstStyle/>
          <a:p>
            <a:r>
              <a:rPr lang="en-GB" b="1" dirty="0"/>
              <a:t>Pre-Pruning (Early Stopping): </a:t>
            </a:r>
            <a:r>
              <a:rPr lang="en-GB" dirty="0"/>
              <a:t>Pre-pruning involves halting the growth of the tree before it reaches its full size. This technique aims to prevent the tree from becoming overly complex by setting constraints during the tree-building process. </a:t>
            </a:r>
          </a:p>
          <a:p>
            <a:pPr lvl="1"/>
            <a:r>
              <a:rPr lang="en-GB" dirty="0" err="1"/>
              <a:t>max_depth</a:t>
            </a:r>
            <a:r>
              <a:rPr lang="en-GB" dirty="0"/>
              <a:t>: Controls the maximum depth of the tree.</a:t>
            </a:r>
          </a:p>
          <a:p>
            <a:pPr lvl="1"/>
            <a:r>
              <a:rPr lang="en-GB" dirty="0" err="1"/>
              <a:t>min_samples_split</a:t>
            </a:r>
            <a:r>
              <a:rPr lang="en-GB" dirty="0"/>
              <a:t>: Sets the minimum number of samples required to split an internal node.</a:t>
            </a:r>
          </a:p>
          <a:p>
            <a:pPr lvl="1"/>
            <a:r>
              <a:rPr lang="en-GB" dirty="0" err="1"/>
              <a:t>min_samples_leaf</a:t>
            </a:r>
            <a:r>
              <a:rPr lang="en-GB" dirty="0"/>
              <a:t>: Defines the minimum number of samples required at a leaf node.</a:t>
            </a:r>
          </a:p>
          <a:p>
            <a:pPr lvl="1"/>
            <a:r>
              <a:rPr lang="en-GB" dirty="0" err="1"/>
              <a:t>max_features</a:t>
            </a:r>
            <a:r>
              <a:rPr lang="en-GB" dirty="0"/>
              <a:t>: Limits the number of features to consider when making a split.</a:t>
            </a:r>
          </a:p>
          <a:p>
            <a:pPr lvl="1"/>
            <a:r>
              <a:rPr lang="en-GB" dirty="0" err="1"/>
              <a:t>max_leaf_nodes</a:t>
            </a:r>
            <a:r>
              <a:rPr lang="en-GB" dirty="0"/>
              <a:t>: Restricts the number of leaf nodes in the tree.</a:t>
            </a:r>
          </a:p>
          <a:p>
            <a:pPr lvl="1"/>
            <a:r>
              <a:rPr lang="en-GB" dirty="0" err="1"/>
              <a:t>min_impurity_decrease</a:t>
            </a:r>
            <a:r>
              <a:rPr lang="en-GB" dirty="0"/>
              <a:t>: Minimum impurity decrease required to make a split. </a:t>
            </a:r>
          </a:p>
          <a:p>
            <a:endParaRPr lang="en-GB" dirty="0"/>
          </a:p>
          <a:p>
            <a:pPr lvl="1"/>
            <a:endParaRPr lang="en-GB" dirty="0"/>
          </a:p>
        </p:txBody>
      </p:sp>
      <p:sp>
        <p:nvSpPr>
          <p:cNvPr id="8" name="Footer Placeholder 7">
            <a:extLst>
              <a:ext uri="{FF2B5EF4-FFF2-40B4-BE49-F238E27FC236}">
                <a16:creationId xmlns:a16="http://schemas.microsoft.com/office/drawing/2014/main" id="{7ADA25C3-23BA-D250-34C3-436A4B19D1E2}"/>
              </a:ext>
            </a:extLst>
          </p:cNvPr>
          <p:cNvSpPr>
            <a:spLocks noGrp="1"/>
          </p:cNvSpPr>
          <p:nvPr>
            <p:ph type="ftr" sz="quarter" idx="11"/>
          </p:nvPr>
        </p:nvSpPr>
        <p:spPr/>
        <p:txBody>
          <a:bodyPr/>
          <a:lstStyle/>
          <a:p>
            <a:r>
              <a:rPr lang="en-GB"/>
              <a:t>High Impact IT Training, ICG F-6/2, Islamabad, 2024</a:t>
            </a:r>
            <a:endParaRPr lang="en-US" dirty="0"/>
          </a:p>
        </p:txBody>
      </p:sp>
      <p:sp>
        <p:nvSpPr>
          <p:cNvPr id="4" name="Rectangle 1">
            <a:extLst>
              <a:ext uri="{FF2B5EF4-FFF2-40B4-BE49-F238E27FC236}">
                <a16:creationId xmlns:a16="http://schemas.microsoft.com/office/drawing/2014/main" id="{F41E51B7-4A6C-52B4-6A89-CC53454A4B58}"/>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LID4096" altLang="LID4096"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5619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AF73-1ABC-67BD-DB34-7D9E40639DA7}"/>
              </a:ext>
            </a:extLst>
          </p:cNvPr>
          <p:cNvSpPr>
            <a:spLocks noGrp="1"/>
          </p:cNvSpPr>
          <p:nvPr>
            <p:ph type="title"/>
          </p:nvPr>
        </p:nvSpPr>
        <p:spPr>
          <a:xfrm>
            <a:off x="1097279" y="286603"/>
            <a:ext cx="10303223" cy="1450757"/>
          </a:xfrm>
        </p:spPr>
        <p:txBody>
          <a:bodyPr/>
          <a:lstStyle/>
          <a:p>
            <a:r>
              <a:rPr lang="en-GB" dirty="0"/>
              <a:t>Decision Tree: Post-pruning</a:t>
            </a:r>
            <a:endParaRPr lang="LID4096" dirty="0"/>
          </a:p>
        </p:txBody>
      </p:sp>
      <p:sp>
        <p:nvSpPr>
          <p:cNvPr id="3" name="Content Placeholder 2">
            <a:extLst>
              <a:ext uri="{FF2B5EF4-FFF2-40B4-BE49-F238E27FC236}">
                <a16:creationId xmlns:a16="http://schemas.microsoft.com/office/drawing/2014/main" id="{4EDD0391-000C-DAE0-09CE-1469E9C4D0D0}"/>
              </a:ext>
            </a:extLst>
          </p:cNvPr>
          <p:cNvSpPr>
            <a:spLocks noGrp="1"/>
          </p:cNvSpPr>
          <p:nvPr>
            <p:ph idx="1"/>
          </p:nvPr>
        </p:nvSpPr>
        <p:spPr>
          <a:xfrm>
            <a:off x="1097279" y="2108201"/>
            <a:ext cx="10524449" cy="3760891"/>
          </a:xfrm>
        </p:spPr>
        <p:txBody>
          <a:bodyPr>
            <a:normAutofit/>
          </a:bodyPr>
          <a:lstStyle/>
          <a:p>
            <a:r>
              <a:rPr lang="en-GB" b="1" dirty="0"/>
              <a:t>Post-Pruning</a:t>
            </a:r>
            <a:r>
              <a:rPr lang="en-GB" dirty="0"/>
              <a:t>: Builds a full tree and then prunes it back by evaluating and removing less significant branches to improve generalization.</a:t>
            </a:r>
          </a:p>
          <a:p>
            <a:pPr lvl="1"/>
            <a:r>
              <a:rPr lang="en-GB" b="1" dirty="0"/>
              <a:t>Cost Complexity Pruning</a:t>
            </a:r>
            <a:r>
              <a:rPr lang="en-GB" dirty="0"/>
              <a:t> (also known as </a:t>
            </a:r>
            <a:r>
              <a:rPr lang="en-GB" b="1" dirty="0"/>
              <a:t>CCP Pruning</a:t>
            </a:r>
            <a:r>
              <a:rPr lang="en-GB" dirty="0"/>
              <a:t> or </a:t>
            </a:r>
            <a:r>
              <a:rPr lang="en-GB" b="1" dirty="0"/>
              <a:t>Weakest Link Pruning</a:t>
            </a:r>
            <a:r>
              <a:rPr lang="en-GB" dirty="0"/>
              <a:t>) is a technique used to simplify decision trees by removing branches that have little impact on the model's performance. </a:t>
            </a:r>
          </a:p>
          <a:p>
            <a:pPr lvl="2"/>
            <a:r>
              <a:rPr lang="en-GB" sz="1600" b="1" dirty="0"/>
              <a:t>Cost Complexity Criterion: </a:t>
            </a:r>
            <a:r>
              <a:rPr lang="en-GB" sz="1600" dirty="0"/>
              <a:t>This criterion is used to measure the trade-off between the tree's complexity, and it’s fit to the training data. The complexity of the tree is penalized based on the number of leaf nodes it has.</a:t>
            </a:r>
          </a:p>
          <a:p>
            <a:pPr lvl="2"/>
            <a:r>
              <a:rPr lang="en-GB" sz="1600" b="1" dirty="0"/>
              <a:t>Alpha Parameter (</a:t>
            </a:r>
            <a:r>
              <a:rPr lang="en-GB" sz="1600" b="1" dirty="0" err="1"/>
              <a:t>ccp_alpha</a:t>
            </a:r>
            <a:r>
              <a:rPr lang="en-GB" sz="1600" b="1" dirty="0"/>
              <a:t>): </a:t>
            </a:r>
            <a:r>
              <a:rPr lang="en-GB" sz="1600" dirty="0"/>
              <a:t>The </a:t>
            </a:r>
            <a:r>
              <a:rPr lang="en-GB" sz="1600" dirty="0" err="1"/>
              <a:t>ccp_alpha</a:t>
            </a:r>
            <a:r>
              <a:rPr lang="en-GB" sz="1600" dirty="0"/>
              <a:t> parameter controls the trade-off between tree complexity and training set error. By adjusting </a:t>
            </a:r>
            <a:r>
              <a:rPr lang="en-GB" sz="1600" dirty="0" err="1"/>
              <a:t>ccp_alpha</a:t>
            </a:r>
            <a:r>
              <a:rPr lang="en-GB" sz="1600" dirty="0"/>
              <a:t>, you can prune the tree to reduce its size and improve its performance on unseen data.</a:t>
            </a:r>
          </a:p>
          <a:p>
            <a:pPr lvl="1"/>
            <a:endParaRPr lang="en-GB" dirty="0"/>
          </a:p>
          <a:p>
            <a:pPr lvl="1"/>
            <a:endParaRPr lang="en-GB" dirty="0"/>
          </a:p>
        </p:txBody>
      </p:sp>
      <p:sp>
        <p:nvSpPr>
          <p:cNvPr id="8" name="Footer Placeholder 7">
            <a:extLst>
              <a:ext uri="{FF2B5EF4-FFF2-40B4-BE49-F238E27FC236}">
                <a16:creationId xmlns:a16="http://schemas.microsoft.com/office/drawing/2014/main" id="{7ADA25C3-23BA-D250-34C3-436A4B19D1E2}"/>
              </a:ext>
            </a:extLst>
          </p:cNvPr>
          <p:cNvSpPr>
            <a:spLocks noGrp="1"/>
          </p:cNvSpPr>
          <p:nvPr>
            <p:ph type="ftr" sz="quarter" idx="11"/>
          </p:nvPr>
        </p:nvSpPr>
        <p:spPr/>
        <p:txBody>
          <a:bodyPr/>
          <a:lstStyle/>
          <a:p>
            <a:r>
              <a:rPr lang="en-GB"/>
              <a:t>High Impact IT Training, ICG F-6/2, Islamabad, 2024</a:t>
            </a:r>
            <a:endParaRPr lang="en-US" dirty="0"/>
          </a:p>
        </p:txBody>
      </p:sp>
      <p:sp>
        <p:nvSpPr>
          <p:cNvPr id="4" name="Rectangle 1">
            <a:extLst>
              <a:ext uri="{FF2B5EF4-FFF2-40B4-BE49-F238E27FC236}">
                <a16:creationId xmlns:a16="http://schemas.microsoft.com/office/drawing/2014/main" id="{F41E51B7-4A6C-52B4-6A89-CC53454A4B58}"/>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LID4096" altLang="LID4096"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1231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AF73-1ABC-67BD-DB34-7D9E40639DA7}"/>
              </a:ext>
            </a:extLst>
          </p:cNvPr>
          <p:cNvSpPr>
            <a:spLocks noGrp="1"/>
          </p:cNvSpPr>
          <p:nvPr>
            <p:ph type="title"/>
          </p:nvPr>
        </p:nvSpPr>
        <p:spPr>
          <a:xfrm>
            <a:off x="1097279" y="286603"/>
            <a:ext cx="10303223" cy="1450757"/>
          </a:xfrm>
        </p:spPr>
        <p:txBody>
          <a:bodyPr/>
          <a:lstStyle/>
          <a:p>
            <a:r>
              <a:rPr lang="en-GB" dirty="0"/>
              <a:t>Decision Tree: Post-pruning …</a:t>
            </a:r>
            <a:endParaRPr lang="LID4096" dirty="0"/>
          </a:p>
        </p:txBody>
      </p:sp>
      <p:sp>
        <p:nvSpPr>
          <p:cNvPr id="3" name="Content Placeholder 2">
            <a:extLst>
              <a:ext uri="{FF2B5EF4-FFF2-40B4-BE49-F238E27FC236}">
                <a16:creationId xmlns:a16="http://schemas.microsoft.com/office/drawing/2014/main" id="{4EDD0391-000C-DAE0-09CE-1469E9C4D0D0}"/>
              </a:ext>
            </a:extLst>
          </p:cNvPr>
          <p:cNvSpPr>
            <a:spLocks noGrp="1"/>
          </p:cNvSpPr>
          <p:nvPr>
            <p:ph idx="1"/>
          </p:nvPr>
        </p:nvSpPr>
        <p:spPr>
          <a:xfrm>
            <a:off x="1097279" y="2108201"/>
            <a:ext cx="10524449" cy="3760891"/>
          </a:xfrm>
        </p:spPr>
        <p:txBody>
          <a:bodyPr>
            <a:normAutofit/>
          </a:bodyPr>
          <a:lstStyle/>
          <a:p>
            <a:r>
              <a:rPr lang="en-GB" b="1" dirty="0"/>
              <a:t>Post-Pruning</a:t>
            </a:r>
            <a:r>
              <a:rPr lang="en-GB" dirty="0"/>
              <a:t>: Builds a full tree and then prunes it back by evaluating and removing less significant branches to improve generalization.</a:t>
            </a:r>
          </a:p>
          <a:p>
            <a:r>
              <a:rPr lang="en-GB" b="1" dirty="0"/>
              <a:t>Steps:</a:t>
            </a:r>
          </a:p>
          <a:p>
            <a:pPr lvl="1"/>
            <a:r>
              <a:rPr lang="de-DE" b="1" dirty="0"/>
              <a:t>Compute the Cost Complexity</a:t>
            </a:r>
            <a:r>
              <a:rPr lang="en-GB" b="1" dirty="0"/>
              <a:t>: </a:t>
            </a:r>
            <a:r>
              <a:rPr lang="en-GB" dirty="0"/>
              <a:t>For each subtree in the decision tree, calculate the cost complexity criterion. </a:t>
            </a:r>
          </a:p>
          <a:p>
            <a:pPr marL="384048" lvl="2" indent="0" algn="ctr">
              <a:buNone/>
            </a:pPr>
            <a:r>
              <a:rPr lang="en-GB" sz="1400" dirty="0"/>
              <a:t>        Cost Complexity=Training Error+α×Number of Leaf Nodes</a:t>
            </a:r>
            <a:endParaRPr lang="en-GB" dirty="0"/>
          </a:p>
          <a:p>
            <a:pPr lvl="1"/>
            <a:r>
              <a:rPr lang="en-GB" b="1" dirty="0"/>
              <a:t>Generate a Sequence of Trees: </a:t>
            </a:r>
            <a:r>
              <a:rPr lang="en-GB" dirty="0"/>
              <a:t>Starting from the full tree, iteratively prune the tree by removing the weakest branches </a:t>
            </a:r>
          </a:p>
          <a:p>
            <a:pPr lvl="1"/>
            <a:r>
              <a:rPr lang="de-DE" b="1" dirty="0"/>
              <a:t>Select the Optimal Tree</a:t>
            </a:r>
            <a:r>
              <a:rPr lang="de-DE" dirty="0"/>
              <a:t>: </a:t>
            </a:r>
            <a:r>
              <a:rPr lang="LID4096" altLang="LID4096" dirty="0"/>
              <a:t>is selected based on the ccp_alpha that achieves the best balance. </a:t>
            </a:r>
          </a:p>
          <a:p>
            <a:pPr lvl="1"/>
            <a:r>
              <a:rPr lang="de-DE" b="1" dirty="0"/>
              <a:t>Prune the Tree</a:t>
            </a:r>
            <a:r>
              <a:rPr lang="de-DE" dirty="0"/>
              <a:t>: </a:t>
            </a:r>
            <a:r>
              <a:rPr lang="en-GB" dirty="0"/>
              <a:t>Apply pruning to the original decision tree using the chosen </a:t>
            </a:r>
            <a:r>
              <a:rPr lang="en-GB" dirty="0" err="1"/>
              <a:t>ccp_alpha</a:t>
            </a:r>
            <a:r>
              <a:rPr lang="en-GB" dirty="0"/>
              <a:t>.   </a:t>
            </a:r>
          </a:p>
          <a:p>
            <a:pPr lvl="1"/>
            <a:r>
              <a:rPr lang="en-GB" dirty="0">
                <a:hlinkClick r:id="rId2" action="ppaction://hlinkfile"/>
              </a:rPr>
              <a:t>CCP_Pruning Code</a:t>
            </a:r>
            <a:endParaRPr lang="en-GB" dirty="0"/>
          </a:p>
        </p:txBody>
      </p:sp>
      <p:sp>
        <p:nvSpPr>
          <p:cNvPr id="8" name="Footer Placeholder 7">
            <a:extLst>
              <a:ext uri="{FF2B5EF4-FFF2-40B4-BE49-F238E27FC236}">
                <a16:creationId xmlns:a16="http://schemas.microsoft.com/office/drawing/2014/main" id="{7ADA25C3-23BA-D250-34C3-436A4B19D1E2}"/>
              </a:ext>
            </a:extLst>
          </p:cNvPr>
          <p:cNvSpPr>
            <a:spLocks noGrp="1"/>
          </p:cNvSpPr>
          <p:nvPr>
            <p:ph type="ftr" sz="quarter" idx="11"/>
          </p:nvPr>
        </p:nvSpPr>
        <p:spPr/>
        <p:txBody>
          <a:bodyPr/>
          <a:lstStyle/>
          <a:p>
            <a:r>
              <a:rPr lang="en-GB"/>
              <a:t>High Impact IT Training, ICG F-6/2, Islamabad, 2024</a:t>
            </a:r>
            <a:endParaRPr lang="en-US" dirty="0"/>
          </a:p>
        </p:txBody>
      </p:sp>
      <p:sp>
        <p:nvSpPr>
          <p:cNvPr id="4" name="Rectangle 1">
            <a:extLst>
              <a:ext uri="{FF2B5EF4-FFF2-40B4-BE49-F238E27FC236}">
                <a16:creationId xmlns:a16="http://schemas.microsoft.com/office/drawing/2014/main" id="{F41E51B7-4A6C-52B4-6A89-CC53454A4B58}"/>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LID4096" altLang="LID4096"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4B0403CD-4A53-18ED-0DC8-16C53935F966}"/>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LID4096" altLang="LID4096"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81DB229-E4D3-3A06-73BB-526943D46BB0}"/>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LID4096" altLang="LID4096"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467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F270F-5981-2E08-06F4-697E5B7D69F8}"/>
              </a:ext>
            </a:extLst>
          </p:cNvPr>
          <p:cNvSpPr>
            <a:spLocks noGrp="1"/>
          </p:cNvSpPr>
          <p:nvPr>
            <p:ph type="title"/>
          </p:nvPr>
        </p:nvSpPr>
        <p:spPr/>
        <p:txBody>
          <a:bodyPr/>
          <a:lstStyle/>
          <a:p>
            <a:r>
              <a:rPr lang="en-GB" dirty="0"/>
              <a:t>Classification Problem in Machine Learning</a:t>
            </a:r>
            <a:endParaRPr lang="LID4096" dirty="0"/>
          </a:p>
        </p:txBody>
      </p:sp>
      <p:sp>
        <p:nvSpPr>
          <p:cNvPr id="3" name="Content Placeholder 2">
            <a:extLst>
              <a:ext uri="{FF2B5EF4-FFF2-40B4-BE49-F238E27FC236}">
                <a16:creationId xmlns:a16="http://schemas.microsoft.com/office/drawing/2014/main" id="{79FAE3E0-4E2E-ACB4-A93B-F1FAB53A982D}"/>
              </a:ext>
            </a:extLst>
          </p:cNvPr>
          <p:cNvSpPr>
            <a:spLocks noGrp="1"/>
          </p:cNvSpPr>
          <p:nvPr>
            <p:ph idx="1"/>
          </p:nvPr>
        </p:nvSpPr>
        <p:spPr/>
        <p:txBody>
          <a:bodyPr>
            <a:normAutofit/>
          </a:bodyPr>
          <a:lstStyle/>
          <a:p>
            <a:r>
              <a:rPr lang="en-GB" b="1" dirty="0"/>
              <a:t>Common Classification Algorithms</a:t>
            </a:r>
          </a:p>
          <a:p>
            <a:pPr lvl="1"/>
            <a:r>
              <a:rPr lang="en-GB" b="1" dirty="0"/>
              <a:t>Logistic Regression: </a:t>
            </a:r>
            <a:r>
              <a:rPr lang="en-GB" dirty="0"/>
              <a:t>A linear model used for binary classification problems. It predicts the probability of a binary outcome.</a:t>
            </a:r>
          </a:p>
          <a:p>
            <a:pPr lvl="1"/>
            <a:r>
              <a:rPr lang="en-GB" b="1" dirty="0"/>
              <a:t>Decision Trees: </a:t>
            </a:r>
            <a:r>
              <a:rPr lang="en-GB" dirty="0"/>
              <a:t>A model that splits the data into subsets based on feature values, creating a tree-like structure of decisions. It is easy to interpret but can overfit the training data.</a:t>
            </a:r>
          </a:p>
          <a:p>
            <a:pPr lvl="1"/>
            <a:r>
              <a:rPr lang="en-GB" b="1" dirty="0"/>
              <a:t>Random Forest: </a:t>
            </a:r>
            <a:r>
              <a:rPr lang="en-GB" dirty="0"/>
              <a:t>An ensemble method that combines multiple decision trees to improve performance and reduce overfitting. Each tree is trained on a random subset of the data.</a:t>
            </a:r>
          </a:p>
          <a:p>
            <a:pPr lvl="1"/>
            <a:r>
              <a:rPr lang="en-GB" b="1" dirty="0"/>
              <a:t>Support Vector Machines (SVM): </a:t>
            </a:r>
            <a:r>
              <a:rPr lang="en-GB" dirty="0"/>
              <a:t>Finds the hyperplane that best separates the classes in the feature space. It works well in high-dimensional spaces and with clear margins of separation.</a:t>
            </a:r>
          </a:p>
          <a:p>
            <a:pPr lvl="1"/>
            <a:r>
              <a:rPr lang="en-GB" b="1" dirty="0"/>
              <a:t>K-Nearest Neighbours (KNN): </a:t>
            </a:r>
            <a:r>
              <a:rPr lang="en-GB" dirty="0"/>
              <a:t>Classifies a data point based on the majority class among its k-nearest neighbours in the feature space. It is simple but can be computationally expensive.</a:t>
            </a:r>
          </a:p>
          <a:p>
            <a:endParaRPr lang="en-GB" b="1" dirty="0"/>
          </a:p>
          <a:p>
            <a:endParaRPr lang="LID4096" dirty="0"/>
          </a:p>
        </p:txBody>
      </p:sp>
      <p:sp>
        <p:nvSpPr>
          <p:cNvPr id="4" name="Rectangle 1">
            <a:extLst>
              <a:ext uri="{FF2B5EF4-FFF2-40B4-BE49-F238E27FC236}">
                <a16:creationId xmlns:a16="http://schemas.microsoft.com/office/drawing/2014/main" id="{E6777004-703E-65DC-5EE3-835331731E19}"/>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LID4096" altLang="LID4096" sz="1800" b="0" i="0" u="none" strike="noStrike" cap="none" normalizeH="0" baseline="0" dirty="0">
              <a:ln>
                <a:noFill/>
              </a:ln>
              <a:solidFill>
                <a:schemeClr val="tx1"/>
              </a:solidFill>
              <a:effectLst/>
              <a:latin typeface="Arial" panose="020B0604020202020204" pitchFamily="34" charset="0"/>
            </a:endParaRPr>
          </a:p>
        </p:txBody>
      </p:sp>
      <p:sp>
        <p:nvSpPr>
          <p:cNvPr id="6" name="Footer Placeholder 5">
            <a:extLst>
              <a:ext uri="{FF2B5EF4-FFF2-40B4-BE49-F238E27FC236}">
                <a16:creationId xmlns:a16="http://schemas.microsoft.com/office/drawing/2014/main" id="{7D527694-66E8-D605-8063-AD3C13388814}"/>
              </a:ext>
            </a:extLst>
          </p:cNvPr>
          <p:cNvSpPr>
            <a:spLocks noGrp="1"/>
          </p:cNvSpPr>
          <p:nvPr>
            <p:ph type="ftr" sz="quarter" idx="11"/>
          </p:nvPr>
        </p:nvSpPr>
        <p:spPr/>
        <p:txBody>
          <a:bodyPr/>
          <a:lstStyle/>
          <a:p>
            <a:r>
              <a:rPr lang="en-GB"/>
              <a:t>High Impact IT Training, ICG F-6/2, Islamabad, 2024</a:t>
            </a:r>
            <a:endParaRPr lang="en-US" dirty="0"/>
          </a:p>
        </p:txBody>
      </p:sp>
    </p:spTree>
    <p:extLst>
      <p:ext uri="{BB962C8B-B14F-4D97-AF65-F5344CB8AC3E}">
        <p14:creationId xmlns:p14="http://schemas.microsoft.com/office/powerpoint/2010/main" val="740327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AF73-1ABC-67BD-DB34-7D9E40639DA7}"/>
              </a:ext>
            </a:extLst>
          </p:cNvPr>
          <p:cNvSpPr>
            <a:spLocks noGrp="1"/>
          </p:cNvSpPr>
          <p:nvPr>
            <p:ph type="title"/>
          </p:nvPr>
        </p:nvSpPr>
        <p:spPr/>
        <p:txBody>
          <a:bodyPr/>
          <a:lstStyle/>
          <a:p>
            <a:r>
              <a:rPr lang="en-GB" dirty="0"/>
              <a:t>Logistic Regression</a:t>
            </a:r>
            <a:endParaRPr lang="LID4096" dirty="0"/>
          </a:p>
        </p:txBody>
      </p:sp>
      <p:sp>
        <p:nvSpPr>
          <p:cNvPr id="3" name="Content Placeholder 2">
            <a:extLst>
              <a:ext uri="{FF2B5EF4-FFF2-40B4-BE49-F238E27FC236}">
                <a16:creationId xmlns:a16="http://schemas.microsoft.com/office/drawing/2014/main" id="{4EDD0391-000C-DAE0-09CE-1469E9C4D0D0}"/>
              </a:ext>
            </a:extLst>
          </p:cNvPr>
          <p:cNvSpPr>
            <a:spLocks noGrp="1"/>
          </p:cNvSpPr>
          <p:nvPr>
            <p:ph idx="1"/>
          </p:nvPr>
        </p:nvSpPr>
        <p:spPr/>
        <p:txBody>
          <a:bodyPr>
            <a:normAutofit fontScale="92500" lnSpcReduction="10000"/>
          </a:bodyPr>
          <a:lstStyle/>
          <a:p>
            <a:r>
              <a:rPr lang="en-GB" b="1" dirty="0"/>
              <a:t>Logistic Regression</a:t>
            </a:r>
            <a:r>
              <a:rPr lang="en-GB" dirty="0"/>
              <a:t> is a statistical method used for binary classification tasks in machine learning.</a:t>
            </a:r>
          </a:p>
          <a:p>
            <a:r>
              <a:rPr lang="en-GB" dirty="0"/>
              <a:t>It is employed to predict the probability that a given input belongs to a particular class. </a:t>
            </a:r>
          </a:p>
          <a:p>
            <a:r>
              <a:rPr lang="en-GB" dirty="0"/>
              <a:t>Despite its name, logistic regression is a classification algorithm, not a regression algorithm.</a:t>
            </a:r>
          </a:p>
          <a:p>
            <a:r>
              <a:rPr lang="en-GB" b="1" dirty="0"/>
              <a:t>Objective: </a:t>
            </a:r>
            <a:r>
              <a:rPr lang="en-GB" dirty="0"/>
              <a:t>Logistic regression predicts the probability of a binary outcome (e.g., yes/no, true/false) based on one or more predictor variables (features).</a:t>
            </a:r>
          </a:p>
          <a:p>
            <a:r>
              <a:rPr lang="en-GB" b="1" dirty="0"/>
              <a:t>Output: </a:t>
            </a:r>
            <a:r>
              <a:rPr lang="en-GB" dirty="0"/>
              <a:t>The output of a logistic regression model is a probability score between 0 and 1, which is then mapped to one of two classes.</a:t>
            </a:r>
          </a:p>
          <a:p>
            <a:pPr lvl="1" eaLnBrk="0" fontAlgn="base" hangingPunct="0">
              <a:lnSpc>
                <a:spcPct val="100000"/>
              </a:lnSpc>
              <a:spcBef>
                <a:spcPct val="0"/>
              </a:spcBef>
              <a:spcAft>
                <a:spcPct val="0"/>
              </a:spcAft>
            </a:pPr>
            <a:r>
              <a:rPr lang="LID4096" altLang="LID4096" b="1" dirty="0"/>
              <a:t>Probability &lt; 0.5: </a:t>
            </a:r>
            <a:r>
              <a:rPr lang="LID4096" altLang="LID4096" dirty="0"/>
              <a:t>If the predicted probability is less than 0.5, the instance is classified into Class 0 (the negative class).</a:t>
            </a:r>
          </a:p>
          <a:p>
            <a:pPr lvl="1" eaLnBrk="0" fontAlgn="base" hangingPunct="0">
              <a:lnSpc>
                <a:spcPct val="100000"/>
              </a:lnSpc>
              <a:spcBef>
                <a:spcPct val="0"/>
              </a:spcBef>
              <a:spcAft>
                <a:spcPct val="0"/>
              </a:spcAft>
            </a:pPr>
            <a:r>
              <a:rPr lang="LID4096" altLang="LID4096" b="1" dirty="0"/>
              <a:t>Probability ≥ 0.5: </a:t>
            </a:r>
            <a:r>
              <a:rPr lang="LID4096" altLang="LID4096" dirty="0"/>
              <a:t>If the predicted probability is equal to or greater than 0.5, the instance is classified into Class 1 (the positive class). </a:t>
            </a:r>
            <a:r>
              <a:rPr lang="en-GB" dirty="0"/>
              <a:t> </a:t>
            </a:r>
          </a:p>
          <a:p>
            <a:endParaRPr lang="en-GB" dirty="0"/>
          </a:p>
          <a:p>
            <a:endParaRPr lang="en-GB" dirty="0"/>
          </a:p>
          <a:p>
            <a:endParaRPr lang="LID4096" dirty="0"/>
          </a:p>
        </p:txBody>
      </p:sp>
      <p:sp>
        <p:nvSpPr>
          <p:cNvPr id="6" name="Footer Placeholder 5">
            <a:extLst>
              <a:ext uri="{FF2B5EF4-FFF2-40B4-BE49-F238E27FC236}">
                <a16:creationId xmlns:a16="http://schemas.microsoft.com/office/drawing/2014/main" id="{1AC953DB-3F30-0D28-C4D8-C961489CB207}"/>
              </a:ext>
            </a:extLst>
          </p:cNvPr>
          <p:cNvSpPr>
            <a:spLocks noGrp="1"/>
          </p:cNvSpPr>
          <p:nvPr>
            <p:ph type="ftr" sz="quarter" idx="11"/>
          </p:nvPr>
        </p:nvSpPr>
        <p:spPr/>
        <p:txBody>
          <a:bodyPr/>
          <a:lstStyle/>
          <a:p>
            <a:r>
              <a:rPr lang="en-GB"/>
              <a:t>High Impact IT Training, ICG F-6/2, Islamabad, 2024</a:t>
            </a:r>
            <a:endParaRPr lang="en-US" dirty="0"/>
          </a:p>
        </p:txBody>
      </p:sp>
    </p:spTree>
    <p:extLst>
      <p:ext uri="{BB962C8B-B14F-4D97-AF65-F5344CB8AC3E}">
        <p14:creationId xmlns:p14="http://schemas.microsoft.com/office/powerpoint/2010/main" val="4130969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AF73-1ABC-67BD-DB34-7D9E40639DA7}"/>
              </a:ext>
            </a:extLst>
          </p:cNvPr>
          <p:cNvSpPr>
            <a:spLocks noGrp="1"/>
          </p:cNvSpPr>
          <p:nvPr>
            <p:ph type="title"/>
          </p:nvPr>
        </p:nvSpPr>
        <p:spPr/>
        <p:txBody>
          <a:bodyPr/>
          <a:lstStyle/>
          <a:p>
            <a:r>
              <a:rPr lang="en-GB" dirty="0"/>
              <a:t>Logistic Regression: Mathematical Model</a:t>
            </a:r>
            <a:endParaRPr lang="LID4096"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EDD0391-000C-DAE0-09CE-1469E9C4D0D0}"/>
                  </a:ext>
                </a:extLst>
              </p:cNvPr>
              <p:cNvSpPr>
                <a:spLocks noGrp="1"/>
              </p:cNvSpPr>
              <p:nvPr>
                <p:ph idx="1"/>
              </p:nvPr>
            </p:nvSpPr>
            <p:spPr>
              <a:xfrm>
                <a:off x="1097279" y="2108201"/>
                <a:ext cx="10524449" cy="3760891"/>
              </a:xfrm>
            </p:spPr>
            <p:txBody>
              <a:bodyPr>
                <a:normAutofit/>
              </a:bodyPr>
              <a:lstStyle/>
              <a:p>
                <a:r>
                  <a:rPr lang="en-GB" dirty="0"/>
                  <a:t>The equation of logistic regression models the probability of a binary outcome based on a set of predictor variables. </a:t>
                </a:r>
              </a:p>
              <a:p>
                <a:r>
                  <a:rPr lang="en-GB" dirty="0"/>
                  <a:t>The equation uses the logistic function (or sigmoid function) to transform a linear combination of input features into a probability.</a:t>
                </a:r>
              </a:p>
              <a:p>
                <a:pPr marL="0" indent="0">
                  <a:buNone/>
                </a:pPr>
                <a14:m>
                  <m:oMathPara xmlns:m="http://schemas.openxmlformats.org/officeDocument/2006/math">
                    <m:oMathParaPr>
                      <m:jc m:val="center"/>
                    </m:oMathParaPr>
                    <m:oMath xmlns:m="http://schemas.openxmlformats.org/officeDocument/2006/math">
                      <m:r>
                        <a:rPr lang="en-GB" i="1" smtClean="0">
                          <a:latin typeface="Cambria Math" panose="02040503050406030204" pitchFamily="18" charset="0"/>
                          <a:ea typeface="Cambria Math" panose="02040503050406030204" pitchFamily="18" charset="0"/>
                        </a:rPr>
                        <m:t>𝜎</m:t>
                      </m:r>
                      <m:d>
                        <m:dPr>
                          <m:ctrlPr>
                            <a:rPr lang="en-GB"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𝑧</m:t>
                          </m:r>
                        </m:e>
                      </m:d>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m:t>
                          </m:r>
                        </m:num>
                        <m:den>
                          <m:r>
                            <a:rPr lang="en-GB" b="0" i="1" smtClean="0">
                              <a:latin typeface="Cambria Math" panose="02040503050406030204" pitchFamily="18" charset="0"/>
                              <a:ea typeface="Cambria Math" panose="02040503050406030204" pitchFamily="18" charset="0"/>
                            </a:rPr>
                            <m:t>1+</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𝑒</m:t>
                              </m:r>
                            </m:e>
                            <m:sup>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𝑧</m:t>
                              </m:r>
                            </m:sup>
                          </m:sSup>
                        </m:den>
                      </m:f>
                    </m:oMath>
                  </m:oMathPara>
                </a14:m>
                <a:endParaRPr lang="en-GB" dirty="0"/>
              </a:p>
              <a:p>
                <a:pPr lvl="1"/>
                <a:r>
                  <a:rPr lang="en-GB" dirty="0"/>
                  <a:t>σ(z) is the probability that the output belongs to class 1.</a:t>
                </a:r>
              </a:p>
              <a:p>
                <a:pPr lvl="1"/>
                <a:r>
                  <a:rPr lang="en-GB" dirty="0"/>
                  <a:t>z is the linear combination of the input features and their weights and </a:t>
                </a:r>
                <a14:m>
                  <m:oMath xmlns:m="http://schemas.openxmlformats.org/officeDocument/2006/math">
                    <m:r>
                      <a:rPr lang="en-GB" b="0" i="1" smtClean="0">
                        <a:latin typeface="Cambria Math" panose="02040503050406030204" pitchFamily="18" charset="0"/>
                      </a:rPr>
                      <m:t>𝑧</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𝑏</m:t>
                        </m:r>
                        <m:r>
                          <a:rPr lang="en-GB" b="0" i="1" smtClean="0">
                            <a:latin typeface="Cambria Math" panose="02040503050406030204" pitchFamily="18" charset="0"/>
                          </a:rPr>
                          <m:t>+</m:t>
                        </m:r>
                        <m:r>
                          <a:rPr lang="en-GB" b="0" i="1" smtClean="0">
                            <a:latin typeface="Cambria Math" panose="02040503050406030204" pitchFamily="18" charset="0"/>
                          </a:rPr>
                          <m:t>𝑤</m:t>
                        </m:r>
                      </m:e>
                      <m:sub>
                        <m:r>
                          <a:rPr lang="en-GB" b="0" i="1" smtClean="0">
                            <a:latin typeface="Cambria Math" panose="02040503050406030204" pitchFamily="18" charset="0"/>
                          </a:rPr>
                          <m:t>1</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b="0" i="1" smtClean="0">
                            <a:latin typeface="Cambria Math" panose="02040503050406030204" pitchFamily="18" charset="0"/>
                          </a:rPr>
                          <m:t>2</m:t>
                        </m:r>
                      </m:sub>
                    </m:sSub>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r>
                      <a:rPr lang="en-GB" b="0" i="0"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oMath>
                </a14:m>
                <a:endParaRPr lang="en-GB" dirty="0"/>
              </a:p>
              <a:p>
                <a:pPr marL="201168" lvl="1"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𝜎</m:t>
                      </m:r>
                      <m:d>
                        <m:dPr>
                          <m:ctrlPr>
                            <a:rPr lang="en-GB"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𝑧</m:t>
                          </m:r>
                        </m:e>
                      </m:d>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m:t>
                          </m:r>
                        </m:num>
                        <m:den>
                          <m:r>
                            <a:rPr lang="en-GB" b="0" i="1" smtClean="0">
                              <a:latin typeface="Cambria Math" panose="02040503050406030204" pitchFamily="18" charset="0"/>
                              <a:ea typeface="Cambria Math" panose="02040503050406030204" pitchFamily="18" charset="0"/>
                            </a:rPr>
                            <m:t>1+</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𝑒</m:t>
                              </m:r>
                            </m:e>
                            <m:sup>
                              <m:r>
                                <a:rPr lang="en-GB" b="0" i="1" smtClean="0">
                                  <a:latin typeface="Cambria Math" panose="02040503050406030204" pitchFamily="18" charset="0"/>
                                  <a:ea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r>
                                    <a:rPr lang="en-GB" i="1">
                                      <a:latin typeface="Cambria Math" panose="02040503050406030204" pitchFamily="18" charset="0"/>
                                    </a:rPr>
                                    <m:t>𝑧</m:t>
                                  </m:r>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𝑏</m:t>
                                      </m:r>
                                      <m:r>
                                        <a:rPr lang="en-GB" i="1">
                                          <a:latin typeface="Cambria Math" panose="02040503050406030204" pitchFamily="18" charset="0"/>
                                        </a:rPr>
                                        <m:t>+</m:t>
                                      </m:r>
                                      <m:r>
                                        <a:rPr lang="en-GB" i="1">
                                          <a:latin typeface="Cambria Math" panose="02040503050406030204" pitchFamily="18" charset="0"/>
                                        </a:rPr>
                                        <m:t>𝑤</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2</m:t>
                                      </m:r>
                                    </m:sub>
                                  </m:sSub>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r>
                                    <a:rPr lang="en-GB">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e>
                              </m:d>
                            </m:sup>
                          </m:sSup>
                        </m:den>
                      </m:f>
                    </m:oMath>
                  </m:oMathPara>
                </a14:m>
                <a:endParaRPr lang="en-GB" dirty="0"/>
              </a:p>
            </p:txBody>
          </p:sp>
        </mc:Choice>
        <mc:Fallback>
          <p:sp>
            <p:nvSpPr>
              <p:cNvPr id="3" name="Content Placeholder 2">
                <a:extLst>
                  <a:ext uri="{FF2B5EF4-FFF2-40B4-BE49-F238E27FC236}">
                    <a16:creationId xmlns:a16="http://schemas.microsoft.com/office/drawing/2014/main" id="{4EDD0391-000C-DAE0-09CE-1469E9C4D0D0}"/>
                  </a:ext>
                </a:extLst>
              </p:cNvPr>
              <p:cNvSpPr>
                <a:spLocks noGrp="1" noRot="1" noChangeAspect="1" noMove="1" noResize="1" noEditPoints="1" noAdjustHandles="1" noChangeArrowheads="1" noChangeShapeType="1" noTextEdit="1"/>
              </p:cNvSpPr>
              <p:nvPr>
                <p:ph idx="1"/>
              </p:nvPr>
            </p:nvSpPr>
            <p:spPr>
              <a:xfrm>
                <a:off x="1097279" y="2108201"/>
                <a:ext cx="10524449" cy="3760891"/>
              </a:xfrm>
              <a:blipFill>
                <a:blip r:embed="rId2"/>
                <a:stretch>
                  <a:fillRect l="-463" t="-162"/>
                </a:stretch>
              </a:blipFill>
            </p:spPr>
            <p:txBody>
              <a:bodyPr/>
              <a:lstStyle/>
              <a:p>
                <a:r>
                  <a:rPr lang="LID4096">
                    <a:noFill/>
                  </a:rPr>
                  <a:t> </a:t>
                </a:r>
              </a:p>
            </p:txBody>
          </p:sp>
        </mc:Fallback>
      </mc:AlternateContent>
      <p:sp>
        <p:nvSpPr>
          <p:cNvPr id="8" name="Footer Placeholder 7">
            <a:extLst>
              <a:ext uri="{FF2B5EF4-FFF2-40B4-BE49-F238E27FC236}">
                <a16:creationId xmlns:a16="http://schemas.microsoft.com/office/drawing/2014/main" id="{7ADA25C3-23BA-D250-34C3-436A4B19D1E2}"/>
              </a:ext>
            </a:extLst>
          </p:cNvPr>
          <p:cNvSpPr>
            <a:spLocks noGrp="1"/>
          </p:cNvSpPr>
          <p:nvPr>
            <p:ph type="ftr" sz="quarter" idx="11"/>
          </p:nvPr>
        </p:nvSpPr>
        <p:spPr/>
        <p:txBody>
          <a:bodyPr/>
          <a:lstStyle/>
          <a:p>
            <a:r>
              <a:rPr lang="en-GB"/>
              <a:t>High Impact IT Training, ICG F-6/2, Islamabad, 2024</a:t>
            </a:r>
            <a:endParaRPr lang="en-US" dirty="0"/>
          </a:p>
        </p:txBody>
      </p:sp>
    </p:spTree>
    <p:extLst>
      <p:ext uri="{BB962C8B-B14F-4D97-AF65-F5344CB8AC3E}">
        <p14:creationId xmlns:p14="http://schemas.microsoft.com/office/powerpoint/2010/main" val="4271705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AF73-1ABC-67BD-DB34-7D9E40639DA7}"/>
              </a:ext>
            </a:extLst>
          </p:cNvPr>
          <p:cNvSpPr>
            <a:spLocks noGrp="1"/>
          </p:cNvSpPr>
          <p:nvPr>
            <p:ph type="title"/>
          </p:nvPr>
        </p:nvSpPr>
        <p:spPr/>
        <p:txBody>
          <a:bodyPr/>
          <a:lstStyle/>
          <a:p>
            <a:r>
              <a:rPr lang="en-GB" dirty="0"/>
              <a:t>Logistic Regression: Objective Function</a:t>
            </a:r>
            <a:endParaRPr lang="LID4096"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EDD0391-000C-DAE0-09CE-1469E9C4D0D0}"/>
                  </a:ext>
                </a:extLst>
              </p:cNvPr>
              <p:cNvSpPr>
                <a:spLocks noGrp="1"/>
              </p:cNvSpPr>
              <p:nvPr>
                <p:ph idx="1"/>
              </p:nvPr>
            </p:nvSpPr>
            <p:spPr>
              <a:xfrm>
                <a:off x="1097279" y="2108201"/>
                <a:ext cx="10524449" cy="3760891"/>
              </a:xfrm>
            </p:spPr>
            <p:txBody>
              <a:bodyPr>
                <a:normAutofit/>
              </a:bodyPr>
              <a:lstStyle/>
              <a:p>
                <a:r>
                  <a:rPr lang="en-GB" b="1" dirty="0"/>
                  <a:t>Loss Function in Logistic Regression</a:t>
                </a:r>
              </a:p>
              <a:p>
                <a:pPr marL="0" indent="0">
                  <a:buNone/>
                </a:pPr>
                <a14:m>
                  <m:oMathPara xmlns:m="http://schemas.openxmlformats.org/officeDocument/2006/math">
                    <m:oMathParaPr>
                      <m:jc m:val="centerGroup"/>
                    </m:oMathParaPr>
                    <m:oMath xmlns:m="http://schemas.openxmlformats.org/officeDocument/2006/math">
                      <m:r>
                        <a:rPr lang="de-DE" i="1" dirty="0" smtClean="0">
                          <a:latin typeface="Cambria Math" panose="02040503050406030204" pitchFamily="18" charset="0"/>
                        </a:rPr>
                        <m:t>𝐿𝑜𝑔</m:t>
                      </m:r>
                      <m:r>
                        <a:rPr lang="de-DE" i="1" dirty="0" smtClean="0">
                          <a:latin typeface="Cambria Math" panose="02040503050406030204" pitchFamily="18" charset="0"/>
                        </a:rPr>
                        <m:t>−</m:t>
                      </m:r>
                      <m:r>
                        <a:rPr lang="de-DE" i="1" dirty="0" smtClean="0">
                          <a:latin typeface="Cambria Math" panose="02040503050406030204" pitchFamily="18" charset="0"/>
                        </a:rPr>
                        <m:t>𝐿𝑜𝑠𝑠</m:t>
                      </m:r>
                      <m:r>
                        <a:rPr lang="de-DE" i="1" dirty="0" smtClean="0">
                          <a:latin typeface="Cambria Math" panose="02040503050406030204" pitchFamily="18" charset="0"/>
                        </a:rPr>
                        <m:t>=−[</m:t>
                      </m:r>
                      <m:r>
                        <a:rPr lang="de-DE" i="1" dirty="0" smtClean="0">
                          <a:latin typeface="Cambria Math" panose="02040503050406030204" pitchFamily="18" charset="0"/>
                        </a:rPr>
                        <m:t>𝑦𝑙𝑜𝑔</m:t>
                      </m:r>
                      <m:r>
                        <a:rPr lang="de-DE" i="1" dirty="0" smtClean="0">
                          <a:latin typeface="Cambria Math" panose="02040503050406030204" pitchFamily="18" charset="0"/>
                        </a:rPr>
                        <m:t>(</m:t>
                      </m:r>
                      <m:r>
                        <a:rPr lang="de-DE" i="1" dirty="0" smtClean="0">
                          <a:latin typeface="Cambria Math" panose="02040503050406030204" pitchFamily="18" charset="0"/>
                        </a:rPr>
                        <m:t>𝑝</m:t>
                      </m:r>
                      <m:r>
                        <a:rPr lang="de-DE" i="1" dirty="0" smtClean="0">
                          <a:latin typeface="Cambria Math" panose="02040503050406030204" pitchFamily="18" charset="0"/>
                        </a:rPr>
                        <m:t>)+(1−</m:t>
                      </m:r>
                      <m:r>
                        <a:rPr lang="de-DE" i="1" dirty="0" smtClean="0">
                          <a:latin typeface="Cambria Math" panose="02040503050406030204" pitchFamily="18" charset="0"/>
                        </a:rPr>
                        <m:t>𝑦</m:t>
                      </m:r>
                      <m:r>
                        <a:rPr lang="de-DE" i="1" dirty="0" smtClean="0">
                          <a:latin typeface="Cambria Math" panose="02040503050406030204" pitchFamily="18" charset="0"/>
                        </a:rPr>
                        <m:t>)</m:t>
                      </m:r>
                      <m:r>
                        <m:rPr>
                          <m:sty m:val="p"/>
                        </m:rPr>
                        <a:rPr lang="de-DE" i="1" dirty="0" smtClean="0">
                          <a:latin typeface="Cambria Math" panose="02040503050406030204" pitchFamily="18" charset="0"/>
                        </a:rPr>
                        <m:t>log</m:t>
                      </m:r>
                      <m:r>
                        <a:rPr lang="de-DE" i="1" dirty="0" smtClean="0">
                          <a:latin typeface="Cambria Math" panose="02040503050406030204" pitchFamily="18" charset="0"/>
                        </a:rPr>
                        <m:t>⁡(1−</m:t>
                      </m:r>
                      <m:r>
                        <a:rPr lang="de-DE" i="1" dirty="0" smtClean="0">
                          <a:latin typeface="Cambria Math" panose="02040503050406030204" pitchFamily="18" charset="0"/>
                        </a:rPr>
                        <m:t>𝑝</m:t>
                      </m:r>
                      <m:r>
                        <a:rPr lang="de-DE" i="1" dirty="0" smtClean="0">
                          <a:latin typeface="Cambria Math" panose="02040503050406030204" pitchFamily="18" charset="0"/>
                        </a:rPr>
                        <m:t>)]</m:t>
                      </m:r>
                    </m:oMath>
                  </m:oMathPara>
                </a14:m>
                <a:endParaRPr lang="en-GB" dirty="0"/>
              </a:p>
              <a:p>
                <a:pPr marL="578358" lvl="1" indent="-285750"/>
                <a:r>
                  <a:rPr lang="en-GB" dirty="0"/>
                  <a:t>y is the actual label (0 or 1).</a:t>
                </a:r>
              </a:p>
              <a:p>
                <a:pPr marL="578358" lvl="1" indent="-285750"/>
                <a14:m>
                  <m:oMath xmlns:m="http://schemas.openxmlformats.org/officeDocument/2006/math">
                    <m:r>
                      <a:rPr lang="en-GB" i="1" dirty="0" smtClean="0">
                        <a:latin typeface="Cambria Math" panose="02040503050406030204" pitchFamily="18" charset="0"/>
                      </a:rPr>
                      <m:t>𝑝</m:t>
                    </m:r>
                  </m:oMath>
                </a14:m>
                <a:r>
                  <a:rPr lang="en-GB" dirty="0"/>
                  <a:t> is the predicted probability of the instance being in class 1. </a:t>
                </a:r>
              </a:p>
              <a:p>
                <a:pPr marL="0" indent="0">
                  <a:buNone/>
                </a:pPr>
                <a:endParaRPr lang="en-GB" dirty="0"/>
              </a:p>
              <a:p>
                <a:r>
                  <a:rPr lang="en-GB" b="1" dirty="0"/>
                  <a:t>Objective Function:</a:t>
                </a:r>
              </a:p>
              <a:p>
                <a:r>
                  <a:rPr lang="en-GB" dirty="0"/>
                  <a:t>To find the optimal weights </a:t>
                </a:r>
                <a14:m>
                  <m:oMath xmlns:m="http://schemas.openxmlformats.org/officeDocument/2006/math">
                    <m:r>
                      <a:rPr lang="en-GB" b="0" i="1" dirty="0" smtClean="0">
                        <a:latin typeface="Cambria Math" panose="02040503050406030204" pitchFamily="18" charset="0"/>
                      </a:rPr>
                      <m:t>𝑤</m:t>
                    </m:r>
                    <m:r>
                      <a:rPr lang="en-GB" i="1" dirty="0" smtClean="0">
                        <a:latin typeface="Cambria Math" panose="02040503050406030204" pitchFamily="18" charset="0"/>
                      </a:rPr>
                      <m:t> </m:t>
                    </m:r>
                  </m:oMath>
                </a14:m>
                <a:r>
                  <a:rPr lang="en-GB" dirty="0"/>
                  <a:t>and b, we minimize the average log-loss over all training instances:</a:t>
                </a:r>
              </a:p>
              <a:p>
                <a:endParaRPr lang="en-GB" dirty="0"/>
              </a:p>
              <a:p>
                <a:pPr marL="0" indent="0">
                  <a:buNone/>
                </a:pPr>
                <a:endParaRPr lang="en-GB" dirty="0"/>
              </a:p>
            </p:txBody>
          </p:sp>
        </mc:Choice>
        <mc:Fallback>
          <p:sp>
            <p:nvSpPr>
              <p:cNvPr id="3" name="Content Placeholder 2">
                <a:extLst>
                  <a:ext uri="{FF2B5EF4-FFF2-40B4-BE49-F238E27FC236}">
                    <a16:creationId xmlns:a16="http://schemas.microsoft.com/office/drawing/2014/main" id="{4EDD0391-000C-DAE0-09CE-1469E9C4D0D0}"/>
                  </a:ext>
                </a:extLst>
              </p:cNvPr>
              <p:cNvSpPr>
                <a:spLocks noGrp="1" noRot="1" noChangeAspect="1" noMove="1" noResize="1" noEditPoints="1" noAdjustHandles="1" noChangeArrowheads="1" noChangeShapeType="1" noTextEdit="1"/>
              </p:cNvSpPr>
              <p:nvPr>
                <p:ph idx="1"/>
              </p:nvPr>
            </p:nvSpPr>
            <p:spPr>
              <a:xfrm>
                <a:off x="1097279" y="2108201"/>
                <a:ext cx="10524449" cy="3760891"/>
              </a:xfrm>
              <a:blipFill>
                <a:blip r:embed="rId2"/>
                <a:stretch>
                  <a:fillRect l="-463" t="-162"/>
                </a:stretch>
              </a:blipFill>
            </p:spPr>
            <p:txBody>
              <a:bodyPr/>
              <a:lstStyle/>
              <a:p>
                <a:r>
                  <a:rPr lang="LID4096">
                    <a:noFill/>
                  </a:rPr>
                  <a:t> </a:t>
                </a:r>
              </a:p>
            </p:txBody>
          </p:sp>
        </mc:Fallback>
      </mc:AlternateContent>
      <p:sp>
        <p:nvSpPr>
          <p:cNvPr id="8" name="Footer Placeholder 7">
            <a:extLst>
              <a:ext uri="{FF2B5EF4-FFF2-40B4-BE49-F238E27FC236}">
                <a16:creationId xmlns:a16="http://schemas.microsoft.com/office/drawing/2014/main" id="{7ADA25C3-23BA-D250-34C3-436A4B19D1E2}"/>
              </a:ext>
            </a:extLst>
          </p:cNvPr>
          <p:cNvSpPr>
            <a:spLocks noGrp="1"/>
          </p:cNvSpPr>
          <p:nvPr>
            <p:ph type="ftr" sz="quarter" idx="11"/>
          </p:nvPr>
        </p:nvSpPr>
        <p:spPr/>
        <p:txBody>
          <a:bodyPr/>
          <a:lstStyle/>
          <a:p>
            <a:r>
              <a:rPr lang="en-GB"/>
              <a:t>High Impact IT Training, ICG F-6/2, Islamabad, 2024</a:t>
            </a:r>
            <a:endParaRPr lang="en-US" dirty="0"/>
          </a:p>
        </p:txBody>
      </p:sp>
      <p:pic>
        <p:nvPicPr>
          <p:cNvPr id="5" name="Picture 4">
            <a:extLst>
              <a:ext uri="{FF2B5EF4-FFF2-40B4-BE49-F238E27FC236}">
                <a16:creationId xmlns:a16="http://schemas.microsoft.com/office/drawing/2014/main" id="{9C053789-CC15-AE75-D83D-65DFFEB30C13}"/>
              </a:ext>
            </a:extLst>
          </p:cNvPr>
          <p:cNvPicPr>
            <a:picLocks noChangeAspect="1"/>
          </p:cNvPicPr>
          <p:nvPr/>
        </p:nvPicPr>
        <p:blipFill>
          <a:blip r:embed="rId3"/>
          <a:stretch>
            <a:fillRect/>
          </a:stretch>
        </p:blipFill>
        <p:spPr>
          <a:xfrm>
            <a:off x="3218374" y="5211250"/>
            <a:ext cx="5076825" cy="771525"/>
          </a:xfrm>
          <a:prstGeom prst="rect">
            <a:avLst/>
          </a:prstGeom>
        </p:spPr>
      </p:pic>
    </p:spTree>
    <p:extLst>
      <p:ext uri="{BB962C8B-B14F-4D97-AF65-F5344CB8AC3E}">
        <p14:creationId xmlns:p14="http://schemas.microsoft.com/office/powerpoint/2010/main" val="1956235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AF73-1ABC-67BD-DB34-7D9E40639DA7}"/>
              </a:ext>
            </a:extLst>
          </p:cNvPr>
          <p:cNvSpPr>
            <a:spLocks noGrp="1"/>
          </p:cNvSpPr>
          <p:nvPr>
            <p:ph type="title"/>
          </p:nvPr>
        </p:nvSpPr>
        <p:spPr/>
        <p:txBody>
          <a:bodyPr/>
          <a:lstStyle/>
          <a:p>
            <a:r>
              <a:rPr lang="en-GB" dirty="0"/>
              <a:t>Logistic Regression: Process</a:t>
            </a:r>
            <a:endParaRPr lang="LID4096"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EDD0391-000C-DAE0-09CE-1469E9C4D0D0}"/>
                  </a:ext>
                </a:extLst>
              </p:cNvPr>
              <p:cNvSpPr>
                <a:spLocks noGrp="1"/>
              </p:cNvSpPr>
              <p:nvPr>
                <p:ph idx="1"/>
              </p:nvPr>
            </p:nvSpPr>
            <p:spPr>
              <a:xfrm>
                <a:off x="1097279" y="2108201"/>
                <a:ext cx="10524449" cy="3760891"/>
              </a:xfrm>
            </p:spPr>
            <p:txBody>
              <a:bodyPr>
                <a:normAutofit lnSpcReduction="10000"/>
              </a:bodyPr>
              <a:lstStyle/>
              <a:p>
                <a:r>
                  <a:rPr lang="de-DE" b="1" dirty="0"/>
                  <a:t>Initialize Parameters:</a:t>
                </a:r>
                <a:endParaRPr lang="de-DE" dirty="0"/>
              </a:p>
              <a:p>
                <a:r>
                  <a:rPr lang="de-DE" dirty="0"/>
                  <a:t>Start with initial guesses for the weights </a:t>
                </a:r>
                <a14:m>
                  <m:oMath xmlns:m="http://schemas.openxmlformats.org/officeDocument/2006/math">
                    <m:r>
                      <a:rPr lang="de-DE" i="1" dirty="0" smtClean="0">
                        <a:latin typeface="Cambria Math" panose="02040503050406030204" pitchFamily="18" charset="0"/>
                      </a:rPr>
                      <m:t>𝑤</m:t>
                    </m:r>
                  </m:oMath>
                </a14:m>
                <a:r>
                  <a:rPr lang="de-DE" dirty="0"/>
                  <a:t> and </a:t>
                </a:r>
                <a14:m>
                  <m:oMath xmlns:m="http://schemas.openxmlformats.org/officeDocument/2006/math">
                    <m:r>
                      <a:rPr lang="de-DE" i="1" dirty="0" smtClean="0">
                        <a:latin typeface="Cambria Math" panose="02040503050406030204" pitchFamily="18" charset="0"/>
                      </a:rPr>
                      <m:t>𝑏</m:t>
                    </m:r>
                  </m:oMath>
                </a14:m>
                <a:r>
                  <a:rPr lang="de-DE" dirty="0"/>
                  <a:t>. These are typically initialized to zero or small random values.</a:t>
                </a:r>
              </a:p>
              <a:p>
                <a:r>
                  <a:rPr lang="de-DE" b="1" dirty="0"/>
                  <a:t>Compute the Predicted Probabilities:</a:t>
                </a:r>
                <a:endParaRPr lang="de-DE" dirty="0"/>
              </a:p>
              <a:p>
                <a:r>
                  <a:rPr lang="de-DE" dirty="0"/>
                  <a:t>For each training instance, compute z:</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𝑏</m:t>
                          </m:r>
                          <m:r>
                            <a:rPr lang="en-GB" b="0" i="1" smtClean="0">
                              <a:latin typeface="Cambria Math" panose="02040503050406030204" pitchFamily="18" charset="0"/>
                            </a:rPr>
                            <m:t>+</m:t>
                          </m:r>
                          <m:r>
                            <a:rPr lang="en-GB" b="0" i="1" smtClean="0">
                              <a:latin typeface="Cambria Math" panose="02040503050406030204" pitchFamily="18" charset="0"/>
                            </a:rPr>
                            <m:t>𝑤</m:t>
                          </m:r>
                        </m:e>
                        <m:sub>
                          <m:r>
                            <a:rPr lang="en-GB" b="0" i="1" smtClean="0">
                              <a:latin typeface="Cambria Math" panose="02040503050406030204" pitchFamily="18" charset="0"/>
                            </a:rPr>
                            <m:t>1</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b="0" i="1" smtClean="0">
                              <a:latin typeface="Cambria Math" panose="02040503050406030204" pitchFamily="18" charset="0"/>
                            </a:rPr>
                            <m:t>2</m:t>
                          </m:r>
                        </m:sub>
                      </m:sSub>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r>
                        <a:rPr lang="en-GB" b="0" i="0"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oMath>
                  </m:oMathPara>
                </a14:m>
                <a:endParaRPr lang="de-DE" dirty="0"/>
              </a:p>
              <a:p>
                <a:r>
                  <a:rPr lang="de-DE" dirty="0"/>
                  <a:t>Apply the logistic function to get the predicted probability:</a:t>
                </a:r>
              </a:p>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𝜎</m:t>
                      </m:r>
                      <m:d>
                        <m:dPr>
                          <m:ctrlPr>
                            <a:rPr lang="en-GB"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𝑧</m:t>
                          </m:r>
                        </m:e>
                      </m:d>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m:t>
                          </m:r>
                        </m:num>
                        <m:den>
                          <m:r>
                            <a:rPr lang="en-GB" b="0" i="1" smtClean="0">
                              <a:latin typeface="Cambria Math" panose="02040503050406030204" pitchFamily="18" charset="0"/>
                              <a:ea typeface="Cambria Math" panose="02040503050406030204" pitchFamily="18" charset="0"/>
                            </a:rPr>
                            <m:t>1+</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𝑒</m:t>
                              </m:r>
                            </m:e>
                            <m:sup>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𝑧</m:t>
                              </m:r>
                            </m:sup>
                          </m:sSup>
                        </m:den>
                      </m:f>
                    </m:oMath>
                  </m:oMathPara>
                </a14:m>
                <a:endParaRPr lang="en-GB" dirty="0"/>
              </a:p>
              <a:p>
                <a:pPr marL="0" indent="0">
                  <a:buNone/>
                </a:pPr>
                <a:endParaRPr lang="en-GB" dirty="0"/>
              </a:p>
            </p:txBody>
          </p:sp>
        </mc:Choice>
        <mc:Fallback>
          <p:sp>
            <p:nvSpPr>
              <p:cNvPr id="3" name="Content Placeholder 2">
                <a:extLst>
                  <a:ext uri="{FF2B5EF4-FFF2-40B4-BE49-F238E27FC236}">
                    <a16:creationId xmlns:a16="http://schemas.microsoft.com/office/drawing/2014/main" id="{4EDD0391-000C-DAE0-09CE-1469E9C4D0D0}"/>
                  </a:ext>
                </a:extLst>
              </p:cNvPr>
              <p:cNvSpPr>
                <a:spLocks noGrp="1" noRot="1" noChangeAspect="1" noMove="1" noResize="1" noEditPoints="1" noAdjustHandles="1" noChangeArrowheads="1" noChangeShapeType="1" noTextEdit="1"/>
              </p:cNvSpPr>
              <p:nvPr>
                <p:ph idx="1"/>
              </p:nvPr>
            </p:nvSpPr>
            <p:spPr>
              <a:xfrm>
                <a:off x="1097279" y="2108201"/>
                <a:ext cx="10524449" cy="3760891"/>
              </a:xfrm>
              <a:blipFill>
                <a:blip r:embed="rId2"/>
                <a:stretch>
                  <a:fillRect l="-463" t="-810" r="-869"/>
                </a:stretch>
              </a:blipFill>
            </p:spPr>
            <p:txBody>
              <a:bodyPr/>
              <a:lstStyle/>
              <a:p>
                <a:r>
                  <a:rPr lang="LID4096">
                    <a:noFill/>
                  </a:rPr>
                  <a:t> </a:t>
                </a:r>
              </a:p>
            </p:txBody>
          </p:sp>
        </mc:Fallback>
      </mc:AlternateContent>
      <p:sp>
        <p:nvSpPr>
          <p:cNvPr id="8" name="Footer Placeholder 7">
            <a:extLst>
              <a:ext uri="{FF2B5EF4-FFF2-40B4-BE49-F238E27FC236}">
                <a16:creationId xmlns:a16="http://schemas.microsoft.com/office/drawing/2014/main" id="{7ADA25C3-23BA-D250-34C3-436A4B19D1E2}"/>
              </a:ext>
            </a:extLst>
          </p:cNvPr>
          <p:cNvSpPr>
            <a:spLocks noGrp="1"/>
          </p:cNvSpPr>
          <p:nvPr>
            <p:ph type="ftr" sz="quarter" idx="11"/>
          </p:nvPr>
        </p:nvSpPr>
        <p:spPr/>
        <p:txBody>
          <a:bodyPr/>
          <a:lstStyle/>
          <a:p>
            <a:r>
              <a:rPr lang="en-GB"/>
              <a:t>High Impact IT Training, ICG F-6/2, Islamabad, 2024</a:t>
            </a:r>
            <a:endParaRPr lang="en-US" dirty="0"/>
          </a:p>
        </p:txBody>
      </p:sp>
    </p:spTree>
    <p:extLst>
      <p:ext uri="{BB962C8B-B14F-4D97-AF65-F5344CB8AC3E}">
        <p14:creationId xmlns:p14="http://schemas.microsoft.com/office/powerpoint/2010/main" val="301401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AF73-1ABC-67BD-DB34-7D9E40639DA7}"/>
              </a:ext>
            </a:extLst>
          </p:cNvPr>
          <p:cNvSpPr>
            <a:spLocks noGrp="1"/>
          </p:cNvSpPr>
          <p:nvPr>
            <p:ph type="title"/>
          </p:nvPr>
        </p:nvSpPr>
        <p:spPr/>
        <p:txBody>
          <a:bodyPr/>
          <a:lstStyle/>
          <a:p>
            <a:r>
              <a:rPr lang="en-GB" dirty="0"/>
              <a:t>Logistic Regression: Process …</a:t>
            </a:r>
            <a:endParaRPr lang="LID4096"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EDD0391-000C-DAE0-09CE-1469E9C4D0D0}"/>
                  </a:ext>
                </a:extLst>
              </p:cNvPr>
              <p:cNvSpPr>
                <a:spLocks noGrp="1"/>
              </p:cNvSpPr>
              <p:nvPr>
                <p:ph idx="1"/>
              </p:nvPr>
            </p:nvSpPr>
            <p:spPr>
              <a:xfrm>
                <a:off x="1097279" y="2108201"/>
                <a:ext cx="10524449" cy="3760891"/>
              </a:xfrm>
            </p:spPr>
            <p:txBody>
              <a:bodyPr>
                <a:normAutofit/>
              </a:bodyPr>
              <a:lstStyle/>
              <a:p>
                <a:r>
                  <a:rPr lang="de-DE" b="1" dirty="0"/>
                  <a:t>Calculate the Log-Loss (Cross-Entropy Loss):</a:t>
                </a:r>
                <a:endParaRPr lang="de-DE" dirty="0"/>
              </a:p>
              <a:p>
                <a:r>
                  <a:rPr lang="de-DE" dirty="0"/>
                  <a:t>For each instance, compute the log-loss:</a:t>
                </a:r>
              </a:p>
              <a:p>
                <a:pPr marL="0" indent="0">
                  <a:buNone/>
                </a:pPr>
                <a14:m>
                  <m:oMathPara xmlns:m="http://schemas.openxmlformats.org/officeDocument/2006/math">
                    <m:oMathParaPr>
                      <m:jc m:val="centerGroup"/>
                    </m:oMathParaPr>
                    <m:oMath xmlns:m="http://schemas.openxmlformats.org/officeDocument/2006/math">
                      <m:r>
                        <a:rPr lang="de-DE" i="1" dirty="0" smtClean="0">
                          <a:latin typeface="Cambria Math" panose="02040503050406030204" pitchFamily="18" charset="0"/>
                        </a:rPr>
                        <m:t>𝐿𝑜𝑔</m:t>
                      </m:r>
                      <m:r>
                        <a:rPr lang="de-DE" i="1" dirty="0" smtClean="0">
                          <a:latin typeface="Cambria Math" panose="02040503050406030204" pitchFamily="18" charset="0"/>
                        </a:rPr>
                        <m:t>−</m:t>
                      </m:r>
                      <m:r>
                        <a:rPr lang="de-DE" i="1" dirty="0" smtClean="0">
                          <a:latin typeface="Cambria Math" panose="02040503050406030204" pitchFamily="18" charset="0"/>
                        </a:rPr>
                        <m:t>𝐿𝑜𝑠𝑠</m:t>
                      </m:r>
                      <m:r>
                        <a:rPr lang="de-DE" i="1" dirty="0" smtClean="0">
                          <a:latin typeface="Cambria Math" panose="02040503050406030204" pitchFamily="18" charset="0"/>
                        </a:rPr>
                        <m:t>=−[</m:t>
                      </m:r>
                      <m:r>
                        <a:rPr lang="de-DE" i="1" dirty="0" smtClean="0">
                          <a:latin typeface="Cambria Math" panose="02040503050406030204" pitchFamily="18" charset="0"/>
                        </a:rPr>
                        <m:t>𝑦𝑙𝑜𝑔</m:t>
                      </m:r>
                      <m:r>
                        <a:rPr lang="de-DE" i="1" dirty="0" smtClean="0">
                          <a:latin typeface="Cambria Math" panose="02040503050406030204" pitchFamily="18" charset="0"/>
                        </a:rPr>
                        <m:t>(</m:t>
                      </m:r>
                      <m:r>
                        <a:rPr lang="de-DE" i="1" dirty="0" smtClean="0">
                          <a:latin typeface="Cambria Math" panose="02040503050406030204" pitchFamily="18" charset="0"/>
                        </a:rPr>
                        <m:t>𝑝</m:t>
                      </m:r>
                      <m:r>
                        <a:rPr lang="de-DE" i="1" dirty="0" smtClean="0">
                          <a:latin typeface="Cambria Math" panose="02040503050406030204" pitchFamily="18" charset="0"/>
                        </a:rPr>
                        <m:t>)+(1−</m:t>
                      </m:r>
                      <m:r>
                        <a:rPr lang="de-DE" i="1" dirty="0" smtClean="0">
                          <a:latin typeface="Cambria Math" panose="02040503050406030204" pitchFamily="18" charset="0"/>
                        </a:rPr>
                        <m:t>𝑦</m:t>
                      </m:r>
                      <m:r>
                        <a:rPr lang="de-DE" i="1" dirty="0" smtClean="0">
                          <a:latin typeface="Cambria Math" panose="02040503050406030204" pitchFamily="18" charset="0"/>
                        </a:rPr>
                        <m:t>)</m:t>
                      </m:r>
                      <m:r>
                        <m:rPr>
                          <m:sty m:val="p"/>
                        </m:rPr>
                        <a:rPr lang="de-DE" i="1" dirty="0" smtClean="0">
                          <a:latin typeface="Cambria Math" panose="02040503050406030204" pitchFamily="18" charset="0"/>
                        </a:rPr>
                        <m:t>log</m:t>
                      </m:r>
                      <m:r>
                        <a:rPr lang="de-DE" i="1" dirty="0" smtClean="0">
                          <a:latin typeface="Cambria Math" panose="02040503050406030204" pitchFamily="18" charset="0"/>
                        </a:rPr>
                        <m:t>⁡(1−</m:t>
                      </m:r>
                      <m:r>
                        <a:rPr lang="de-DE" i="1" dirty="0" smtClean="0">
                          <a:latin typeface="Cambria Math" panose="02040503050406030204" pitchFamily="18" charset="0"/>
                        </a:rPr>
                        <m:t>𝑝</m:t>
                      </m:r>
                      <m:r>
                        <a:rPr lang="de-DE" i="1" dirty="0" smtClean="0">
                          <a:latin typeface="Cambria Math" panose="02040503050406030204" pitchFamily="18" charset="0"/>
                        </a:rPr>
                        <m:t>)]</m:t>
                      </m:r>
                    </m:oMath>
                  </m:oMathPara>
                </a14:m>
                <a:endParaRPr lang="en-GB" dirty="0"/>
              </a:p>
              <a:p>
                <a:pPr marL="0" indent="0">
                  <a:buNone/>
                </a:pPr>
                <a:r>
                  <a:rPr lang="en-GB" dirty="0"/>
                  <a:t>Compute the average loss</a:t>
                </a:r>
              </a:p>
              <a:p>
                <a:pPr marL="0" indent="0">
                  <a:buNone/>
                </a:pPr>
                <a:endParaRPr lang="en-GB" dirty="0"/>
              </a:p>
              <a:p>
                <a:endParaRPr lang="en-GB" dirty="0"/>
              </a:p>
              <a:p>
                <a:pPr marL="0" indent="0">
                  <a:buNone/>
                </a:pPr>
                <a:endParaRPr lang="en-GB" dirty="0"/>
              </a:p>
            </p:txBody>
          </p:sp>
        </mc:Choice>
        <mc:Fallback>
          <p:sp>
            <p:nvSpPr>
              <p:cNvPr id="3" name="Content Placeholder 2">
                <a:extLst>
                  <a:ext uri="{FF2B5EF4-FFF2-40B4-BE49-F238E27FC236}">
                    <a16:creationId xmlns:a16="http://schemas.microsoft.com/office/drawing/2014/main" id="{4EDD0391-000C-DAE0-09CE-1469E9C4D0D0}"/>
                  </a:ext>
                </a:extLst>
              </p:cNvPr>
              <p:cNvSpPr>
                <a:spLocks noGrp="1" noRot="1" noChangeAspect="1" noMove="1" noResize="1" noEditPoints="1" noAdjustHandles="1" noChangeArrowheads="1" noChangeShapeType="1" noTextEdit="1"/>
              </p:cNvSpPr>
              <p:nvPr>
                <p:ph idx="1"/>
              </p:nvPr>
            </p:nvSpPr>
            <p:spPr>
              <a:xfrm>
                <a:off x="1097279" y="2108201"/>
                <a:ext cx="10524449" cy="3760891"/>
              </a:xfrm>
              <a:blipFill>
                <a:blip r:embed="rId2"/>
                <a:stretch>
                  <a:fillRect l="-1333" t="-162"/>
                </a:stretch>
              </a:blipFill>
            </p:spPr>
            <p:txBody>
              <a:bodyPr/>
              <a:lstStyle/>
              <a:p>
                <a:r>
                  <a:rPr lang="LID4096">
                    <a:noFill/>
                  </a:rPr>
                  <a:t> </a:t>
                </a:r>
              </a:p>
            </p:txBody>
          </p:sp>
        </mc:Fallback>
      </mc:AlternateContent>
      <p:sp>
        <p:nvSpPr>
          <p:cNvPr id="8" name="Footer Placeholder 7">
            <a:extLst>
              <a:ext uri="{FF2B5EF4-FFF2-40B4-BE49-F238E27FC236}">
                <a16:creationId xmlns:a16="http://schemas.microsoft.com/office/drawing/2014/main" id="{7ADA25C3-23BA-D250-34C3-436A4B19D1E2}"/>
              </a:ext>
            </a:extLst>
          </p:cNvPr>
          <p:cNvSpPr>
            <a:spLocks noGrp="1"/>
          </p:cNvSpPr>
          <p:nvPr>
            <p:ph type="ftr" sz="quarter" idx="11"/>
          </p:nvPr>
        </p:nvSpPr>
        <p:spPr/>
        <p:txBody>
          <a:bodyPr/>
          <a:lstStyle/>
          <a:p>
            <a:r>
              <a:rPr lang="en-GB"/>
              <a:t>High Impact IT Training, ICG F-6/2, Islamabad, 2024</a:t>
            </a:r>
            <a:endParaRPr lang="en-US" dirty="0"/>
          </a:p>
        </p:txBody>
      </p:sp>
      <p:pic>
        <p:nvPicPr>
          <p:cNvPr id="10" name="Picture 9">
            <a:extLst>
              <a:ext uri="{FF2B5EF4-FFF2-40B4-BE49-F238E27FC236}">
                <a16:creationId xmlns:a16="http://schemas.microsoft.com/office/drawing/2014/main" id="{32E7F00D-C622-9884-BB5E-CD83991E8A0D}"/>
              </a:ext>
            </a:extLst>
          </p:cNvPr>
          <p:cNvPicPr>
            <a:picLocks noChangeAspect="1"/>
          </p:cNvPicPr>
          <p:nvPr/>
        </p:nvPicPr>
        <p:blipFill>
          <a:blip r:embed="rId3"/>
          <a:stretch>
            <a:fillRect/>
          </a:stretch>
        </p:blipFill>
        <p:spPr>
          <a:xfrm>
            <a:off x="3588067" y="3988646"/>
            <a:ext cx="5076825" cy="771525"/>
          </a:xfrm>
          <a:prstGeom prst="rect">
            <a:avLst/>
          </a:prstGeom>
        </p:spPr>
      </p:pic>
    </p:spTree>
    <p:extLst>
      <p:ext uri="{BB962C8B-B14F-4D97-AF65-F5344CB8AC3E}">
        <p14:creationId xmlns:p14="http://schemas.microsoft.com/office/powerpoint/2010/main" val="2436565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AF73-1ABC-67BD-DB34-7D9E40639DA7}"/>
              </a:ext>
            </a:extLst>
          </p:cNvPr>
          <p:cNvSpPr>
            <a:spLocks noGrp="1"/>
          </p:cNvSpPr>
          <p:nvPr>
            <p:ph type="title"/>
          </p:nvPr>
        </p:nvSpPr>
        <p:spPr/>
        <p:txBody>
          <a:bodyPr/>
          <a:lstStyle/>
          <a:p>
            <a:r>
              <a:rPr lang="en-GB" dirty="0"/>
              <a:t>Logistic Regression: Process …</a:t>
            </a:r>
            <a:endParaRPr lang="LID4096" dirty="0"/>
          </a:p>
        </p:txBody>
      </p:sp>
      <p:sp>
        <p:nvSpPr>
          <p:cNvPr id="3" name="Content Placeholder 2">
            <a:extLst>
              <a:ext uri="{FF2B5EF4-FFF2-40B4-BE49-F238E27FC236}">
                <a16:creationId xmlns:a16="http://schemas.microsoft.com/office/drawing/2014/main" id="{4EDD0391-000C-DAE0-09CE-1469E9C4D0D0}"/>
              </a:ext>
            </a:extLst>
          </p:cNvPr>
          <p:cNvSpPr>
            <a:spLocks noGrp="1"/>
          </p:cNvSpPr>
          <p:nvPr>
            <p:ph idx="1"/>
          </p:nvPr>
        </p:nvSpPr>
        <p:spPr>
          <a:xfrm>
            <a:off x="1097279" y="2108201"/>
            <a:ext cx="10524449" cy="3760891"/>
          </a:xfrm>
        </p:spPr>
        <p:txBody>
          <a:bodyPr>
            <a:normAutofit/>
          </a:bodyPr>
          <a:lstStyle/>
          <a:p>
            <a:r>
              <a:rPr lang="de-DE" b="1" dirty="0"/>
              <a:t>Compute Gradients:</a:t>
            </a:r>
            <a:endParaRPr lang="de-DE" dirty="0"/>
          </a:p>
          <a:p>
            <a:r>
              <a:rPr lang="de-DE" dirty="0"/>
              <a:t>Calculate the gradient of the log-loss with respect to each weight and the bias term:</a:t>
            </a:r>
          </a:p>
          <a:p>
            <a:endParaRPr lang="en-GB" dirty="0"/>
          </a:p>
          <a:p>
            <a:pPr marL="0" indent="0">
              <a:buNone/>
            </a:pPr>
            <a:endParaRPr lang="en-GB" dirty="0"/>
          </a:p>
        </p:txBody>
      </p:sp>
      <p:sp>
        <p:nvSpPr>
          <p:cNvPr id="8" name="Footer Placeholder 7">
            <a:extLst>
              <a:ext uri="{FF2B5EF4-FFF2-40B4-BE49-F238E27FC236}">
                <a16:creationId xmlns:a16="http://schemas.microsoft.com/office/drawing/2014/main" id="{7ADA25C3-23BA-D250-34C3-436A4B19D1E2}"/>
              </a:ext>
            </a:extLst>
          </p:cNvPr>
          <p:cNvSpPr>
            <a:spLocks noGrp="1"/>
          </p:cNvSpPr>
          <p:nvPr>
            <p:ph type="ftr" sz="quarter" idx="11"/>
          </p:nvPr>
        </p:nvSpPr>
        <p:spPr/>
        <p:txBody>
          <a:bodyPr/>
          <a:lstStyle/>
          <a:p>
            <a:r>
              <a:rPr lang="en-GB"/>
              <a:t>High Impact IT Training, ICG F-6/2, Islamabad, 2024</a:t>
            </a:r>
            <a:endParaRPr lang="en-US" dirty="0"/>
          </a:p>
        </p:txBody>
      </p:sp>
      <p:pic>
        <p:nvPicPr>
          <p:cNvPr id="6" name="Picture 5">
            <a:extLst>
              <a:ext uri="{FF2B5EF4-FFF2-40B4-BE49-F238E27FC236}">
                <a16:creationId xmlns:a16="http://schemas.microsoft.com/office/drawing/2014/main" id="{3368715E-82F4-AC31-F4A3-3DA2CB52C5E5}"/>
              </a:ext>
            </a:extLst>
          </p:cNvPr>
          <p:cNvPicPr>
            <a:picLocks noChangeAspect="1"/>
          </p:cNvPicPr>
          <p:nvPr/>
        </p:nvPicPr>
        <p:blipFill>
          <a:blip r:embed="rId2"/>
          <a:stretch>
            <a:fillRect/>
          </a:stretch>
        </p:blipFill>
        <p:spPr>
          <a:xfrm>
            <a:off x="3763757" y="3564783"/>
            <a:ext cx="2924175" cy="847725"/>
          </a:xfrm>
          <a:prstGeom prst="rect">
            <a:avLst/>
          </a:prstGeom>
        </p:spPr>
      </p:pic>
      <p:pic>
        <p:nvPicPr>
          <p:cNvPr id="9" name="Picture 8">
            <a:extLst>
              <a:ext uri="{FF2B5EF4-FFF2-40B4-BE49-F238E27FC236}">
                <a16:creationId xmlns:a16="http://schemas.microsoft.com/office/drawing/2014/main" id="{6992277D-1116-1793-EB82-72C4F383AD4E}"/>
              </a:ext>
            </a:extLst>
          </p:cNvPr>
          <p:cNvPicPr>
            <a:picLocks noChangeAspect="1"/>
          </p:cNvPicPr>
          <p:nvPr/>
        </p:nvPicPr>
        <p:blipFill>
          <a:blip r:embed="rId3"/>
          <a:stretch>
            <a:fillRect/>
          </a:stretch>
        </p:blipFill>
        <p:spPr>
          <a:xfrm>
            <a:off x="3801406" y="4633066"/>
            <a:ext cx="2400300" cy="714375"/>
          </a:xfrm>
          <a:prstGeom prst="rect">
            <a:avLst/>
          </a:prstGeom>
        </p:spPr>
      </p:pic>
    </p:spTree>
    <p:extLst>
      <p:ext uri="{BB962C8B-B14F-4D97-AF65-F5344CB8AC3E}">
        <p14:creationId xmlns:p14="http://schemas.microsoft.com/office/powerpoint/2010/main" val="1129814059"/>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Arial Nova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695</TotalTime>
  <Words>2516</Words>
  <Application>Microsoft Office PowerPoint</Application>
  <PresentationFormat>Widescreen</PresentationFormat>
  <Paragraphs>206</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Aptos</vt:lpstr>
      <vt:lpstr>Arial</vt:lpstr>
      <vt:lpstr>Arial Nova</vt:lpstr>
      <vt:lpstr>Arial Nova Light</vt:lpstr>
      <vt:lpstr>Calibri</vt:lpstr>
      <vt:lpstr>Cambria Math</vt:lpstr>
      <vt:lpstr>RetrospectVTI</vt:lpstr>
      <vt:lpstr>Classification Problem in Machine Learning</vt:lpstr>
      <vt:lpstr>Classification Problem in Machine Learning</vt:lpstr>
      <vt:lpstr>Classification Problem in Machine Learning</vt:lpstr>
      <vt:lpstr>Logistic Regression</vt:lpstr>
      <vt:lpstr>Logistic Regression: Mathematical Model</vt:lpstr>
      <vt:lpstr>Logistic Regression: Objective Function</vt:lpstr>
      <vt:lpstr>Logistic Regression: Process</vt:lpstr>
      <vt:lpstr>Logistic Regression: Process …</vt:lpstr>
      <vt:lpstr>Logistic Regression: Process …</vt:lpstr>
      <vt:lpstr>Logistic Regression: Process…</vt:lpstr>
      <vt:lpstr>Logistic Regression: Multi-class Classification</vt:lpstr>
      <vt:lpstr>Decision Tree</vt:lpstr>
      <vt:lpstr>Decision Tree: Structure</vt:lpstr>
      <vt:lpstr>Decision Tree: Concepts</vt:lpstr>
      <vt:lpstr>Decision Tree: Concepts …</vt:lpstr>
      <vt:lpstr>Decision Tree: Building the Decision Tree</vt:lpstr>
      <vt:lpstr>Decision Tree: Building the Decision Tree …</vt:lpstr>
      <vt:lpstr>Decision Tree: Building the Decision Tree …</vt:lpstr>
      <vt:lpstr>Decision Tree: Building the Decision Tree …</vt:lpstr>
      <vt:lpstr>Decision Tree: Building the Decision Tree …</vt:lpstr>
      <vt:lpstr>Decision Tree: Pruning</vt:lpstr>
      <vt:lpstr>Decision Tree: Pre-pruning</vt:lpstr>
      <vt:lpstr>Decision Tree: Post-pruning</vt:lpstr>
      <vt:lpstr>Decision Tree: Post-pruning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Basharat Mahmood</dc:creator>
  <cp:lastModifiedBy>Basharat Mahmood</cp:lastModifiedBy>
  <cp:revision>25</cp:revision>
  <dcterms:created xsi:type="dcterms:W3CDTF">2024-08-04T06:40:29Z</dcterms:created>
  <dcterms:modified xsi:type="dcterms:W3CDTF">2024-08-04T18:15:56Z</dcterms:modified>
</cp:coreProperties>
</file>