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8"/>
  </p:notesMasterIdLst>
  <p:sldIdLst>
    <p:sldId id="258" r:id="rId5"/>
    <p:sldId id="260" r:id="rId6"/>
    <p:sldId id="262" r:id="rId7"/>
    <p:sldId id="264" r:id="rId8"/>
    <p:sldId id="268" r:id="rId9"/>
    <p:sldId id="272" r:id="rId10"/>
    <p:sldId id="274" r:id="rId11"/>
    <p:sldId id="276" r:id="rId12"/>
    <p:sldId id="284" r:id="rId13"/>
    <p:sldId id="288" r:id="rId14"/>
    <p:sldId id="290" r:id="rId15"/>
    <p:sldId id="292" r:id="rId16"/>
    <p:sldId id="296" r:id="rId17"/>
    <p:sldId id="300" r:id="rId18"/>
    <p:sldId id="302" r:id="rId19"/>
    <p:sldId id="304" r:id="rId20"/>
    <p:sldId id="306" r:id="rId21"/>
    <p:sldId id="310" r:id="rId22"/>
    <p:sldId id="312" r:id="rId23"/>
    <p:sldId id="314" r:id="rId24"/>
    <p:sldId id="316" r:id="rId25"/>
    <p:sldId id="318" r:id="rId26"/>
    <p:sldId id="320" r:id="rId27"/>
    <p:sldId id="322" r:id="rId28"/>
    <p:sldId id="324" r:id="rId29"/>
    <p:sldId id="326" r:id="rId30"/>
    <p:sldId id="328" r:id="rId31"/>
    <p:sldId id="330" r:id="rId32"/>
    <p:sldId id="332" r:id="rId33"/>
    <p:sldId id="372" r:id="rId34"/>
    <p:sldId id="374" r:id="rId35"/>
    <p:sldId id="377" r:id="rId36"/>
    <p:sldId id="376"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p:restoredTop sz="44706" autoAdjust="0"/>
  </p:normalViewPr>
  <p:slideViewPr>
    <p:cSldViewPr>
      <p:cViewPr varScale="1">
        <p:scale>
          <a:sx n="37" d="100"/>
          <a:sy n="37" d="100"/>
        </p:scale>
        <p:origin x="2400" y="29"/>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A367B-9407-42CC-AF0F-186A5744F32E}" type="datetimeFigureOut">
              <a:t>13-Jun-2024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3DD41-F58D-412B-A105-A9A5B9F815E4}"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So today, we're going to talk about how to prepare your data using Python and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Colab</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In this meeting, it's pretty informal, so if you have a question, feel free to unmute yourself and just ask, or type it in the chat. I'll also be looking at the chat and we can get those questions answered.</a:t>
            </a:r>
          </a:p>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The first thing that we'll do is look at the README page of my GitHub repository, from where you can get all the related material for this workshop. You can access the code file, the dataset. </a:t>
            </a:r>
          </a:p>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This workshop is all about how to clean and prepare your data. This data is stored in a pandas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DataFrame</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which is a Python library. If you don't know what that is, we'll cover it in detail, so don't worry. What you'll need to do to participate in this workshop is set up your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Colab</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or Visual Studio environment to run Python and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Jupyter</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notebooks. This is pretty key. I will be working with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Colab</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for this workshop, but you can use any of these tools.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The next thing on the agenda is to deal with missing data. Most data sets will have some missing values. There are a lot of ways to handle missing data, each with different trade-offs. The more you work with data science and different data sets, the more you'll have an intuitive understanding of which method to use. In this section, we'll talk about a few of those methods. This will give you a basis to think about these things when you're working with your own data sets in the future.</a:t>
            </a:r>
          </a:p>
          <a:p>
            <a:pPr>
              <a:lnSpc>
                <a:spcPct val="107000"/>
              </a:lnSpc>
              <a:spcAft>
                <a:spcPts val="80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10000"/>
          </a:bodyPr>
          <a:lstStyle/>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In pandas, there are two ways to handle missing values. The first is the "Not a Number" value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NaN</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For missing values that aren't floats, there's the Python `None` object. The first thing we'll examine is the `None`, which is for non-floats.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we’ll start by looking at how we handle non-float values in our data sets. We know our data frame contains 64-bit floats. So, let’s dive into an example to understand this better.</a:t>
            </a:r>
          </a:p>
          <a:p>
            <a:r>
              <a:rPr lang="en-US" dirty="0"/>
              <a:t>We have an array that prints out as 2, None, 6, 8, with the data type being 'object'. This tells us a few things. When working with Python, encountering 'None' can complicate things. For instance, you can’t sum up an array with a 'None' value—it will throw a type error. This is common if you’re familiar with Python: you can’t perform arithmetic operations on 'None' values.</a:t>
            </a:r>
          </a:p>
          <a:p>
            <a:r>
              <a:rPr lang="en-US" dirty="0"/>
              <a:t>What’s key here is understanding that operations like addition between integers and 'None' values will result in errors or undefined values. This limits what we can do with data sets containing 'None'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a:t>
            </a:r>
            <a:r>
              <a:rPr lang="en-US" dirty="0" err="1"/>
              <a:t>NaN</a:t>
            </a:r>
            <a:r>
              <a:rPr lang="en-US" dirty="0"/>
              <a:t>' (Not a Number) is a different story. It’s actually quite useful in data analysis because you can perform various operations on it using pandas. You won’t get an error, but the results might not be particularly useful either. For instance, adding '</a:t>
            </a:r>
            <a:r>
              <a:rPr lang="en-US" dirty="0" err="1"/>
              <a:t>NaN</a:t>
            </a:r>
            <a:r>
              <a:rPr lang="en-US" dirty="0"/>
              <a:t>' to a number still results in '</a:t>
            </a:r>
            <a:r>
              <a:rPr lang="en-US" dirty="0" err="1"/>
              <a:t>NaN</a:t>
            </a:r>
            <a:r>
              <a:rPr lang="en-US" dirty="0"/>
              <a:t>', but you don’t get an error.</a:t>
            </a:r>
          </a:p>
          <a:p>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5000" lnSpcReduction="20000"/>
          </a:bodyPr>
          <a:lstStyle/>
          <a:p>
            <a:r>
              <a:rPr lang="en-US" dirty="0"/>
              <a:t>Let’s consider what happens if you try to add '</a:t>
            </a:r>
            <a:r>
              <a:rPr lang="en-US" dirty="0" err="1"/>
              <a:t>NaN</a:t>
            </a:r>
            <a:r>
              <a:rPr lang="en-US" dirty="0"/>
              <a:t>' and 'None' together. Think about the code that would do this, and type it in the chat. I’ll paste it into our notebook, and we’ll run it together to see the outcome.</a:t>
            </a:r>
          </a:p>
          <a:p>
            <a:r>
              <a:rPr lang="en-US" dirty="0"/>
              <a:t>This makes sense, right? We talked about how mixing 'None' with other types in operations like addition leads to errors. Specifically, '</a:t>
            </a:r>
            <a:r>
              <a:rPr lang="en-US" dirty="0" err="1"/>
              <a:t>NaN</a:t>
            </a:r>
            <a:r>
              <a:rPr lang="en-US" dirty="0"/>
              <a:t>' is for floating point values, not for integers, strings, or </a:t>
            </a:r>
            <a:r>
              <a:rPr lang="en-US" dirty="0" err="1"/>
              <a:t>booleans</a:t>
            </a:r>
            <a:r>
              <a:rPr lang="en-US" dirty="0"/>
              <a:t>. If your data frame has those types, you’ll encounter different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5000" lnSpcReduction="20000"/>
          </a:bodyPr>
          <a:lstStyle/>
          <a:p>
            <a:r>
              <a:rPr lang="en-US" dirty="0"/>
              <a:t>Now, let’s move on to handling these situations in pandas. Suppose we have a series of integers and we want to set an element to 'None'. We’ll run some code to see how it appears in the series and what type the series becomes once it includes 'None'.</a:t>
            </a:r>
          </a:p>
          <a:p>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Anyone want to help with the code? Paste it in the chat. We’ll walk through it step by step. First, let’s set the last element of our series to 'None' and then print it. What do you think the series type will be?</a:t>
            </a:r>
          </a:p>
          <a:p>
            <a:r>
              <a:rPr lang="en-US" dirty="0"/>
              <a:t>Since 'None' isn’t an integer, the series can’t remain an integer series—it becomes a float series, showing '</a:t>
            </a:r>
            <a:r>
              <a:rPr lang="en-US" dirty="0" err="1"/>
              <a:t>NaN</a:t>
            </a:r>
            <a:r>
              <a:rPr lang="en-US" dirty="0"/>
              <a:t>' instead of 'None'.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r>
              <a:rPr lang="en-US" dirty="0"/>
              <a:t>Now, let’s talk about detecting null values using pandas. The methods '</a:t>
            </a:r>
            <a:r>
              <a:rPr lang="en-US" dirty="0" err="1"/>
              <a:t>isnull</a:t>
            </a:r>
            <a:r>
              <a:rPr lang="en-US" dirty="0"/>
              <a:t>' and '</a:t>
            </a:r>
            <a:r>
              <a:rPr lang="en-US" dirty="0" err="1"/>
              <a:t>notnull</a:t>
            </a:r>
            <a:r>
              <a:rPr lang="en-US" dirty="0"/>
              <a:t>' return a </a:t>
            </a:r>
            <a:r>
              <a:rPr lang="en-US" dirty="0" err="1"/>
              <a:t>boolean</a:t>
            </a:r>
            <a:r>
              <a:rPr lang="en-US" dirty="0"/>
              <a:t> mask indicating where the values are null. If we run some code, we’ll see which elements are null.</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Both the isnull() and notnull() methods produce similar results when you use them in DataFrames. They show the results and the index of those results, which helps you enormously as you wrestle with your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This exercise helps us see where null values are and what type of values they are. Knowing this, we can decide how to handle these null values in our data 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option is to drop them using the '</a:t>
            </a:r>
            <a:r>
              <a:rPr lang="en-US" dirty="0" err="1"/>
              <a:t>dropna</a:t>
            </a:r>
            <a:r>
              <a:rPr lang="en-US" dirty="0"/>
              <a:t>' method.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run some code to see what happens when we drop all null values from our data set.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dropping rows or columns that contain null values can significantly reduce our dataset, which might not be the desired outcome. To avoid losing valuable data, we can use several strategies to fill these null values, ensuring the integrity and usability of our dataset.</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This is an important note: in a data frame, you can't drop a single value because they exist within a multi-dimensional table. Think of it as a grid, where each row is a complete data point. Dropping a single value from a row disrupts the integrity of that data point. Therefore, if you want to drop something, you need to drop the entire row or column.</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default setting for handling null values is to drop all rows that contain any null values. Using example four, which is a 2x3x3 data frame, you'll see that if you use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dropna</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function, it will return only the rows or columns without any null values. However, this often isn't ideal, as it might drop a significant portion of your data.</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For instance, if you use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dropna</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method on our example table, it drops two out of three data points, which is not what we want. Instead, we might want to drop rows or columns that contain all null values or have a majority of null values. This is where the parameters of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dropna</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function, like 'axis' and 'how', come into play.</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drop columns with all null values, you can use the following code:</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```python</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example4.dropna(axis=1, how='all')</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command will drop only the columns where all the values are null.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Let's just start. I talked a little bit about the prerequisites. All of these bullet points are actually links, so you will be able to go to any of these links and understand how to set up the environment. </a:t>
            </a:r>
          </a:p>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Depending on your dataset, sometimes it makes more sense to fill null values with valid ones, rather than drop them. You might use </a:t>
            </a:r>
            <a:r>
              <a:rPr lang="en-US" dirty="0" err="1"/>
              <a:t>isnull</a:t>
            </a:r>
            <a:r>
              <a:rPr lang="en-US" dirty="0"/>
              <a:t> to do this in place, but that can be laborious, particularly if you have a lot of values to fill. Because this is such a common task in data science, pandas provides </a:t>
            </a:r>
            <a:r>
              <a:rPr lang="en-US" dirty="0" err="1"/>
              <a:t>fillna</a:t>
            </a:r>
            <a:r>
              <a:rPr lang="en-US" dirty="0"/>
              <a:t>. This returns a copy of the Series or </a:t>
            </a:r>
            <a:r>
              <a:rPr lang="en-US" dirty="0" err="1"/>
              <a:t>DataFrame</a:t>
            </a:r>
            <a:r>
              <a:rPr lang="en-US" dirty="0"/>
              <a:t> with the missing values replaced with one that you choose.</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 can use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fillna</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method to replace null values with a specified value. For instance, we can fill all null values with zero:</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```python</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example5.fillna(0)</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a:spcBef>
                <a:spcPct val="43750"/>
              </a:spcBef>
              <a:spcAft>
                <a:spcPct val="4375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This will replace all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NaN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values with 0.0.</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5000" lnSpcReduction="20000"/>
          </a:bodyPr>
          <a:lstStyle/>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Similarly, we can fill null values with a string, which will convert the column to an object type and fill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NaN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values with the specified string, say "hello":</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```python</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example5.fillna('hello')</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2500" lnSpcReduction="10000"/>
          </a:bodyPr>
          <a:lstStyle/>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Alternatively, forward fill and backward fill methods use the last or next valid value to replace null values:</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```python</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example5.ffill()  # Forward fill</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example5.bfill()  # Backward fill</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Another common method is to fill null values with the mean of the column, ensuring that the statistical properties of the data are maintained. This method can be applied as follows:</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```python</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example5.fillna(example5.mean())</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Understanding these methods is crucial as they offer various ways to handle null values based on the context of your data. You’ll develop a sense of which strategy to use as you work with more datasets.</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Next, let's discuss handling duplicate data. </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Often, datasets contain duplicate rows, which can skew your analysis. The `duplicated` method helps identify these duplicates.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5000" lnSpcReduction="20000"/>
          </a:bodyPr>
          <a:lstStyle/>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```python</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example6.duplicated()</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duplicated method returns a series indicating whether each row is a duplicate or not. </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remove these duplicates, you can use:</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```python</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example6.drop_duplicates()</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command ensures each row in your data frame is unique, maintaining the integrity of your data analysis.</a:t>
            </a: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nSpc>
                <a:spcPct val="107000"/>
              </a:lnSpc>
              <a:spcAft>
                <a:spcPts val="800"/>
              </a:spcAft>
            </a:pPr>
            <a:r>
              <a:rPr lang="en-US" dirty="0"/>
              <a:t>Removing duplicate data is an essential part of almost every data science project. Duplicate data can change the results of your analyses and give you spurious results.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US" sz="1200" dirty="0">
                <a:effectLst/>
                <a:latin typeface="Aptos" panose="020B0004020202020204" pitchFamily="34" charset="0"/>
                <a:ea typeface="Aptos" panose="020B0004020202020204" pitchFamily="34" charset="0"/>
                <a:cs typeface="Times New Roman" panose="02020603050405020304" pitchFamily="18" charset="0"/>
              </a:rPr>
              <a:t>With these tools, you can effectively manage null values and duplicates, ensuring your data is clean and reliable for analysis. If you have any questions or need further clarification, please feel free to ask or write in the chat</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Let's proceed to the next part of our workshop! we just covered how to use pandas and scikit learn and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numpy</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to do transformations on our data sets on the data frames and see how all of that looks when you print the table and looking at tabular data can be really interesting but another really awesome way to get insights from your data is to visualize them</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lnSpc>
                <a:spcPct val="107000"/>
              </a:lnSpc>
              <a:spcAft>
                <a:spcPts val="800"/>
              </a:spcAft>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The learning objectives we're working with here are: </a:t>
            </a:r>
          </a:p>
          <a:p>
            <a:pPr>
              <a:lnSpc>
                <a:spcPct val="107000"/>
              </a:lnSpc>
              <a:spcAft>
                <a:spcPts val="800"/>
              </a:spcAft>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 We're going to figure out how to find general information about the data that we're working with. It will be stored in a pandas </a:t>
            </a:r>
            <a:r>
              <a:rPr lang="en-PK" sz="1200" kern="100" dirty="0" err="1">
                <a:effectLst/>
                <a:latin typeface="Aptos" panose="020B0004020202020204" pitchFamily="34" charset="0"/>
                <a:ea typeface="Aptos" panose="020B0004020202020204" pitchFamily="34" charset="0"/>
                <a:cs typeface="Times New Roman" panose="02020603050405020304" pitchFamily="18" charset="0"/>
              </a:rPr>
              <a:t>DataFrame</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 which is a simple grid-like data structure, like a table.</a:t>
            </a:r>
          </a:p>
          <a:p>
            <a:pPr>
              <a:lnSpc>
                <a:spcPct val="107000"/>
              </a:lnSpc>
              <a:spcAft>
                <a:spcPts val="800"/>
              </a:spcAft>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 We're going to get a general knowledge of the ways that you can combine </a:t>
            </a:r>
            <a:r>
              <a:rPr lang="en-PK" sz="1200" kern="100" dirty="0" err="1">
                <a:effectLst/>
                <a:latin typeface="Aptos" panose="020B0004020202020204" pitchFamily="34" charset="0"/>
                <a:ea typeface="Aptos" panose="020B0004020202020204" pitchFamily="34" charset="0"/>
                <a:cs typeface="Times New Roman" panose="02020603050405020304" pitchFamily="18" charset="0"/>
              </a:rPr>
              <a:t>DataFrames</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 Sometimes you have data located in multiple different places, and you want to put it together to help answer a question. We'll cover a little bit of that.</a:t>
            </a:r>
          </a:p>
          <a:p>
            <a:pPr>
              <a:lnSpc>
                <a:spcPct val="107000"/>
              </a:lnSpc>
              <a:spcAft>
                <a:spcPts val="800"/>
              </a:spcAft>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 How to identify and remove duplicate values, as well as null values. If you've ever worked with a data set, it's never perfect, and there's always a little bit of cleaning up to do.</a:t>
            </a:r>
          </a:p>
          <a:p>
            <a:pPr>
              <a:lnSpc>
                <a:spcPct val="107000"/>
              </a:lnSpc>
              <a:spcAft>
                <a:spcPts val="800"/>
              </a:spcAft>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 Finally, we'll learn how to visually explore the data. Creating visualizations is one of the best ways to learn more about the data and get some insights from it. We'll cover the basics of that.</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so we're going to work with some basic statistics and visualization and kind of see what information we can get from this dataset that we'll work with so the dataset that we're going to work with is a set of housing data</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set </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we are loading it from a csv file which is also a pretty common way to get a data set in your hands you'll get this file and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so what you can do is use the read csv method to take all of that data and put it into a data frame which we've now learned how to work with so it should be a little bit easier to kind of get some insights from that so we'll use the head method to kind of see what this looks like the data set has 14 columns this goes through what each of those columns are and also remember that you can use any data set for this </a:t>
            </a:r>
            <a:r>
              <a:rPr lang="en-PK"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 will put this particular data set just because that's what the examples are written with into this folder so you'll have access to it but if there's another data set that you find more interesting feel free to use that um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we're going to use this shape method to see kind of what the data looks like first and we know that it has 506 rows and 13 columns that's a lot of rows and we can use the describe method to return the maximum value minimum value mean and standard deviation of all of the columns and the quartiles too so if you've ever taken introductory statistics this is all stuff that you learn to do kind of by hand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using pandas you just need to run the describe method and it will do all the math for you so that's quite lovely and so we have all of these numbers you can also look at specific statistics without using the describe method so if you just wanted to know the mean of a column or if you just wanted to know the max of a column you can use specific statistics methods to just get those values by the median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so let's try this one out let's try to find the maximum value in the age column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can anyone write the code in chat to see what that would look like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 think it would look something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so other things you'll want to look at are the in from the relationship between different columns you can use the group by method to kind of see what are the averages within the age and the median value of owner occupied homes um again this data set is just an example that has a lot of um interesting column names and so it may not be the most intuitive but you can see the definitions for all the column names here well so how can we use this information to find the median value for age for each value of med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v let's call it that column so </a:t>
            </a:r>
            <a:r>
              <a:rPr lang="en-PK"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 think similarly you would use group by and then we have age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instead of mean let's find the median let me run that cool so you kind of see how you can combine these um columns and statistics methods to kind of understand more statistical data about your data set in the last five or so minutes </a:t>
            </a:r>
            <a:r>
              <a:rPr lang="en-PK" sz="1200" kern="100" dirty="0" err="1">
                <a:effectLst/>
                <a:latin typeface="Aptos" panose="020B0004020202020204" pitchFamily="34" charset="0"/>
                <a:ea typeface="Aptos" panose="020B0004020202020204" pitchFamily="34" charset="0"/>
                <a:cs typeface="Times New Roman" panose="02020603050405020304" pitchFamily="18" charset="0"/>
              </a:rPr>
              <a:t>i'll</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 leave a few minutes for questions at the end let's just see one example of the kinds of visualizations that you can do in this workshop so seaborn is another library that we use in python for data science and you'll see these kind of import statements this just means that you're going to import this library and you can use the heat map function to create a heat map of the data so let's kind of see what that looks like so some of the different visualizations you can do are heat maps this one will give us a histogram there's going to be different kind of </a:t>
            </a:r>
            <a:r>
              <a:rPr lang="en-PK" sz="1200" kern="100" dirty="0" err="1">
                <a:effectLst/>
                <a:latin typeface="Aptos" panose="020B0004020202020204" pitchFamily="34" charset="0"/>
                <a:ea typeface="Aptos" panose="020B0004020202020204" pitchFamily="34" charset="0"/>
                <a:cs typeface="Times New Roman" panose="02020603050405020304" pitchFamily="18" charset="0"/>
              </a:rPr>
              <a:t>flavors</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 of histograms you can do with bin sizes and such a distribution plot the joint plot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so there are many </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kind of possibilities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So this workshop goal was to encourage you to</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 bring in your own data sets to kind of understand how to clean and prepare and visualize them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After this workshop you can continue learning by doing how to </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explore and </a:t>
            </a:r>
            <a:r>
              <a:rPr lang="en-PK" sz="12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 data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module </a:t>
            </a:r>
          </a:p>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you can understand how to start doing machine learning with data or you can do this really fun one that is about exploring the role of python in space exploration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does anyone have any questions about either the workshop or any other things you want to ask</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if you want to get to that main repository page the link is here cool well thank you so much for joining and if you have any questions you can always message me on teams and </a:t>
            </a:r>
            <a:r>
              <a:rPr lang="en-PK"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PK" sz="1200" kern="100" dirty="0">
                <a:effectLst/>
                <a:latin typeface="Aptos" panose="020B0004020202020204" pitchFamily="34" charset="0"/>
                <a:ea typeface="Aptos" panose="020B0004020202020204" pitchFamily="34" charset="0"/>
                <a:cs typeface="Times New Roman" panose="02020603050405020304" pitchFamily="18" charset="0"/>
              </a:rPr>
              <a:t> really appreciate having you all here</a:t>
            </a:r>
          </a:p>
        </p:txBody>
      </p:sp>
      <p:sp>
        <p:nvSpPr>
          <p:cNvPr id="4" name="Slide Number Placeholder 3"/>
          <p:cNvSpPr>
            <a:spLocks noGrp="1"/>
          </p:cNvSpPr>
          <p:nvPr>
            <p:ph type="sldNum" sz="quarter" idx="5"/>
          </p:nvPr>
        </p:nvSpPr>
        <p:spPr/>
        <p:txBody>
          <a:bodyPr/>
          <a:lstStyle/>
          <a:p>
            <a:fld id="{2E63DD41-F58D-412B-A105-A9A5B9F815E4}" type="slidenum">
              <a:rPr lang="en-PK" smtClean="0"/>
              <a:t>32</a:t>
            </a:fld>
            <a:endParaRPr lang="en-PK"/>
          </a:p>
        </p:txBody>
      </p:sp>
    </p:spTree>
    <p:extLst>
      <p:ext uri="{BB962C8B-B14F-4D97-AF65-F5344CB8AC3E}">
        <p14:creationId xmlns:p14="http://schemas.microsoft.com/office/powerpoint/2010/main" val="385897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3DD41-F58D-412B-A105-A9A5B9F815E4}" type="slidenum">
              <a:rPr lang="en-US" smtClean="0"/>
              <a:t>33</a:t>
            </a:fld>
            <a:endParaRPr lang="en-US"/>
          </a:p>
        </p:txBody>
      </p:sp>
    </p:spTree>
    <p:extLst>
      <p:ext uri="{BB962C8B-B14F-4D97-AF65-F5344CB8AC3E}">
        <p14:creationId xmlns:p14="http://schemas.microsoft.com/office/powerpoint/2010/main" val="24424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Okay so the agenda is similar to the objectives. So we can move further.</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sz="1200" kern="100" dirty="0">
                <a:effectLst/>
                <a:latin typeface="Aptos" panose="020B0004020202020204" pitchFamily="34" charset="0"/>
                <a:ea typeface="Aptos" panose="020B0004020202020204" pitchFamily="34" charset="0"/>
                <a:cs typeface="Times New Roman" panose="02020603050405020304" pitchFamily="18" charset="0"/>
              </a:rPr>
              <a:t>Are there any questions at this point about how our next 50 minutes together are going to play out? Feel free to go off mute or just write in the chat. If no questions, we will keep going.</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10000"/>
          </a:bodyPr>
          <a:lstStyle/>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So, let's start with a little introduction. Say you find a dataset on the internet. There’s a lot of really interesting data out there. Some of the data sets I’ve worked with have been the Global Terrorism Database, synthetic financial datasets for fraud detection, and maybe you've seen any of these data sets.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The first thing you'll need to do with any of those data sets before you start working with it is to clean it up. There will often be missing information, and formats that aren't in the way you need them to be. In this workshop, we're going to figure out how we can use Python data science libraries to prepare and clean the data for analysis and visualization.</a:t>
            </a:r>
          </a:p>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We're going to jump right in and start with exploring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DataFrame</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information. This is where I will open my notebook. You can actually just run the entire notebook. By the way, you can download this notebook from my GitHub. In this Python notebook, we have all the information.</a:t>
            </a:r>
          </a:p>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We're going to start by exploring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DataFrame</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information.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DataFrames</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can be really big. It’s basically a table with all your data in it. A lot of the time, it's hard to understand what's going on in all the different cells. We’re going to learn a couple of useful methods and functions to get a sense of what the data looks like without actually having to dive into it.</a:t>
            </a:r>
          </a:p>
          <a:p>
            <a:pPr marL="0" marR="0" lvl="0" indent="0" algn="l" defTabSz="914400" rtl="0" eaLnBrk="1" fontAlgn="auto" latinLnBrk="0" hangingPunct="1">
              <a:lnSpc>
                <a:spcPct val="107000"/>
              </a:lnSpc>
              <a:spcBef>
                <a:spcPts val="0"/>
              </a:spcBef>
              <a:spcAft>
                <a:spcPts val="800"/>
              </a:spcAft>
              <a:buClrTx/>
              <a:buSzTx/>
              <a:buFontTx/>
              <a:buNone/>
              <a:tabLst/>
              <a:defRPr/>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We’re going to import the scikit-learn library, which is one of the data science libraries in Python. The data set that we’re going to be working with is the iris data set, a really popular biology data set. The first thing we’re going to do is import pandas, which is our library, import scikit-learn, and then load in the data set into the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DataFrame</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We know it has 150 entries and four columns, and all the data is stored as 64-bit floating-point numbers. These are important details that we want to know about the data set. Even though this data set is big, using libraries and functions helps us get a sense of it without time-consuming calculations.</a:t>
            </a:r>
          </a:p>
          <a:p>
            <a:pPr>
              <a:lnSpc>
                <a:spcPct val="107000"/>
              </a:lnSpc>
              <a:spcAft>
                <a:spcPts val="800"/>
              </a:spcAft>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 You can use the `head` method to learn what the first few rows of the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DataFrame</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look like. This will show you all the columns and what the values look like. Let’s try out this one. If you have an answer, maybe throw it in the chat or go off mute. We learned that the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dataframe.head</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method returns the first five rows of a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DataFrame</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but you can mention the number of rows you want. Let’s try to do 10 instead of five and see what that gives us. The flip side of `head` is `tail`, which gives us the last five rows. Let’s try that out quickly to see the last five rows of the table.</a:t>
            </a:r>
          </a:p>
          <a:p>
            <a:pPr marL="0" marR="0" lvl="0" indent="0" algn="l" defTabSz="914400" rtl="0" eaLnBrk="1" fontAlgn="auto" latinLnBrk="0" hangingPunct="1">
              <a:lnSpc>
                <a:spcPct val="107000"/>
              </a:lnSpc>
              <a:spcBef>
                <a:spcPts val="0"/>
              </a:spcBef>
              <a:spcAft>
                <a:spcPts val="800"/>
              </a:spcAft>
              <a:buClrTx/>
              <a:buSzTx/>
              <a:buFontTx/>
              <a:buNone/>
              <a:tabLst/>
              <a:defRPr/>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Even looking at this metadata, you get an immediate idea about the size, shape, and content of the data, which are important when you first look at a data set. Does that make sense to everyone? If you have any questions, please feel free to come off mute or write them in the chat.</a:t>
            </a:r>
          </a:p>
          <a:p>
            <a:pPr>
              <a:lnSpc>
                <a:spcPct val="107000"/>
              </a:lnSpc>
              <a:spcAft>
                <a:spcPts val="800"/>
              </a:spcAft>
            </a:pP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By default, DataFrame.head returns the first five rows in a DataFrame. In a new code cell, can you figure out how to get it to show more?</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Even just by looking at the metadata about the information in a DataFrame, or the first and last few values in one, you can get an immediate idea about the size, shape, and content of the data you're dealing with.</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3E2395A1-3BF0-492E-A2BB-A9BE656762AE}" type="datetimeFigureOut">
              <a:rPr lang="en-US" smtClean="0"/>
              <a:t>6/13/2024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B51382E-BB05-49AC-A840-32310FBD1C65}" type="datetimeFigureOut">
              <a:rPr lang="en-US" smtClean="0"/>
              <a:t>6/13/2024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9E19BA7-409D-43C6-837E-A3393AEEC766}" type="datetimeFigureOut">
              <a:rPr lang="en-US" smtClean="0"/>
              <a:t>6/13/2024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94765E5-686B-4782-BD58-4FDA1BEAEB88}" type="datetimeFigureOut">
              <a:rPr lang="en-US" smtClean="0"/>
              <a:t>6/13/2024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E11500E-C3DD-49FB-B30D-0ACD11D68104}" type="datetimeFigureOut">
              <a:rPr lang="en-US" smtClean="0"/>
              <a:t>6/13/2024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58776C04-54D9-48C1-8CEF-F7B33CDBF941}" type="datetimeFigureOut">
              <a:rPr lang="en-US" smtClean="0"/>
              <a:t>6/13/2024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85B53E06-9BA4-4CF3-82F1-9C3BC13D02D6}" type="datetimeFigureOut">
              <a:rPr lang="en-US" smtClean="0"/>
              <a:t>6/13/2024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4AEC085-1C97-417D-B4E5-905A8236534D}" type="datetimeFigureOut">
              <a:rPr lang="en-US" smtClean="0"/>
              <a:t>6/13/2024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18CE3D84-12EB-4519-A8A3-D099156363FB}" type="datetimeFigureOut">
              <a:rPr lang="en-US" smtClean="0"/>
              <a:t>6/13/2024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0242263-22D7-463E-BFD1-4CA512D9B7C8}" type="datetimeFigureOut">
              <a:rPr lang="en-US" smtClean="0"/>
              <a:t>6/13/2024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78B1317-A97C-43D9-BF60-579E3F28AEF0}" type="datetimeFigureOut">
              <a:rPr lang="en-US" smtClean="0"/>
              <a:t>6/13/2024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6/13/2024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colab.google/"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 Id="rId4" Type="http://schemas.openxmlformats.org/officeDocument/2006/relationships/hyperlink" Target="https://www.python.org/download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hyperlink" Target="https://aka.ms/workshopomatic-feedback" TargetMode="Externa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hyperlink" Target="https://docs.microsoft.com/learn/paths/introduction-python-space-exploration-nasa/?WT.mc_id=academic-55190-ornella" TargetMode="External"/><Relationship Id="rId5" Type="http://schemas.openxmlformats.org/officeDocument/2006/relationships/hyperlink" Target="https://docs.microsoft.com/learn/modules/introduction-to-machine-learning/?WT.mc_id=academic-55190-ornella" TargetMode="External"/><Relationship Id="rId4" Type="http://schemas.openxmlformats.org/officeDocument/2006/relationships/hyperlink" Target="https://docs.microsoft.com/learn/modules/explore-analyze-data-with-python/?WT.mc_id=academic-55190-ornella"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rajathintelleyes/globalterrorism"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hyperlink" Target="https://www.kaggle.com/datasets/ealaxi/paysim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Even just by looking at the metadata about the information in a DataFrame, or the first and last few values in one, you can get an immediate idea about the size, shape, and content of the data you're dealing with.</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Work with missing data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Work with missing data</a:t>
            </a:r>
          </a:p>
        </p:txBody>
      </p:sp>
      <p:sp>
        <p:nvSpPr>
          <p:cNvPr id="3" name="Subtitle"/>
          <p:cNvSpPr>
            <a:spLocks noGrp="1"/>
          </p:cNvSpPr>
          <p:nvPr>
            <p:ph sz="quarter" idx="10"/>
          </p:nvPr>
        </p:nvSpPr>
        <p:spPr>
          <a:xfrm>
            <a:off x="584200" y="1435100"/>
            <a:ext cx="11018838" cy="517064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43750"/>
              </a:spcBef>
              <a:spcAft>
                <a:spcPct val="43750"/>
              </a:spcAft>
            </a:pPr>
            <a:r>
              <a:rPr sz="2000" dirty="0"/>
              <a:t>Most of the time, the datasets you want to use (or have to use) have missing values in them.</a:t>
            </a:r>
            <a:r>
              <a:rPr lang="en-US" sz="2000" dirty="0"/>
              <a:t> How missing data is handled carries with it subtle trade-offs that can affect your final analysis and real-world outcomes.</a:t>
            </a:r>
          </a:p>
          <a:p>
            <a:endParaRPr lang="en-US" sz="2000" dirty="0"/>
          </a:p>
          <a:p>
            <a:pPr>
              <a:spcBef>
                <a:spcPct val="43750"/>
              </a:spcBef>
              <a:spcAft>
                <a:spcPct val="43750"/>
              </a:spcAft>
            </a:pPr>
            <a:r>
              <a:rPr lang="en-US" sz="2000" dirty="0"/>
              <a:t>pandas handles missing values in two ways. The first you've seen before, in previous sections: the keyword </a:t>
            </a:r>
            <a:r>
              <a:rPr lang="en-US" sz="2000" i="1" dirty="0" err="1"/>
              <a:t>NaN</a:t>
            </a:r>
            <a:r>
              <a:rPr lang="en-US" sz="2000" dirty="0"/>
              <a:t>, or </a:t>
            </a:r>
            <a:r>
              <a:rPr lang="en-US" sz="2000" i="1" dirty="0"/>
              <a:t>Not a Number</a:t>
            </a:r>
            <a:r>
              <a:rPr lang="en-US" sz="2000" dirty="0"/>
              <a:t>. This is actually a special value that is part of the IEEE floating-point specification. </a:t>
            </a:r>
            <a:r>
              <a:rPr lang="en-US" sz="2000" dirty="0" err="1"/>
              <a:t>NaN</a:t>
            </a:r>
            <a:r>
              <a:rPr lang="en-US" sz="2000" dirty="0"/>
              <a:t> is used only to indicate missing floating-point values.</a:t>
            </a:r>
          </a:p>
          <a:p>
            <a:endParaRPr lang="en-US" sz="2000" dirty="0"/>
          </a:p>
          <a:p>
            <a:pPr>
              <a:spcBef>
                <a:spcPct val="43750"/>
              </a:spcBef>
              <a:spcAft>
                <a:spcPct val="43750"/>
              </a:spcAft>
            </a:pPr>
            <a:r>
              <a:rPr lang="en-US" sz="2000" dirty="0"/>
              <a:t>For missing values that aren't floats, pandas uses the Python None object. Although it might seem confusing that you'll encounter two different kinds of values that say essentially the same thing, there are sound programmatic reasons for this design choice. In practice, this enables pandas to deliver a good compromise for the vast majority of cases. Notwithstanding this, both None and </a:t>
            </a:r>
            <a:r>
              <a:rPr lang="en-US" sz="2000" dirty="0" err="1"/>
              <a:t>NaN</a:t>
            </a:r>
            <a:r>
              <a:rPr lang="en-US" sz="2000" dirty="0"/>
              <a:t> carry restrictions, and you need to be mindful of these.</a:t>
            </a:r>
          </a:p>
          <a:p>
            <a:endParaRPr sz="20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Addition (and other operations) between integers and None values is undefined, which can limit what you can do with datasets that contain them.</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happens if you add np.nan and None together?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NaN and None: Null values in pandas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Even though NaN and None can behave somewhat differently, pandas is nevertheless built to handle them interchangeably.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set an element of int_series equal to None.</a:t>
            </a:r>
          </a:p>
        </p:txBody>
      </p:sp>
      <p:sp>
        <p:nvSpPr>
          <p:cNvPr id="4" name="New shape"/>
          <p:cNvSpPr/>
          <p:nvPr/>
        </p:nvSpPr>
        <p:spPr>
          <a:xfrm>
            <a:off x="609600" y="3847847"/>
            <a:ext cx="5181600" cy="1024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How does that element show up in the series?</a:t>
            </a:r>
          </a:p>
          <a:p>
            <a:pPr marL="381000" indent="-365760">
              <a:spcBef>
                <a:spcPct val="20000"/>
              </a:spcBef>
              <a:spcAft>
                <a:spcPct val="20000"/>
              </a:spcAft>
              <a:buChar char="•"/>
            </a:pPr>
            <a:r>
              <a:rPr sz="1800">
                <a:solidFill>
                  <a:srgbClr val="000000"/>
                </a:solidFill>
              </a:rPr>
              <a:t>What is the dtype of the series?</a:t>
            </a:r>
          </a:p>
        </p:txBody>
      </p:sp>
      <p:sp>
        <p:nvSpPr>
          <p:cNvPr id="5" name="New shape"/>
          <p:cNvSpPr/>
          <p:nvPr/>
        </p:nvSpPr>
        <p:spPr>
          <a:xfrm>
            <a:off x="6400800" y="3602990"/>
            <a:ext cx="5181600" cy="18796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0    1.0</a:t>
            </a:r>
            <a:br>
              <a:rPr sz="1800">
                <a:solidFill>
                  <a:srgbClr val="000000"/>
                </a:solidFill>
              </a:rPr>
            </a:br>
            <a:r>
              <a:rPr sz="1800">
                <a:solidFill>
                  <a:srgbClr val="000000"/>
                </a:solidFill>
              </a:rPr>
              <a:t>1    NaN</a:t>
            </a:r>
            <a:br>
              <a:rPr sz="1800">
                <a:solidFill>
                  <a:srgbClr val="000000"/>
                </a:solidFill>
              </a:rPr>
            </a:br>
            <a:r>
              <a:rPr sz="1800">
                <a:solidFill>
                  <a:srgbClr val="000000"/>
                </a:solidFill>
              </a:rPr>
              <a:t>2    3.0</a:t>
            </a:r>
            <a:br>
              <a:rPr sz="1800">
                <a:solidFill>
                  <a:srgbClr val="000000"/>
                </a:solidFill>
              </a:rPr>
            </a:br>
            <a:r>
              <a:rPr sz="1800">
                <a:solidFill>
                  <a:srgbClr val="000000"/>
                </a:solidFill>
              </a:rPr>
              <a:t>dtype: float64</a:t>
            </a:r>
          </a:p>
        </p:txBody>
      </p:sp>
      <p:sp>
        <p:nvSpPr>
          <p:cNvPr id="6" name="New shape"/>
          <p:cNvSpPr/>
          <p:nvPr/>
        </p:nvSpPr>
        <p:spPr>
          <a:xfrm>
            <a:off x="6400800" y="323723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Detect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Both isnull() and notnull() are your primary methods for detecting null data.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Both the isnull() and notnull() methods produce similar results when you use them in DataFrames.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Drop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Beyond identifying missing values, pandas provides a convenient means to remove null values from Series and DataFrames.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a:xfrm>
            <a:off x="8469312" y="5758913"/>
            <a:ext cx="3646487" cy="276999"/>
          </a:xfrm>
        </p:spPr>
        <p:txBody>
          <a:bodyPr/>
          <a:lstStyle>
            <a:lvl1pPr marL="0" indent="0">
              <a:buNone/>
              <a:defRPr sz="1800"/>
            </a:lvl1pPr>
          </a:lstStyle>
          <a:p>
            <a:r>
              <a:rPr lang="en-US" dirty="0">
                <a:solidFill>
                  <a:schemeClr val="bg1"/>
                </a:solidFill>
              </a:rPr>
              <a:t>Beta MLSA</a:t>
            </a:r>
            <a:endParaRPr lang="en-US" sz="1800" dirty="0">
              <a:solidFill>
                <a:schemeClr val="bg1"/>
              </a:solidFill>
            </a:endParaRP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dirty="0"/>
              <a:t>Girisha </a:t>
            </a:r>
            <a:r>
              <a:rPr lang="en-US" dirty="0" err="1"/>
              <a:t>Sahdev</a:t>
            </a:r>
            <a:endParaRPr lang="en-US" dirty="0"/>
          </a:p>
        </p:txBody>
      </p:sp>
      <p:sp>
        <p:nvSpPr>
          <p:cNvPr id="4" name="Title"/>
          <p:cNvSpPr>
            <a:spLocks noGrp="1"/>
          </p:cNvSpPr>
          <p:nvPr>
            <p:ph type="title" hasCustomPrompt="1"/>
          </p:nvPr>
        </p:nvSpPr>
        <p:spPr>
          <a:xfrm>
            <a:off x="584200" y="2425780"/>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Clean and Prepare Data using Python</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Mehwish Sameer</a:t>
            </a:r>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n-US" dirty="0">
                <a:solidFill>
                  <a:schemeClr val="bg1"/>
                </a:solidFill>
              </a:rPr>
              <a:t>Beta MLSA</a:t>
            </a:r>
            <a:endParaRPr lang="en-US" sz="1800" dirty="0">
              <a:solidFill>
                <a:schemeClr val="bg1"/>
              </a:solidFill>
            </a:endParaRPr>
          </a:p>
        </p:txBody>
      </p:sp>
      <p:sp>
        <p:nvSpPr>
          <p:cNvPr id="8" name="Rectangle 7">
            <a:extLst>
              <a:ext uri="{FF2B5EF4-FFF2-40B4-BE49-F238E27FC236}">
                <a16:creationId xmlns:a16="http://schemas.microsoft.com/office/drawing/2014/main" id="{68B83546-0DC4-7D49-910E-A1BF661911C7}"/>
              </a:ext>
            </a:extLst>
          </p:cNvPr>
          <p:cNvSpPr/>
          <p:nvPr/>
        </p:nvSpPr>
        <p:spPr bwMode="auto">
          <a:xfrm>
            <a:off x="457200" y="5758913"/>
            <a:ext cx="5486400" cy="9417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might you go about dropping just column 3? Remember that you need to supply both the axis parameter and the how parameter.</a:t>
            </a:r>
          </a:p>
        </p:txBody>
      </p:sp>
      <p:sp>
        <p:nvSpPr>
          <p:cNvPr id="4" name="New shape"/>
          <p:cNvSpPr/>
          <p:nvPr/>
        </p:nvSpPr>
        <p:spPr>
          <a:xfrm>
            <a:off x="609600" y="364490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a:t>
            </a:r>
            <a:br>
              <a:rPr sz="1800">
                <a:solidFill>
                  <a:srgbClr val="000000"/>
                </a:solidFill>
              </a:rPr>
            </a:br>
            <a:r>
              <a:rPr sz="1800">
                <a:solidFill>
                  <a:srgbClr val="000000"/>
                </a:solidFill>
              </a:rPr>
              <a:t>---------------------</a:t>
            </a:r>
            <a:br>
              <a:rPr sz="1800">
                <a:solidFill>
                  <a:srgbClr val="000000"/>
                </a:solidFill>
              </a:rPr>
            </a:br>
            <a:r>
              <a:rPr sz="1800">
                <a:solidFill>
                  <a:srgbClr val="000000"/>
                </a:solidFill>
              </a:rPr>
              <a:t>| 0 | 1.0 | NaN | 7 |</a:t>
            </a:r>
            <a:br>
              <a:rPr sz="1800">
                <a:solidFill>
                  <a:srgbClr val="000000"/>
                </a:solidFill>
              </a:rPr>
            </a:br>
            <a:r>
              <a:rPr sz="1800">
                <a:solidFill>
                  <a:srgbClr val="000000"/>
                </a:solidFill>
              </a:rPr>
              <a:t>| 1 | 2.0 | 5.0 | 8 |</a:t>
            </a:r>
            <a:br>
              <a:rPr sz="1800">
                <a:solidFill>
                  <a:srgbClr val="000000"/>
                </a:solidFill>
              </a:rPr>
            </a:br>
            <a:r>
              <a:rPr sz="1800">
                <a:solidFill>
                  <a:srgbClr val="000000"/>
                </a:solidFill>
              </a:rPr>
              <a:t>| 2 | NaN | 6.0 | 9 |</a:t>
            </a:r>
          </a:p>
        </p:txBody>
      </p:sp>
      <p:sp>
        <p:nvSpPr>
          <p:cNvPr id="5" name="New shape"/>
          <p:cNvSpPr/>
          <p:nvPr/>
        </p:nvSpPr>
        <p:spPr>
          <a:xfrm>
            <a:off x="609600" y="32791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433070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example4.dropna(axis=</a:t>
            </a:r>
            <a:r>
              <a:rPr sz="1800">
                <a:solidFill>
                  <a:srgbClr val="A31515"/>
                </a:solidFill>
              </a:rPr>
              <a:t>'rows'</a:t>
            </a:r>
            <a:r>
              <a:rPr sz="1800">
                <a:solidFill>
                  <a:srgbClr val="000000"/>
                </a:solidFill>
              </a:rPr>
              <a:t>, thresh=3)</a:t>
            </a:r>
          </a:p>
        </p:txBody>
      </p:sp>
      <p:sp>
        <p:nvSpPr>
          <p:cNvPr id="7" name="New shape"/>
          <p:cNvSpPr/>
          <p:nvPr/>
        </p:nvSpPr>
        <p:spPr>
          <a:xfrm>
            <a:off x="6400800" y="39649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Fill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Depending on your dataset, sometimes it makes more sense to fill null values with valid ones, rather than drop them.</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happens if you try to fill null values with a string, like ''?</a:t>
            </a:r>
          </a:p>
        </p:txBody>
      </p:sp>
      <p:sp>
        <p:nvSpPr>
          <p:cNvPr id="4" name="New shape"/>
          <p:cNvSpPr/>
          <p:nvPr/>
        </p:nvSpPr>
        <p:spPr>
          <a:xfrm>
            <a:off x="609600" y="3260090"/>
            <a:ext cx="5181600" cy="25654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a    1</a:t>
            </a:r>
            <a:br>
              <a:rPr sz="1800">
                <a:solidFill>
                  <a:srgbClr val="000000"/>
                </a:solidFill>
              </a:rPr>
            </a:br>
            <a:r>
              <a:rPr sz="1800">
                <a:solidFill>
                  <a:srgbClr val="000000"/>
                </a:solidFill>
              </a:rPr>
              <a:t>b     </a:t>
            </a:r>
            <a:br>
              <a:rPr sz="1800">
                <a:solidFill>
                  <a:srgbClr val="000000"/>
                </a:solidFill>
              </a:rPr>
            </a:br>
            <a:r>
              <a:rPr sz="1800">
                <a:solidFill>
                  <a:srgbClr val="000000"/>
                </a:solidFill>
              </a:rPr>
              <a:t>c    2</a:t>
            </a:r>
            <a:br>
              <a:rPr sz="1800">
                <a:solidFill>
                  <a:srgbClr val="000000"/>
                </a:solidFill>
              </a:rPr>
            </a:br>
            <a:r>
              <a:rPr sz="1800">
                <a:solidFill>
                  <a:srgbClr val="000000"/>
                </a:solidFill>
              </a:rPr>
              <a:t>d     </a:t>
            </a:r>
            <a:br>
              <a:rPr sz="1800">
                <a:solidFill>
                  <a:srgbClr val="000000"/>
                </a:solidFill>
              </a:rPr>
            </a:br>
            <a:r>
              <a:rPr sz="1800">
                <a:solidFill>
                  <a:srgbClr val="000000"/>
                </a:solidFill>
              </a:rPr>
              <a:t>e    3</a:t>
            </a:r>
            <a:br>
              <a:rPr sz="1800">
                <a:solidFill>
                  <a:srgbClr val="000000"/>
                </a:solidFill>
              </a:rPr>
            </a:br>
            <a:r>
              <a:rPr sz="1800">
                <a:solidFill>
                  <a:srgbClr val="000000"/>
                </a:solidFill>
              </a:rPr>
              <a:t>dtype: object</a:t>
            </a:r>
          </a:p>
        </p:txBody>
      </p:sp>
      <p:sp>
        <p:nvSpPr>
          <p:cNvPr id="5" name="New shape"/>
          <p:cNvSpPr/>
          <p:nvPr/>
        </p:nvSpPr>
        <p:spPr>
          <a:xfrm>
            <a:off x="609600" y="289433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411734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example5.fillna(method=</a:t>
            </a:r>
            <a:r>
              <a:rPr sz="1800">
                <a:solidFill>
                  <a:srgbClr val="A31515"/>
                </a:solidFill>
              </a:rPr>
              <a:t>'ffill'</a:t>
            </a:r>
            <a:r>
              <a:rPr sz="1800">
                <a:solidFill>
                  <a:srgbClr val="000000"/>
                </a:solidFill>
              </a:rPr>
              <a:t>)</a:t>
            </a:r>
          </a:p>
        </p:txBody>
      </p:sp>
      <p:sp>
        <p:nvSpPr>
          <p:cNvPr id="7" name="New shape"/>
          <p:cNvSpPr/>
          <p:nvPr/>
        </p:nvSpPr>
        <p:spPr>
          <a:xfrm>
            <a:off x="6400800" y="37515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dirty="0">
                <a:solidFill>
                  <a:srgbClr val="000000"/>
                </a:solidFill>
              </a:rPr>
              <a:t>Python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output does example4.fillna(method='bfill', axis=1) produce?</a:t>
            </a:r>
          </a:p>
        </p:txBody>
      </p:sp>
      <p:sp>
        <p:nvSpPr>
          <p:cNvPr id="4" name="New shape"/>
          <p:cNvSpPr/>
          <p:nvPr/>
        </p:nvSpPr>
        <p:spPr>
          <a:xfrm>
            <a:off x="609600" y="343154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 3   |</a:t>
            </a:r>
            <a:br>
              <a:rPr sz="1800">
                <a:solidFill>
                  <a:srgbClr val="000000"/>
                </a:solidFill>
              </a:rPr>
            </a:br>
            <a:r>
              <a:rPr sz="1800">
                <a:solidFill>
                  <a:srgbClr val="000000"/>
                </a:solidFill>
              </a:rPr>
              <a:t>---------------------------</a:t>
            </a:r>
            <a:br>
              <a:rPr sz="1800">
                <a:solidFill>
                  <a:srgbClr val="000000"/>
                </a:solidFill>
              </a:rPr>
            </a:br>
            <a:r>
              <a:rPr sz="1800">
                <a:solidFill>
                  <a:srgbClr val="000000"/>
                </a:solidFill>
              </a:rPr>
              <a:t>| 0 | 1.0 | 5.0 | 7 | NaN |</a:t>
            </a:r>
            <a:br>
              <a:rPr sz="1800">
                <a:solidFill>
                  <a:srgbClr val="000000"/>
                </a:solidFill>
              </a:rPr>
            </a:br>
            <a:r>
              <a:rPr sz="1800">
                <a:solidFill>
                  <a:srgbClr val="000000"/>
                </a:solidFill>
              </a:rPr>
              <a:t>| 1 | 2.0 | 5.0 | 8 | NaN |</a:t>
            </a:r>
            <a:br>
              <a:rPr sz="1800">
                <a:solidFill>
                  <a:srgbClr val="000000"/>
                </a:solidFill>
              </a:rPr>
            </a:br>
            <a:r>
              <a:rPr sz="1800">
                <a:solidFill>
                  <a:srgbClr val="000000"/>
                </a:solidFill>
              </a:rPr>
              <a:t>| 2 | NaN | 6.0 | 9 | NaN |</a:t>
            </a:r>
          </a:p>
        </p:txBody>
      </p:sp>
      <p:sp>
        <p:nvSpPr>
          <p:cNvPr id="5" name="New shape"/>
          <p:cNvSpPr/>
          <p:nvPr/>
        </p:nvSpPr>
        <p:spPr>
          <a:xfrm>
            <a:off x="609600" y="30657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343154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 3   |</a:t>
            </a:r>
            <a:br>
              <a:rPr sz="1800">
                <a:solidFill>
                  <a:srgbClr val="000000"/>
                </a:solidFill>
              </a:rPr>
            </a:br>
            <a:r>
              <a:rPr sz="1800">
                <a:solidFill>
                  <a:srgbClr val="000000"/>
                </a:solidFill>
              </a:rPr>
              <a:t>-----------------------------</a:t>
            </a:r>
            <a:br>
              <a:rPr sz="1800">
                <a:solidFill>
                  <a:srgbClr val="000000"/>
                </a:solidFill>
              </a:rPr>
            </a:br>
            <a:r>
              <a:rPr sz="1800">
                <a:solidFill>
                  <a:srgbClr val="000000"/>
                </a:solidFill>
              </a:rPr>
              <a:t>| 0 | 1.0 | 5.0 | 7.0 | 7.0 |</a:t>
            </a:r>
            <a:br>
              <a:rPr sz="1800">
                <a:solidFill>
                  <a:srgbClr val="000000"/>
                </a:solidFill>
              </a:rPr>
            </a:br>
            <a:r>
              <a:rPr sz="1800">
                <a:solidFill>
                  <a:srgbClr val="000000"/>
                </a:solidFill>
              </a:rPr>
              <a:t>| 1 | 2.0 | 5.0 | 8.0 | 8.0 |</a:t>
            </a:r>
            <a:br>
              <a:rPr sz="1800">
                <a:solidFill>
                  <a:srgbClr val="000000"/>
                </a:solidFill>
              </a:rPr>
            </a:br>
            <a:r>
              <a:rPr sz="1800">
                <a:solidFill>
                  <a:srgbClr val="000000"/>
                </a:solidFill>
              </a:rPr>
              <a:t>| 2 | 2.0 | 6.0 | 9.0 | 9.0 |</a:t>
            </a:r>
          </a:p>
        </p:txBody>
      </p:sp>
      <p:sp>
        <p:nvSpPr>
          <p:cNvPr id="7" name="New shape"/>
          <p:cNvSpPr/>
          <p:nvPr/>
        </p:nvSpPr>
        <p:spPr>
          <a:xfrm>
            <a:off x="6400800" y="30657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275767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There are multiple ways to deal with missing values in your datasets.</a:t>
            </a:r>
            <a:endParaRPr lang="en-US" dirty="0"/>
          </a:p>
          <a:p>
            <a:endParaRPr lang="en-US" dirty="0"/>
          </a:p>
          <a:p>
            <a:r>
              <a:rPr lang="en-US" dirty="0"/>
              <a:t>The specific strategy you use (removing them, replacing them, or even how you replace them) should be dictated by the particulars of that data. You'll develop a better sense of how to deal with missing values the more you handle and interact with datasets.</a:t>
            </a:r>
            <a:endParaRPr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Remove duplicate data</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Remove duplicate data</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missing data, in real-world datasets, you frequently encounter duplicated data.</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Identify duplicates: duplicated</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easily spot duplicate values by using the duplicated method in pandas.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Drop duplicates: drop_duplicates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drop_duplicates simply returns a copy of the data for which all of the duplicated values are False.</a:t>
            </a:r>
          </a:p>
        </p:txBody>
      </p:sp>
      <p:sp>
        <p:nvSpPr>
          <p:cNvPr id="4" name="New shape"/>
          <p:cNvSpPr/>
          <p:nvPr/>
        </p:nvSpPr>
        <p:spPr>
          <a:xfrm>
            <a:off x="609600" y="433070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example6.drop_duplicates()</a:t>
            </a:r>
          </a:p>
        </p:txBody>
      </p:sp>
      <p:sp>
        <p:nvSpPr>
          <p:cNvPr id="5" name="New shape"/>
          <p:cNvSpPr/>
          <p:nvPr/>
        </p:nvSpPr>
        <p:spPr>
          <a:xfrm>
            <a:off x="609600" y="39649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
        <p:nvSpPr>
          <p:cNvPr id="6" name="New shape"/>
          <p:cNvSpPr/>
          <p:nvPr/>
        </p:nvSpPr>
        <p:spPr>
          <a:xfrm>
            <a:off x="6400800" y="364490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letters | numbers |</a:t>
            </a:r>
            <a:br>
              <a:rPr sz="1800">
                <a:solidFill>
                  <a:srgbClr val="000000"/>
                </a:solidFill>
              </a:rPr>
            </a:br>
            <a:r>
              <a:rPr sz="1800">
                <a:solidFill>
                  <a:srgbClr val="000000"/>
                </a:solidFill>
              </a:rPr>
              <a:t>-------------------------</a:t>
            </a:r>
            <a:br>
              <a:rPr sz="1800">
                <a:solidFill>
                  <a:srgbClr val="000000"/>
                </a:solidFill>
              </a:rPr>
            </a:br>
            <a:r>
              <a:rPr sz="1800">
                <a:solidFill>
                  <a:srgbClr val="000000"/>
                </a:solidFill>
              </a:rPr>
              <a:t>| 0 | A       | 1       |</a:t>
            </a:r>
            <a:br>
              <a:rPr sz="1800">
                <a:solidFill>
                  <a:srgbClr val="000000"/>
                </a:solidFill>
              </a:rPr>
            </a:br>
            <a:r>
              <a:rPr sz="1800">
                <a:solidFill>
                  <a:srgbClr val="000000"/>
                </a:solidFill>
              </a:rPr>
              <a:t>| 1 | B       | 2       |</a:t>
            </a:r>
            <a:br>
              <a:rPr sz="1800">
                <a:solidFill>
                  <a:srgbClr val="000000"/>
                </a:solidFill>
              </a:rPr>
            </a:br>
            <a:r>
              <a:rPr sz="1800">
                <a:solidFill>
                  <a:srgbClr val="000000"/>
                </a:solidFill>
              </a:rPr>
              <a:t>| 3 | B       | 3       |</a:t>
            </a:r>
          </a:p>
        </p:txBody>
      </p:sp>
      <p:sp>
        <p:nvSpPr>
          <p:cNvPr id="7" name="New shape"/>
          <p:cNvSpPr/>
          <p:nvPr/>
        </p:nvSpPr>
        <p:spPr>
          <a:xfrm>
            <a:off x="6400800" y="32791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Removing duplicate data is an essential part of almost every data science project.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677108"/>
          </a:xfrm>
        </p:spPr>
        <p:txBody>
          <a:bodyPr anchor="t"/>
          <a:lstStyle>
            <a:lvl1pPr marL="231775" indent="-231775">
              <a:spcAft>
                <a:spcPts val="600"/>
              </a:spcAft>
              <a:buFont typeface="Wingdings" panose="05000000000000000000" pitchFamily="2" charset="2"/>
              <a:buChar char=""/>
              <a:defRPr/>
            </a:lvl1pPr>
          </a:lstStyle>
          <a:p>
            <a:pPr lvl="1"/>
            <a:r>
              <a:rPr lang="en-US" dirty="0">
                <a:hlinkClick r:id="rId3"/>
              </a:rPr>
              <a:t>Google </a:t>
            </a:r>
            <a:r>
              <a:rPr lang="en-US" dirty="0" err="1">
                <a:hlinkClick r:id="rId3"/>
              </a:rPr>
              <a:t>Colab</a:t>
            </a:r>
            <a:endParaRPr lang="en-US" dirty="0"/>
          </a:p>
          <a:p>
            <a:pPr lvl="1"/>
            <a:r>
              <a:rPr lang="en-US" dirty="0">
                <a:hlinkClick r:id="rId4"/>
              </a:rPr>
              <a:t>Python</a:t>
            </a:r>
            <a:r>
              <a:rPr lang="en-US" dirty="0"/>
              <a:t>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Exploratory statistics and visualization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Exploratory statistics and visualization</a:t>
            </a:r>
          </a:p>
        </p:txBody>
      </p:sp>
      <p:sp>
        <p:nvSpPr>
          <p:cNvPr id="3" name="Subtitle"/>
          <p:cNvSpPr>
            <a:spLocks noGrp="1"/>
          </p:cNvSpPr>
          <p:nvPr>
            <p:ph sz="quarter" idx="10"/>
          </p:nvPr>
        </p:nvSpPr>
        <p:spPr>
          <a:xfrm>
            <a:off x="584200" y="1435100"/>
            <a:ext cx="11018838" cy="453534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t>An old joke goes: </a:t>
            </a:r>
            <a:r>
              <a:rPr lang="en-US" sz="2400" dirty="0"/>
              <a:t>"</a:t>
            </a:r>
            <a:r>
              <a:rPr sz="2400" dirty="0"/>
              <a:t>What does a data scientist see when they look at a dataset? A bunch of numbers.</a:t>
            </a:r>
            <a:r>
              <a:rPr lang="en-US" sz="2400" dirty="0"/>
              <a:t>"</a:t>
            </a:r>
            <a:r>
              <a:rPr sz="2400" dirty="0"/>
              <a:t> There is more than a little truth in that joke.</a:t>
            </a:r>
            <a:endParaRPr lang="en-US" sz="2400" dirty="0"/>
          </a:p>
          <a:p>
            <a:endParaRPr lang="en-US" sz="2400" dirty="0"/>
          </a:p>
          <a:p>
            <a:pPr>
              <a:spcBef>
                <a:spcPct val="43750"/>
              </a:spcBef>
              <a:spcAft>
                <a:spcPct val="43750"/>
              </a:spcAft>
            </a:pPr>
            <a:r>
              <a:rPr lang="en-US" sz="2400" dirty="0"/>
              <a:t>Often when probing a new dataset, you'll find it valuable to get high-level information about what the dataset holds. Earlier in this module, we discussed using methods like </a:t>
            </a:r>
            <a:r>
              <a:rPr lang="en-US" sz="2400" dirty="0" err="1"/>
              <a:t>DataFrame.info</a:t>
            </a:r>
            <a:r>
              <a:rPr lang="en-US" sz="2400" dirty="0"/>
              <a:t>, </a:t>
            </a:r>
            <a:r>
              <a:rPr lang="en-US" sz="2400" dirty="0" err="1"/>
              <a:t>DataFrame.head</a:t>
            </a:r>
            <a:r>
              <a:rPr lang="en-US" sz="2400" dirty="0"/>
              <a:t>, and </a:t>
            </a:r>
            <a:r>
              <a:rPr lang="en-US" sz="2400" dirty="0" err="1"/>
              <a:t>DataFrame.tail</a:t>
            </a:r>
            <a:r>
              <a:rPr lang="en-US" sz="2400" dirty="0"/>
              <a:t> to examine some aspects of a </a:t>
            </a:r>
            <a:r>
              <a:rPr lang="en-US" sz="2400" dirty="0" err="1"/>
              <a:t>DataFrame</a:t>
            </a:r>
            <a:r>
              <a:rPr lang="en-US" sz="2400" dirty="0"/>
              <a:t>. Although these methods are critical, on their own they often are insufficient to produce enough information for you to know how to approach a new dataset. This is where exploratory statistics and visualizations for datasets come in.</a:t>
            </a:r>
          </a:p>
          <a:p>
            <a:endParaRPr lang="en-US" sz="24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7D33D6-4FBF-3F45-AE68-458F59C6F836}"/>
              </a:ext>
            </a:extLst>
          </p:cNvPr>
          <p:cNvSpPr txBox="1">
            <a:spLocks/>
          </p:cNvSpPr>
          <p:nvPr/>
        </p:nvSpPr>
        <p:spPr>
          <a:xfrm>
            <a:off x="588263" y="457200"/>
            <a:ext cx="11018520" cy="553998"/>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Next Steps</a:t>
            </a:r>
            <a:endParaRPr lang="en-US" dirty="0"/>
          </a:p>
        </p:txBody>
      </p:sp>
      <p:sp>
        <p:nvSpPr>
          <p:cNvPr id="9" name="Content Placeholder 2">
            <a:extLst>
              <a:ext uri="{FF2B5EF4-FFF2-40B4-BE49-F238E27FC236}">
                <a16:creationId xmlns:a16="http://schemas.microsoft.com/office/drawing/2014/main" id="{5433DE5E-2C08-B940-8F56-602313E7210C}"/>
              </a:ext>
            </a:extLst>
          </p:cNvPr>
          <p:cNvSpPr txBox="1">
            <a:spLocks/>
          </p:cNvSpPr>
          <p:nvPr/>
        </p:nvSpPr>
        <p:spPr>
          <a:xfrm>
            <a:off x="607685" y="1642471"/>
            <a:ext cx="4414027" cy="4051300"/>
          </a:xfrm>
          <a:prstGeom prst="rect">
            <a:avLst/>
          </a:prstGeom>
        </p:spPr>
        <p:txBody>
          <a:bodyPr vert="horz" wrap="square" lIns="0" tIns="0" rIns="0" bIns="0" rtlCol="0">
            <a:norm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10" name="Rectangle 9">
            <a:extLst>
              <a:ext uri="{FF2B5EF4-FFF2-40B4-BE49-F238E27FC236}">
                <a16:creationId xmlns:a16="http://schemas.microsoft.com/office/drawing/2014/main" id="{FB48FDF8-30BE-B040-AE32-6A8989D5F721}"/>
              </a:ext>
            </a:extLst>
          </p:cNvPr>
          <p:cNvSpPr/>
          <p:nvPr/>
        </p:nvSpPr>
        <p:spPr bwMode="auto">
          <a:xfrm>
            <a:off x="6096000" y="1011198"/>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BDFA5B89-ECF9-6F40-B90A-CAEB3980C3A9}"/>
              </a:ext>
            </a:extLst>
          </p:cNvPr>
          <p:cNvSpPr txBox="1"/>
          <p:nvPr/>
        </p:nvSpPr>
        <p:spPr>
          <a:xfrm>
            <a:off x="6397171" y="1435100"/>
            <a:ext cx="5211763" cy="4051300"/>
          </a:xfrm>
          <a:prstGeom prst="rect">
            <a:avLst/>
          </a:prstGeom>
        </p:spPr>
        <p:txBody>
          <a:bodyPr vert="horz" wrap="square" lIns="0" tIns="0" rIns="0" bIns="0" rtlCol="0">
            <a:normAutofit/>
          </a:bodyPr>
          <a:lstStyle/>
          <a:p>
            <a:pPr defTabSz="932742">
              <a:spcAft>
                <a:spcPts val="600"/>
              </a:spcAft>
              <a:buSzPct val="90000"/>
            </a:pPr>
            <a:r>
              <a:rPr lang="en-US" sz="28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3"/>
              </a:rPr>
              <a:t>https://aka.ms/workshopomatic-feedback</a:t>
            </a:r>
            <a:endParaRPr lang="en-US" sz="2800" dirty="0"/>
          </a:p>
          <a:p>
            <a:pPr defTabSz="932742">
              <a:spcAft>
                <a:spcPts val="600"/>
              </a:spcAft>
              <a:buSzPct val="90000"/>
            </a:pPr>
            <a:endParaRPr lang="en-US" sz="2800" dirty="0"/>
          </a:p>
        </p:txBody>
      </p:sp>
      <p:sp>
        <p:nvSpPr>
          <p:cNvPr id="13" name="Content Placeholder 2">
            <a:extLst>
              <a:ext uri="{FF2B5EF4-FFF2-40B4-BE49-F238E27FC236}">
                <a16:creationId xmlns:a16="http://schemas.microsoft.com/office/drawing/2014/main" id="{0BCF35B7-C8DD-3D49-B34A-770C8BB77AAB}"/>
              </a:ext>
            </a:extLst>
          </p:cNvPr>
          <p:cNvSpPr txBox="1">
            <a:spLocks/>
          </p:cNvSpPr>
          <p:nvPr/>
        </p:nvSpPr>
        <p:spPr>
          <a:xfrm>
            <a:off x="570171" y="2583843"/>
            <a:ext cx="5323763" cy="284385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u="sng" dirty="0">
                <a:solidFill>
                  <a:srgbClr val="24292F"/>
                </a:solidFill>
                <a:latin typeface="-apple-system"/>
                <a:hlinkClick r:id="rId4" tooltip="https://docs.microsoft.com/learn/modules/explore-analyze-data-with-python/?WT.mc_id=academic-55190-ornella"/>
              </a:rPr>
              <a:t>Explore and analyze data with Python</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hlinkClick r:id="rId5" tooltip="https://docs.microsoft.com/learn/modules/introduction-to-machine-learning/?WT.mc_id=academic-55190-ornella"/>
              </a:rPr>
              <a:t>Introduction to machine learning</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hlinkClick r:id="rId6" tooltip="https://docs.microsoft.com/learn/paths/introduction-python-space-exploration-nasa/?WT.mc_id=academic-55190-ornella"/>
              </a:rPr>
              <a:t>Discover the role of Python in space exploration</a:t>
            </a:r>
            <a:endParaRPr lang="en-US" dirty="0">
              <a:solidFill>
                <a:srgbClr val="24292F"/>
              </a:solidFill>
              <a:latin typeface="-apple-system"/>
            </a:endParaRPr>
          </a:p>
          <a:p>
            <a:endParaRPr lang="en-US" dirty="0"/>
          </a:p>
        </p:txBody>
      </p:sp>
    </p:spTree>
    <p:extLst>
      <p:ext uri="{BB962C8B-B14F-4D97-AF65-F5344CB8AC3E}">
        <p14:creationId xmlns:p14="http://schemas.microsoft.com/office/powerpoint/2010/main" val="18774565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8427D-8170-B64C-AF5D-F50AD6CC12F8}"/>
              </a:ext>
            </a:extLst>
          </p:cNvPr>
          <p:cNvSpPr txBox="1"/>
          <p:nvPr/>
        </p:nvSpPr>
        <p:spPr>
          <a:xfrm>
            <a:off x="4729215" y="2751892"/>
            <a:ext cx="2733569" cy="677108"/>
          </a:xfrm>
          <a:prstGeom prst="rect">
            <a:avLst/>
          </a:prstGeom>
          <a:noFill/>
        </p:spPr>
        <p:txBody>
          <a:bodyPr wrap="none" lIns="0" tIns="0" rIns="0" bIns="0" rtlCol="0">
            <a:spAutoFit/>
          </a:bodyPr>
          <a:lstStyle/>
          <a:p>
            <a:pPr algn="l"/>
            <a:r>
              <a:rPr lang="en-US" sz="4400" dirty="0"/>
              <a:t>Thank you!</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987040"/>
          </a:xfrm>
        </p:spPr>
        <p:txBody>
          <a:bodyPr anchor="t"/>
          <a:lstStyle>
            <a:lvl1pPr marL="231775" indent="-231775">
              <a:spcAft>
                <a:spcPts val="600"/>
              </a:spcAft>
              <a:buFont typeface="Wingdings" panose="05000000000000000000" pitchFamily="2" charset="2"/>
              <a:buChar char=""/>
              <a:defRPr/>
            </a:lvl1pPr>
          </a:lstStyle>
          <a:p>
            <a:pPr lvl="1"/>
            <a:r>
              <a:rPr dirty="0"/>
              <a:t>Learn how to find general information about the data that's stored in a pandas </a:t>
            </a:r>
            <a:r>
              <a:rPr dirty="0" err="1"/>
              <a:t>DataFrame</a:t>
            </a:r>
            <a:endParaRPr dirty="0"/>
          </a:p>
          <a:p>
            <a:pPr lvl="1"/>
            <a:r>
              <a:rPr dirty="0"/>
              <a:t>Get a general knowledge of the ways you can combine </a:t>
            </a:r>
            <a:r>
              <a:rPr dirty="0" err="1"/>
              <a:t>DataFrames</a:t>
            </a:r>
            <a:endParaRPr dirty="0"/>
          </a:p>
          <a:p>
            <a:pPr lvl="1"/>
            <a:r>
              <a:rPr dirty="0"/>
              <a:t>Learn how to identify and remove duplicate values from a </a:t>
            </a:r>
            <a:r>
              <a:rPr dirty="0" err="1"/>
              <a:t>DataFrame</a:t>
            </a:r>
            <a:endParaRPr dirty="0"/>
          </a:p>
          <a:p>
            <a:pPr lvl="1"/>
            <a:r>
              <a:rPr dirty="0"/>
              <a:t>Learn how to replace or remove null values in a </a:t>
            </a:r>
            <a:r>
              <a:rPr dirty="0" err="1"/>
              <a:t>DataFrame</a:t>
            </a:r>
            <a:endParaRPr dirty="0"/>
          </a:p>
          <a:p>
            <a:pPr lvl="1"/>
            <a:r>
              <a:rPr dirty="0"/>
              <a:t>Learn ways to visually explore the data that's stored in a pandas </a:t>
            </a:r>
            <a:r>
              <a:rPr dirty="0" err="1"/>
              <a:t>DataFrame</a:t>
            </a:r>
            <a:endParaRP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523768"/>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Explore </a:t>
            </a:r>
            <a:r>
              <a:rPr dirty="0" err="1"/>
              <a:t>DataFrame</a:t>
            </a:r>
            <a:r>
              <a:rPr dirty="0"/>
              <a:t> information</a:t>
            </a:r>
          </a:p>
          <a:p>
            <a:pPr lvl="1"/>
            <a:r>
              <a:rPr dirty="0"/>
              <a:t>Work with missing data</a:t>
            </a:r>
          </a:p>
          <a:p>
            <a:pPr lvl="1"/>
            <a:r>
              <a:rPr dirty="0"/>
              <a:t>Remove duplicate data</a:t>
            </a:r>
          </a:p>
          <a:p>
            <a:pPr lvl="1"/>
            <a:r>
              <a:rPr dirty="0"/>
              <a:t>Combine datasets</a:t>
            </a:r>
            <a:endParaRPr lang="en-US" dirty="0"/>
          </a:p>
          <a:p>
            <a:pPr lvl="1"/>
            <a:r>
              <a:rPr lang="en-US" dirty="0"/>
              <a:t>Exploratory statistics and visualization</a:t>
            </a:r>
          </a:p>
          <a:p>
            <a:pPr lvl="1"/>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301621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43750"/>
              </a:spcBef>
              <a:spcAft>
                <a:spcPct val="43750"/>
              </a:spcAft>
            </a:pPr>
            <a:r>
              <a:rPr lang="en-US" dirty="0"/>
              <a:t>Say you want to perform some analysis on a dataset that you find interesting, like the </a:t>
            </a:r>
            <a:r>
              <a:rPr lang="en-US" dirty="0">
                <a:hlinkClick r:id="rId3"/>
              </a:rPr>
              <a:t>Global Terrorism</a:t>
            </a:r>
            <a:r>
              <a:rPr lang="en-US" dirty="0"/>
              <a:t> or </a:t>
            </a:r>
            <a:r>
              <a:rPr lang="en-US" dirty="0">
                <a:hlinkClick r:id="rId4"/>
              </a:rPr>
              <a:t>Synthetic Financial Datasets For Fraud Detection</a:t>
            </a:r>
            <a:r>
              <a:rPr lang="en-US" dirty="0"/>
              <a:t>. The first thing you'll need to do with any dataset is to clean it up. Many datasets have missing information, or won't be formatted in the exact way you'd like. In this workshop, you will learn how to use data science libraries to prepare your data for analysis and visualization.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Explore DataFrame information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By default, </a:t>
            </a:r>
            <a:r>
              <a:rPr dirty="0" err="1"/>
              <a:t>DataFrame.head</a:t>
            </a:r>
            <a:r>
              <a:rPr dirty="0"/>
              <a:t> returns the first five rows in a </a:t>
            </a:r>
            <a:r>
              <a:rPr dirty="0" err="1"/>
              <a:t>DataFrame</a:t>
            </a:r>
            <a:r>
              <a:rPr dirty="0"/>
              <a:t>.</a:t>
            </a:r>
            <a:r>
              <a:rPr lang="en-US" dirty="0"/>
              <a:t> In a new code cell, can you figure out how to get it to show more?</a:t>
            </a:r>
            <a:endParaRPr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861</TotalTime>
  <Words>4910</Words>
  <Application>Microsoft Office PowerPoint</Application>
  <PresentationFormat>Widescreen</PresentationFormat>
  <Paragraphs>252</Paragraphs>
  <Slides>33</Slides>
  <Notes>32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33</vt:i4>
      </vt:variant>
    </vt:vector>
  </HeadingPairs>
  <TitlesOfParts>
    <vt:vector size="45" baseType="lpstr">
      <vt:lpstr>-apple-system</vt:lpstr>
      <vt:lpstr>Aptos</vt: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Clean and Prepare Data using Python</vt:lpstr>
      <vt:lpstr>Prerequisites</vt:lpstr>
      <vt:lpstr>Learning objectives</vt:lpstr>
      <vt:lpstr>Agenda</vt:lpstr>
      <vt:lpstr>Introduction</vt:lpstr>
      <vt:lpstr>Introduction</vt:lpstr>
      <vt:lpstr>Explore DataFrame information</vt:lpstr>
      <vt:lpstr>Try it yourself</vt:lpstr>
      <vt:lpstr>Takeaway</vt:lpstr>
      <vt:lpstr>Work with missing data</vt:lpstr>
      <vt:lpstr>Work with missing data</vt:lpstr>
      <vt:lpstr>Key takeaway</vt:lpstr>
      <vt:lpstr>Try it yourself</vt:lpstr>
      <vt:lpstr>NaN and None: Null values in pandas</vt:lpstr>
      <vt:lpstr>Try it yourself</vt:lpstr>
      <vt:lpstr>Detect null values</vt:lpstr>
      <vt:lpstr>Key takeaway</vt:lpstr>
      <vt:lpstr>Drop null values</vt:lpstr>
      <vt:lpstr>Try it yourself</vt:lpstr>
      <vt:lpstr>Fill null values</vt:lpstr>
      <vt:lpstr>Try it yourself</vt:lpstr>
      <vt:lpstr>Try it yourself</vt:lpstr>
      <vt:lpstr>Takeaway</vt:lpstr>
      <vt:lpstr>Remove duplicate data</vt:lpstr>
      <vt:lpstr>Remove duplicate data</vt:lpstr>
      <vt:lpstr>Identify duplicates: duplicated</vt:lpstr>
      <vt:lpstr>Drop duplicates: drop_duplicates</vt:lpstr>
      <vt:lpstr>Takeaway</vt:lpstr>
      <vt:lpstr>Exploratory statistics and visualization</vt:lpstr>
      <vt:lpstr>Exploratory statistics and visualization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Mehwish Sameer</cp:lastModifiedBy>
  <cp:revision>8</cp:revision>
  <cp:lastPrinted>2022-02-15T17:22:22Z</cp:lastPrinted>
  <dcterms:created xsi:type="dcterms:W3CDTF">2022-02-15T17:22:22Z</dcterms:created>
  <dcterms:modified xsi:type="dcterms:W3CDTF">2024-06-13T18:57:44Z</dcterms:modified>
</cp:coreProperties>
</file>