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8"/>
  </p:notesMasterIdLst>
  <p:sldIdLst>
    <p:sldId id="258" r:id="rId5"/>
    <p:sldId id="260" r:id="rId6"/>
    <p:sldId id="262" r:id="rId7"/>
    <p:sldId id="264" r:id="rId8"/>
    <p:sldId id="268" r:id="rId9"/>
    <p:sldId id="272" r:id="rId10"/>
    <p:sldId id="274" r:id="rId11"/>
    <p:sldId id="276" r:id="rId12"/>
    <p:sldId id="284" r:id="rId13"/>
    <p:sldId id="288" r:id="rId14"/>
    <p:sldId id="290" r:id="rId15"/>
    <p:sldId id="292" r:id="rId16"/>
    <p:sldId id="296" r:id="rId17"/>
    <p:sldId id="300" r:id="rId18"/>
    <p:sldId id="302" r:id="rId19"/>
    <p:sldId id="304" r:id="rId20"/>
    <p:sldId id="306" r:id="rId21"/>
    <p:sldId id="310" r:id="rId22"/>
    <p:sldId id="312" r:id="rId23"/>
    <p:sldId id="314" r:id="rId24"/>
    <p:sldId id="316" r:id="rId25"/>
    <p:sldId id="318" r:id="rId26"/>
    <p:sldId id="320" r:id="rId27"/>
    <p:sldId id="322" r:id="rId28"/>
    <p:sldId id="324" r:id="rId29"/>
    <p:sldId id="326" r:id="rId30"/>
    <p:sldId id="328" r:id="rId31"/>
    <p:sldId id="330" r:id="rId32"/>
    <p:sldId id="332" r:id="rId33"/>
    <p:sldId id="372" r:id="rId34"/>
    <p:sldId id="374" r:id="rId35"/>
    <p:sldId id="377" r:id="rId36"/>
    <p:sldId id="376" r:id="rId37"/>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p:restoredTop sz="44706" autoAdjust="0"/>
  </p:normalViewPr>
  <p:slideViewPr>
    <p:cSldViewPr>
      <p:cViewPr varScale="1">
        <p:scale>
          <a:sx n="37" d="100"/>
          <a:sy n="37" d="100"/>
        </p:scale>
        <p:origin x="2400" y="29"/>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A367B-9407-42CC-AF0F-186A5744F32E}" type="datetimeFigureOut">
              <a:t>13-Jun-2024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3DD41-F58D-412B-A105-A9A5B9F815E4}"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nSpc>
                <a:spcPct val="107000"/>
              </a:lnSpc>
              <a:spcAft>
                <a:spcPts val="800"/>
              </a:spcAft>
            </a:pP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nSpc>
                <a:spcPct val="107000"/>
              </a:lnSpc>
              <a:spcAft>
                <a:spcPts val="80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nSpc>
                <a:spcPct val="107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nSpc>
                <a:spcPct val="107000"/>
              </a:lnSpc>
              <a:spcAft>
                <a:spcPts val="800"/>
              </a:spcAft>
            </a:pP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nSpc>
                <a:spcPct val="107000"/>
              </a:lnSpc>
              <a:spcAft>
                <a:spcPts val="80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lnSpc>
                <a:spcPct val="107000"/>
              </a:lnSpc>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nSpc>
                <a:spcPct val="107000"/>
              </a:lnSpc>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nSpc>
                <a:spcPct val="107000"/>
              </a:lnSpc>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lnSpc>
                <a:spcPct val="107000"/>
              </a:lnSpc>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lnSpcReduction="10000"/>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E63DD41-F58D-412B-A105-A9A5B9F815E4}" type="slidenum">
              <a:rPr lang="en-PK" smtClean="0"/>
              <a:t>32</a:t>
            </a:fld>
            <a:endParaRPr lang="en-PK"/>
          </a:p>
        </p:txBody>
      </p:sp>
    </p:spTree>
    <p:extLst>
      <p:ext uri="{BB962C8B-B14F-4D97-AF65-F5344CB8AC3E}">
        <p14:creationId xmlns:p14="http://schemas.microsoft.com/office/powerpoint/2010/main" val="385897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3DD41-F58D-412B-A105-A9A5B9F815E4}" type="slidenum">
              <a:rPr lang="en-US" smtClean="0"/>
              <a:t>33</a:t>
            </a:fld>
            <a:endParaRPr lang="en-US"/>
          </a:p>
        </p:txBody>
      </p:sp>
    </p:spTree>
    <p:extLst>
      <p:ext uri="{BB962C8B-B14F-4D97-AF65-F5344CB8AC3E}">
        <p14:creationId xmlns:p14="http://schemas.microsoft.com/office/powerpoint/2010/main" val="24424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nSpc>
                <a:spcPct val="107000"/>
              </a:lnSpc>
              <a:spcAft>
                <a:spcPts val="800"/>
              </a:spcAft>
            </a:pP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nSpc>
                <a:spcPct val="107000"/>
              </a:lnSpc>
              <a:spcAft>
                <a:spcPts val="800"/>
              </a:spcAft>
            </a:pP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3E2395A1-3BF0-492E-A2BB-A9BE656762AE}" type="datetimeFigureOut">
              <a:rPr lang="en-US" smtClean="0"/>
              <a:t>6/13/2024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B51382E-BB05-49AC-A840-32310FBD1C65}" type="datetimeFigureOut">
              <a:rPr lang="en-US" smtClean="0"/>
              <a:t>6/13/2024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9E19BA7-409D-43C6-837E-A3393AEEC766}" type="datetimeFigureOut">
              <a:rPr lang="en-US" smtClean="0"/>
              <a:t>6/13/2024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94765E5-686B-4782-BD58-4FDA1BEAEB88}" type="datetimeFigureOut">
              <a:rPr lang="en-US" smtClean="0"/>
              <a:t>6/13/2024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E11500E-C3DD-49FB-B30D-0ACD11D68104}" type="datetimeFigureOut">
              <a:rPr lang="en-US" smtClean="0"/>
              <a:t>6/13/2024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58776C04-54D9-48C1-8CEF-F7B33CDBF941}" type="datetimeFigureOut">
              <a:rPr lang="en-US" smtClean="0"/>
              <a:t>6/13/2024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85B53E06-9BA4-4CF3-82F1-9C3BC13D02D6}" type="datetimeFigureOut">
              <a:rPr lang="en-US" smtClean="0"/>
              <a:t>6/13/2024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A4AEC085-1C97-417D-B4E5-905A8236534D}" type="datetimeFigureOut">
              <a:rPr lang="en-US" smtClean="0"/>
              <a:t>6/13/2024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18CE3D84-12EB-4519-A8A3-D099156363FB}" type="datetimeFigureOut">
              <a:rPr lang="en-US" smtClean="0"/>
              <a:t>6/13/2024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0242263-22D7-463E-BFD1-4CA512D9B7C8}" type="datetimeFigureOut">
              <a:rPr lang="en-US" smtClean="0"/>
              <a:t>6/13/2024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78B1317-A97C-43D9-BF60-579E3F28AEF0}" type="datetimeFigureOut">
              <a:rPr lang="en-US" smtClean="0"/>
              <a:t>6/13/2024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6/13/2024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colab.google/" TargetMode="External"/><Relationship Id="rId2" Type="http://schemas.openxmlformats.org/officeDocument/2006/relationships/notesSlide" Target="../notesSlides/notesSlide2.xml"/><Relationship Id="rId1" Type="http://schemas.openxmlformats.org/officeDocument/2006/relationships/slideLayout" Target="../slideLayouts/slideLayout45.xml"/><Relationship Id="rId4" Type="http://schemas.openxmlformats.org/officeDocument/2006/relationships/hyperlink" Target="https://www.python.org/download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hyperlink" Target="https://aka.ms/workshopomatic-feedback" TargetMode="External"/><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hyperlink" Target="https://docs.microsoft.com/learn/paths/introduction-python-space-exploration-nasa/?WT.mc_id=academic-55190-ornella" TargetMode="External"/><Relationship Id="rId5" Type="http://schemas.openxmlformats.org/officeDocument/2006/relationships/hyperlink" Target="https://docs.microsoft.com/learn/modules/introduction-to-machine-learning/?WT.mc_id=academic-55190-ornella" TargetMode="External"/><Relationship Id="rId4" Type="http://schemas.openxmlformats.org/officeDocument/2006/relationships/hyperlink" Target="https://docs.microsoft.com/learn/modules/explore-analyze-data-with-python/?WT.mc_id=academic-55190-ornella"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rajathintelleyes/globalterrorism" TargetMode="External"/><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hyperlink" Target="https://www.kaggle.com/datasets/ealaxi/paysim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Even just by looking at the metadata about the information in a DataFrame, or the first and last few values in one, you can get an immediate idea about the size, shape, and content of the data you're dealing with.</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Work with missing data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Work with missing data</a:t>
            </a:r>
          </a:p>
        </p:txBody>
      </p:sp>
      <p:sp>
        <p:nvSpPr>
          <p:cNvPr id="3" name="Subtitle"/>
          <p:cNvSpPr>
            <a:spLocks noGrp="1"/>
          </p:cNvSpPr>
          <p:nvPr>
            <p:ph sz="quarter" idx="10"/>
          </p:nvPr>
        </p:nvSpPr>
        <p:spPr>
          <a:xfrm>
            <a:off x="584200" y="1435100"/>
            <a:ext cx="11018838" cy="517064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spcBef>
                <a:spcPct val="43750"/>
              </a:spcBef>
              <a:spcAft>
                <a:spcPct val="43750"/>
              </a:spcAft>
            </a:pPr>
            <a:r>
              <a:rPr sz="2000" dirty="0"/>
              <a:t>Most of the time, the datasets you want to use (or have to use) have missing values in them.</a:t>
            </a:r>
            <a:r>
              <a:rPr lang="en-US" sz="2000" dirty="0"/>
              <a:t> How missing data is handled carries with it subtle trade-offs that can affect your final analysis and real-world outcomes.</a:t>
            </a:r>
          </a:p>
          <a:p>
            <a:endParaRPr lang="en-US" sz="2000" dirty="0"/>
          </a:p>
          <a:p>
            <a:pPr>
              <a:spcBef>
                <a:spcPct val="43750"/>
              </a:spcBef>
              <a:spcAft>
                <a:spcPct val="43750"/>
              </a:spcAft>
            </a:pPr>
            <a:r>
              <a:rPr lang="en-US" sz="2000" dirty="0"/>
              <a:t>pandas handles missing values in two ways. The first you've seen before, in previous sections: the keyword </a:t>
            </a:r>
            <a:r>
              <a:rPr lang="en-US" sz="2000" i="1" dirty="0" err="1"/>
              <a:t>NaN</a:t>
            </a:r>
            <a:r>
              <a:rPr lang="en-US" sz="2000" dirty="0"/>
              <a:t>, or </a:t>
            </a:r>
            <a:r>
              <a:rPr lang="en-US" sz="2000" i="1" dirty="0"/>
              <a:t>Not a Number</a:t>
            </a:r>
            <a:r>
              <a:rPr lang="en-US" sz="2000" dirty="0"/>
              <a:t>. This is actually a special value that is part of the IEEE floating-point specification. </a:t>
            </a:r>
            <a:r>
              <a:rPr lang="en-US" sz="2000" dirty="0" err="1"/>
              <a:t>NaN</a:t>
            </a:r>
            <a:r>
              <a:rPr lang="en-US" sz="2000" dirty="0"/>
              <a:t> is used only to indicate missing floating-point values.</a:t>
            </a:r>
          </a:p>
          <a:p>
            <a:endParaRPr lang="en-US" sz="2000" dirty="0"/>
          </a:p>
          <a:p>
            <a:pPr>
              <a:spcBef>
                <a:spcPct val="43750"/>
              </a:spcBef>
              <a:spcAft>
                <a:spcPct val="43750"/>
              </a:spcAft>
            </a:pPr>
            <a:r>
              <a:rPr lang="en-US" sz="2000" dirty="0"/>
              <a:t>For missing values that aren't floats, pandas uses the Python None object. Although it might seem confusing that you'll encounter two different kinds of values that say essentially the same thing, there are sound programmatic reasons for this design choice. In practice, this enables pandas to deliver a good compromise for the vast majority of cases. Notwithstanding this, both None and </a:t>
            </a:r>
            <a:r>
              <a:rPr lang="en-US" sz="2000" dirty="0" err="1"/>
              <a:t>NaN</a:t>
            </a:r>
            <a:r>
              <a:rPr lang="en-US" sz="2000" dirty="0"/>
              <a:t> carry restrictions, and you need to be mindful of these.</a:t>
            </a:r>
          </a:p>
          <a:p>
            <a:endParaRPr sz="20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takeaway</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Addition (and other operations) between integers and None values is undefined, which can limit what you can do with datasets that contain them.</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happens if you add np.nan and None together?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NaN and None: Null values in pandas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Even though NaN and None can behave somewhat differently, pandas is nevertheless built to handle them interchangeably.</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set an element of int_series equal to None.</a:t>
            </a:r>
          </a:p>
        </p:txBody>
      </p:sp>
      <p:sp>
        <p:nvSpPr>
          <p:cNvPr id="4" name="New shape"/>
          <p:cNvSpPr/>
          <p:nvPr/>
        </p:nvSpPr>
        <p:spPr>
          <a:xfrm>
            <a:off x="609600" y="3847847"/>
            <a:ext cx="5181600" cy="1024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How does that element show up in the series?</a:t>
            </a:r>
          </a:p>
          <a:p>
            <a:pPr marL="381000" indent="-365760">
              <a:spcBef>
                <a:spcPct val="20000"/>
              </a:spcBef>
              <a:spcAft>
                <a:spcPct val="20000"/>
              </a:spcAft>
              <a:buChar char="•"/>
            </a:pPr>
            <a:r>
              <a:rPr sz="1800">
                <a:solidFill>
                  <a:srgbClr val="000000"/>
                </a:solidFill>
              </a:rPr>
              <a:t>What is the dtype of the series?</a:t>
            </a:r>
          </a:p>
        </p:txBody>
      </p:sp>
      <p:sp>
        <p:nvSpPr>
          <p:cNvPr id="5" name="New shape"/>
          <p:cNvSpPr/>
          <p:nvPr/>
        </p:nvSpPr>
        <p:spPr>
          <a:xfrm>
            <a:off x="6400800" y="3602990"/>
            <a:ext cx="5181600" cy="18796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0    1.0</a:t>
            </a:r>
            <a:br>
              <a:rPr sz="1800">
                <a:solidFill>
                  <a:srgbClr val="000000"/>
                </a:solidFill>
              </a:rPr>
            </a:br>
            <a:r>
              <a:rPr sz="1800">
                <a:solidFill>
                  <a:srgbClr val="000000"/>
                </a:solidFill>
              </a:rPr>
              <a:t>1    NaN</a:t>
            </a:r>
            <a:br>
              <a:rPr sz="1800">
                <a:solidFill>
                  <a:srgbClr val="000000"/>
                </a:solidFill>
              </a:rPr>
            </a:br>
            <a:r>
              <a:rPr sz="1800">
                <a:solidFill>
                  <a:srgbClr val="000000"/>
                </a:solidFill>
              </a:rPr>
              <a:t>2    3.0</a:t>
            </a:r>
            <a:br>
              <a:rPr sz="1800">
                <a:solidFill>
                  <a:srgbClr val="000000"/>
                </a:solidFill>
              </a:rPr>
            </a:br>
            <a:r>
              <a:rPr sz="1800">
                <a:solidFill>
                  <a:srgbClr val="000000"/>
                </a:solidFill>
              </a:rPr>
              <a:t>dtype: float64</a:t>
            </a:r>
          </a:p>
        </p:txBody>
      </p:sp>
      <p:sp>
        <p:nvSpPr>
          <p:cNvPr id="6" name="New shape"/>
          <p:cNvSpPr/>
          <p:nvPr/>
        </p:nvSpPr>
        <p:spPr>
          <a:xfrm>
            <a:off x="6400800" y="323723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Detect null values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Both isnull() and notnull() are your primary methods for detecting null data.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takeaway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Both the isnull() and notnull() methods produce similar results when you use them in DataFrames.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Drop null values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Beyond identifying missing values, pandas provides a convenient means to remove null values from Series and DataFrames.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a:xfrm>
            <a:off x="8469312" y="5758913"/>
            <a:ext cx="3646487" cy="276999"/>
          </a:xfrm>
        </p:spPr>
        <p:txBody>
          <a:bodyPr/>
          <a:lstStyle>
            <a:lvl1pPr marL="0" indent="0">
              <a:buNone/>
              <a:defRPr sz="1800"/>
            </a:lvl1pPr>
          </a:lstStyle>
          <a:p>
            <a:r>
              <a:rPr lang="en-US" dirty="0">
                <a:solidFill>
                  <a:schemeClr val="bg1"/>
                </a:solidFill>
              </a:rPr>
              <a:t>Beta MLSA</a:t>
            </a:r>
            <a:endParaRPr lang="en-US" sz="1800" dirty="0">
              <a:solidFill>
                <a:schemeClr val="bg1"/>
              </a:solidFill>
            </a:endParaRP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dirty="0"/>
              <a:t>Girisha </a:t>
            </a:r>
            <a:r>
              <a:rPr lang="en-US" dirty="0" err="1"/>
              <a:t>Sahdev</a:t>
            </a:r>
            <a:endParaRPr lang="en-US" dirty="0"/>
          </a:p>
        </p:txBody>
      </p:sp>
      <p:sp>
        <p:nvSpPr>
          <p:cNvPr id="4" name="Title"/>
          <p:cNvSpPr>
            <a:spLocks noGrp="1"/>
          </p:cNvSpPr>
          <p:nvPr>
            <p:ph type="title" hasCustomPrompt="1"/>
          </p:nvPr>
        </p:nvSpPr>
        <p:spPr>
          <a:xfrm>
            <a:off x="584200" y="2425780"/>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Clean and Prepare Data using Python</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Mehwish Sameer</a:t>
            </a:r>
          </a:p>
        </p:txBody>
      </p:sp>
      <p:sp>
        <p:nvSpPr>
          <p:cNvPr id="7" name="Text Placeholder 15"/>
          <p:cNvSpPr>
            <a:spLocks noGrp="1"/>
          </p:cNvSpPr>
          <p:nvPr>
            <p:ph type="body" sz="quarter" idx="15" hasCustomPrompt="1"/>
          </p:nvPr>
        </p:nvSpPr>
        <p:spPr>
          <a:xfrm>
            <a:off x="8469313" y="4038600"/>
            <a:ext cx="3646487" cy="276999"/>
          </a:xfrm>
        </p:spPr>
        <p:txBody>
          <a:bodyPr/>
          <a:lstStyle>
            <a:lvl1pPr marL="0" indent="0">
              <a:buNone/>
              <a:defRPr sz="1800"/>
            </a:lvl1pPr>
          </a:lstStyle>
          <a:p>
            <a:r>
              <a:rPr lang="en-US" dirty="0">
                <a:solidFill>
                  <a:schemeClr val="bg1"/>
                </a:solidFill>
              </a:rPr>
              <a:t>Beta MLSA</a:t>
            </a:r>
            <a:endParaRPr lang="en-US" sz="1800" dirty="0">
              <a:solidFill>
                <a:schemeClr val="bg1"/>
              </a:solidFill>
            </a:endParaRPr>
          </a:p>
        </p:txBody>
      </p:sp>
      <p:sp>
        <p:nvSpPr>
          <p:cNvPr id="8" name="Rectangle 7">
            <a:extLst>
              <a:ext uri="{FF2B5EF4-FFF2-40B4-BE49-F238E27FC236}">
                <a16:creationId xmlns:a16="http://schemas.microsoft.com/office/drawing/2014/main" id="{68B83546-0DC4-7D49-910E-A1BF661911C7}"/>
              </a:ext>
            </a:extLst>
          </p:cNvPr>
          <p:cNvSpPr/>
          <p:nvPr/>
        </p:nvSpPr>
        <p:spPr bwMode="auto">
          <a:xfrm>
            <a:off x="457200" y="5758913"/>
            <a:ext cx="5486400" cy="9417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might you go about dropping just column 3? Remember that you need to supply both the axis parameter and the how parameter.</a:t>
            </a:r>
          </a:p>
        </p:txBody>
      </p:sp>
      <p:sp>
        <p:nvSpPr>
          <p:cNvPr id="4" name="New shape"/>
          <p:cNvSpPr/>
          <p:nvPr/>
        </p:nvSpPr>
        <p:spPr>
          <a:xfrm>
            <a:off x="609600" y="364490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0   | 1   | 2 |</a:t>
            </a:r>
            <a:br>
              <a:rPr sz="1800">
                <a:solidFill>
                  <a:srgbClr val="000000"/>
                </a:solidFill>
              </a:rPr>
            </a:br>
            <a:r>
              <a:rPr sz="1800">
                <a:solidFill>
                  <a:srgbClr val="000000"/>
                </a:solidFill>
              </a:rPr>
              <a:t>---------------------</a:t>
            </a:r>
            <a:br>
              <a:rPr sz="1800">
                <a:solidFill>
                  <a:srgbClr val="000000"/>
                </a:solidFill>
              </a:rPr>
            </a:br>
            <a:r>
              <a:rPr sz="1800">
                <a:solidFill>
                  <a:srgbClr val="000000"/>
                </a:solidFill>
              </a:rPr>
              <a:t>| 0 | 1.0 | NaN | 7 |</a:t>
            </a:r>
            <a:br>
              <a:rPr sz="1800">
                <a:solidFill>
                  <a:srgbClr val="000000"/>
                </a:solidFill>
              </a:rPr>
            </a:br>
            <a:r>
              <a:rPr sz="1800">
                <a:solidFill>
                  <a:srgbClr val="000000"/>
                </a:solidFill>
              </a:rPr>
              <a:t>| 1 | 2.0 | 5.0 | 8 |</a:t>
            </a:r>
            <a:br>
              <a:rPr sz="1800">
                <a:solidFill>
                  <a:srgbClr val="000000"/>
                </a:solidFill>
              </a:rPr>
            </a:br>
            <a:r>
              <a:rPr sz="1800">
                <a:solidFill>
                  <a:srgbClr val="000000"/>
                </a:solidFill>
              </a:rPr>
              <a:t>| 2 | NaN | 6.0 | 9 |</a:t>
            </a:r>
          </a:p>
        </p:txBody>
      </p:sp>
      <p:sp>
        <p:nvSpPr>
          <p:cNvPr id="5" name="New shape"/>
          <p:cNvSpPr/>
          <p:nvPr/>
        </p:nvSpPr>
        <p:spPr>
          <a:xfrm>
            <a:off x="609600" y="32791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
        <p:nvSpPr>
          <p:cNvPr id="6" name="New shape"/>
          <p:cNvSpPr/>
          <p:nvPr/>
        </p:nvSpPr>
        <p:spPr>
          <a:xfrm>
            <a:off x="6400800" y="4330700"/>
            <a:ext cx="51816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example4.dropna(axis=</a:t>
            </a:r>
            <a:r>
              <a:rPr sz="1800">
                <a:solidFill>
                  <a:srgbClr val="A31515"/>
                </a:solidFill>
              </a:rPr>
              <a:t>'rows'</a:t>
            </a:r>
            <a:r>
              <a:rPr sz="1800">
                <a:solidFill>
                  <a:srgbClr val="000000"/>
                </a:solidFill>
              </a:rPr>
              <a:t>, thresh=3)</a:t>
            </a:r>
          </a:p>
        </p:txBody>
      </p:sp>
      <p:sp>
        <p:nvSpPr>
          <p:cNvPr id="7" name="New shape"/>
          <p:cNvSpPr/>
          <p:nvPr/>
        </p:nvSpPr>
        <p:spPr>
          <a:xfrm>
            <a:off x="6400800" y="39649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Python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Fill null values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Depending on your dataset, sometimes it makes more sense to fill null values with valid ones, rather than drop them.</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happens if you try to fill null values with a string, like ''?</a:t>
            </a:r>
          </a:p>
        </p:txBody>
      </p:sp>
      <p:sp>
        <p:nvSpPr>
          <p:cNvPr id="4" name="New shape"/>
          <p:cNvSpPr/>
          <p:nvPr/>
        </p:nvSpPr>
        <p:spPr>
          <a:xfrm>
            <a:off x="609600" y="3260090"/>
            <a:ext cx="5181600" cy="25654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a    1</a:t>
            </a:r>
            <a:br>
              <a:rPr sz="1800">
                <a:solidFill>
                  <a:srgbClr val="000000"/>
                </a:solidFill>
              </a:rPr>
            </a:br>
            <a:r>
              <a:rPr sz="1800">
                <a:solidFill>
                  <a:srgbClr val="000000"/>
                </a:solidFill>
              </a:rPr>
              <a:t>b     </a:t>
            </a:r>
            <a:br>
              <a:rPr sz="1800">
                <a:solidFill>
                  <a:srgbClr val="000000"/>
                </a:solidFill>
              </a:rPr>
            </a:br>
            <a:r>
              <a:rPr sz="1800">
                <a:solidFill>
                  <a:srgbClr val="000000"/>
                </a:solidFill>
              </a:rPr>
              <a:t>c    2</a:t>
            </a:r>
            <a:br>
              <a:rPr sz="1800">
                <a:solidFill>
                  <a:srgbClr val="000000"/>
                </a:solidFill>
              </a:rPr>
            </a:br>
            <a:r>
              <a:rPr sz="1800">
                <a:solidFill>
                  <a:srgbClr val="000000"/>
                </a:solidFill>
              </a:rPr>
              <a:t>d     </a:t>
            </a:r>
            <a:br>
              <a:rPr sz="1800">
                <a:solidFill>
                  <a:srgbClr val="000000"/>
                </a:solidFill>
              </a:rPr>
            </a:br>
            <a:r>
              <a:rPr sz="1800">
                <a:solidFill>
                  <a:srgbClr val="000000"/>
                </a:solidFill>
              </a:rPr>
              <a:t>e    3</a:t>
            </a:r>
            <a:br>
              <a:rPr sz="1800">
                <a:solidFill>
                  <a:srgbClr val="000000"/>
                </a:solidFill>
              </a:rPr>
            </a:br>
            <a:r>
              <a:rPr sz="1800">
                <a:solidFill>
                  <a:srgbClr val="000000"/>
                </a:solidFill>
              </a:rPr>
              <a:t>dtype: object</a:t>
            </a:r>
          </a:p>
        </p:txBody>
      </p:sp>
      <p:sp>
        <p:nvSpPr>
          <p:cNvPr id="5" name="New shape"/>
          <p:cNvSpPr/>
          <p:nvPr/>
        </p:nvSpPr>
        <p:spPr>
          <a:xfrm>
            <a:off x="609600" y="289433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
        <p:nvSpPr>
          <p:cNvPr id="6" name="New shape"/>
          <p:cNvSpPr/>
          <p:nvPr/>
        </p:nvSpPr>
        <p:spPr>
          <a:xfrm>
            <a:off x="6400800" y="4117340"/>
            <a:ext cx="51816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example5.fillna(method=</a:t>
            </a:r>
            <a:r>
              <a:rPr sz="1800">
                <a:solidFill>
                  <a:srgbClr val="A31515"/>
                </a:solidFill>
              </a:rPr>
              <a:t>'ffill'</a:t>
            </a:r>
            <a:r>
              <a:rPr sz="1800">
                <a:solidFill>
                  <a:srgbClr val="000000"/>
                </a:solidFill>
              </a:rPr>
              <a:t>)</a:t>
            </a:r>
          </a:p>
        </p:txBody>
      </p:sp>
      <p:sp>
        <p:nvSpPr>
          <p:cNvPr id="7" name="New shape"/>
          <p:cNvSpPr/>
          <p:nvPr/>
        </p:nvSpPr>
        <p:spPr>
          <a:xfrm>
            <a:off x="6400800" y="375158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dirty="0">
                <a:solidFill>
                  <a:srgbClr val="000000"/>
                </a:solidFill>
              </a:rPr>
              <a:t>Python</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output does example4.fillna(method='bfill', axis=1) produce?</a:t>
            </a:r>
          </a:p>
        </p:txBody>
      </p:sp>
      <p:sp>
        <p:nvSpPr>
          <p:cNvPr id="4" name="New shape"/>
          <p:cNvSpPr/>
          <p:nvPr/>
        </p:nvSpPr>
        <p:spPr>
          <a:xfrm>
            <a:off x="609600" y="343154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0   | 1   | 2 | 3   |</a:t>
            </a:r>
            <a:br>
              <a:rPr sz="1800">
                <a:solidFill>
                  <a:srgbClr val="000000"/>
                </a:solidFill>
              </a:rPr>
            </a:br>
            <a:r>
              <a:rPr sz="1800">
                <a:solidFill>
                  <a:srgbClr val="000000"/>
                </a:solidFill>
              </a:rPr>
              <a:t>---------------------------</a:t>
            </a:r>
            <a:br>
              <a:rPr sz="1800">
                <a:solidFill>
                  <a:srgbClr val="000000"/>
                </a:solidFill>
              </a:rPr>
            </a:br>
            <a:r>
              <a:rPr sz="1800">
                <a:solidFill>
                  <a:srgbClr val="000000"/>
                </a:solidFill>
              </a:rPr>
              <a:t>| 0 | 1.0 | 5.0 | 7 | NaN |</a:t>
            </a:r>
            <a:br>
              <a:rPr sz="1800">
                <a:solidFill>
                  <a:srgbClr val="000000"/>
                </a:solidFill>
              </a:rPr>
            </a:br>
            <a:r>
              <a:rPr sz="1800">
                <a:solidFill>
                  <a:srgbClr val="000000"/>
                </a:solidFill>
              </a:rPr>
              <a:t>| 1 | 2.0 | 5.0 | 8 | NaN |</a:t>
            </a:r>
            <a:br>
              <a:rPr sz="1800">
                <a:solidFill>
                  <a:srgbClr val="000000"/>
                </a:solidFill>
              </a:rPr>
            </a:br>
            <a:r>
              <a:rPr sz="1800">
                <a:solidFill>
                  <a:srgbClr val="000000"/>
                </a:solidFill>
              </a:rPr>
              <a:t>| 2 | NaN | 6.0 | 9 | NaN |</a:t>
            </a:r>
          </a:p>
        </p:txBody>
      </p:sp>
      <p:sp>
        <p:nvSpPr>
          <p:cNvPr id="5" name="New shape"/>
          <p:cNvSpPr/>
          <p:nvPr/>
        </p:nvSpPr>
        <p:spPr>
          <a:xfrm>
            <a:off x="609600" y="306578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
        <p:nvSpPr>
          <p:cNvPr id="6" name="New shape"/>
          <p:cNvSpPr/>
          <p:nvPr/>
        </p:nvSpPr>
        <p:spPr>
          <a:xfrm>
            <a:off x="6400800" y="343154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0   | 1   | 2   | 3   |</a:t>
            </a:r>
            <a:br>
              <a:rPr sz="1800">
                <a:solidFill>
                  <a:srgbClr val="000000"/>
                </a:solidFill>
              </a:rPr>
            </a:br>
            <a:r>
              <a:rPr sz="1800">
                <a:solidFill>
                  <a:srgbClr val="000000"/>
                </a:solidFill>
              </a:rPr>
              <a:t>-----------------------------</a:t>
            </a:r>
            <a:br>
              <a:rPr sz="1800">
                <a:solidFill>
                  <a:srgbClr val="000000"/>
                </a:solidFill>
              </a:rPr>
            </a:br>
            <a:r>
              <a:rPr sz="1800">
                <a:solidFill>
                  <a:srgbClr val="000000"/>
                </a:solidFill>
              </a:rPr>
              <a:t>| 0 | 1.0 | 5.0 | 7.0 | 7.0 |</a:t>
            </a:r>
            <a:br>
              <a:rPr sz="1800">
                <a:solidFill>
                  <a:srgbClr val="000000"/>
                </a:solidFill>
              </a:rPr>
            </a:br>
            <a:r>
              <a:rPr sz="1800">
                <a:solidFill>
                  <a:srgbClr val="000000"/>
                </a:solidFill>
              </a:rPr>
              <a:t>| 1 | 2.0 | 5.0 | 8.0 | 8.0 |</a:t>
            </a:r>
            <a:br>
              <a:rPr sz="1800">
                <a:solidFill>
                  <a:srgbClr val="000000"/>
                </a:solidFill>
              </a:rPr>
            </a:br>
            <a:r>
              <a:rPr sz="1800">
                <a:solidFill>
                  <a:srgbClr val="000000"/>
                </a:solidFill>
              </a:rPr>
              <a:t>| 2 | 2.0 | 6.0 | 9.0 | 9.0 |</a:t>
            </a:r>
          </a:p>
        </p:txBody>
      </p:sp>
      <p:sp>
        <p:nvSpPr>
          <p:cNvPr id="7" name="New shape"/>
          <p:cNvSpPr/>
          <p:nvPr/>
        </p:nvSpPr>
        <p:spPr>
          <a:xfrm>
            <a:off x="6400800" y="306578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275767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There are multiple ways to deal with missing values in your datasets.</a:t>
            </a:r>
            <a:endParaRPr lang="en-US" dirty="0"/>
          </a:p>
          <a:p>
            <a:endParaRPr lang="en-US" dirty="0"/>
          </a:p>
          <a:p>
            <a:r>
              <a:rPr lang="en-US" dirty="0"/>
              <a:t>The specific strategy you use (removing them, replacing them, or even how you replace them) should be dictated by the particulars of that data. You'll develop a better sense of how to deal with missing values the more you handle and interact with datasets.</a:t>
            </a:r>
            <a:endParaRPr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Remove duplicate data</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Remove duplicate data</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missing data, in real-world datasets, you frequently encounter duplicated data.</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Identify duplicates: duplicated</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easily spot duplicate values by using the duplicated method in pandas.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Drop duplicates: drop_duplicates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drop_duplicates simply returns a copy of the data for which all of the duplicated values are False.</a:t>
            </a:r>
          </a:p>
        </p:txBody>
      </p:sp>
      <p:sp>
        <p:nvSpPr>
          <p:cNvPr id="4" name="New shape"/>
          <p:cNvSpPr/>
          <p:nvPr/>
        </p:nvSpPr>
        <p:spPr>
          <a:xfrm>
            <a:off x="609600" y="4330700"/>
            <a:ext cx="51816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example6.drop_duplicates()</a:t>
            </a:r>
          </a:p>
        </p:txBody>
      </p:sp>
      <p:sp>
        <p:nvSpPr>
          <p:cNvPr id="5" name="New shape"/>
          <p:cNvSpPr/>
          <p:nvPr/>
        </p:nvSpPr>
        <p:spPr>
          <a:xfrm>
            <a:off x="609600" y="39649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Python</a:t>
            </a:r>
          </a:p>
        </p:txBody>
      </p:sp>
      <p:sp>
        <p:nvSpPr>
          <p:cNvPr id="6" name="New shape"/>
          <p:cNvSpPr/>
          <p:nvPr/>
        </p:nvSpPr>
        <p:spPr>
          <a:xfrm>
            <a:off x="6400800" y="364490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letters | numbers |</a:t>
            </a:r>
            <a:br>
              <a:rPr sz="1800">
                <a:solidFill>
                  <a:srgbClr val="000000"/>
                </a:solidFill>
              </a:rPr>
            </a:br>
            <a:r>
              <a:rPr sz="1800">
                <a:solidFill>
                  <a:srgbClr val="000000"/>
                </a:solidFill>
              </a:rPr>
              <a:t>-------------------------</a:t>
            </a:r>
            <a:br>
              <a:rPr sz="1800">
                <a:solidFill>
                  <a:srgbClr val="000000"/>
                </a:solidFill>
              </a:rPr>
            </a:br>
            <a:r>
              <a:rPr sz="1800">
                <a:solidFill>
                  <a:srgbClr val="000000"/>
                </a:solidFill>
              </a:rPr>
              <a:t>| 0 | A       | 1       |</a:t>
            </a:r>
            <a:br>
              <a:rPr sz="1800">
                <a:solidFill>
                  <a:srgbClr val="000000"/>
                </a:solidFill>
              </a:rPr>
            </a:br>
            <a:r>
              <a:rPr sz="1800">
                <a:solidFill>
                  <a:srgbClr val="000000"/>
                </a:solidFill>
              </a:rPr>
              <a:t>| 1 | B       | 2       |</a:t>
            </a:r>
            <a:br>
              <a:rPr sz="1800">
                <a:solidFill>
                  <a:srgbClr val="000000"/>
                </a:solidFill>
              </a:rPr>
            </a:br>
            <a:r>
              <a:rPr sz="1800">
                <a:solidFill>
                  <a:srgbClr val="000000"/>
                </a:solidFill>
              </a:rPr>
              <a:t>| 3 | B       | 3       |</a:t>
            </a:r>
          </a:p>
        </p:txBody>
      </p:sp>
      <p:sp>
        <p:nvSpPr>
          <p:cNvPr id="7" name="New shape"/>
          <p:cNvSpPr/>
          <p:nvPr/>
        </p:nvSpPr>
        <p:spPr>
          <a:xfrm>
            <a:off x="6400800" y="32791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Removing duplicate data is an essential part of almost every data science project.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677108"/>
          </a:xfrm>
        </p:spPr>
        <p:txBody>
          <a:bodyPr anchor="t"/>
          <a:lstStyle>
            <a:lvl1pPr marL="231775" indent="-231775">
              <a:spcAft>
                <a:spcPts val="600"/>
              </a:spcAft>
              <a:buFont typeface="Wingdings" panose="05000000000000000000" pitchFamily="2" charset="2"/>
              <a:buChar char=""/>
              <a:defRPr/>
            </a:lvl1pPr>
          </a:lstStyle>
          <a:p>
            <a:pPr lvl="1"/>
            <a:r>
              <a:rPr lang="en-US" dirty="0">
                <a:hlinkClick r:id="rId3"/>
              </a:rPr>
              <a:t>Google </a:t>
            </a:r>
            <a:r>
              <a:rPr lang="en-US" dirty="0" err="1">
                <a:hlinkClick r:id="rId3"/>
              </a:rPr>
              <a:t>Colab</a:t>
            </a:r>
            <a:endParaRPr lang="en-US" dirty="0"/>
          </a:p>
          <a:p>
            <a:pPr lvl="1"/>
            <a:r>
              <a:rPr lang="en-US" dirty="0">
                <a:hlinkClick r:id="rId4"/>
              </a:rPr>
              <a:t>Python</a:t>
            </a:r>
            <a:r>
              <a:rPr lang="en-US" dirty="0"/>
              <a:t>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Exploratory statistics and visualization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Exploratory statistics and visualization</a:t>
            </a:r>
          </a:p>
        </p:txBody>
      </p:sp>
      <p:sp>
        <p:nvSpPr>
          <p:cNvPr id="3" name="Subtitle"/>
          <p:cNvSpPr>
            <a:spLocks noGrp="1"/>
          </p:cNvSpPr>
          <p:nvPr>
            <p:ph sz="quarter" idx="10"/>
          </p:nvPr>
        </p:nvSpPr>
        <p:spPr>
          <a:xfrm>
            <a:off x="584200" y="1435100"/>
            <a:ext cx="11018838" cy="453534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sz="2400" dirty="0"/>
              <a:t>An old joke goes: </a:t>
            </a:r>
            <a:r>
              <a:rPr lang="en-US" sz="2400" dirty="0"/>
              <a:t>"</a:t>
            </a:r>
            <a:r>
              <a:rPr sz="2400" dirty="0"/>
              <a:t>What does a data scientist see when they look at a dataset? A bunch of numbers.</a:t>
            </a:r>
            <a:r>
              <a:rPr lang="en-US" sz="2400" dirty="0"/>
              <a:t>"</a:t>
            </a:r>
            <a:r>
              <a:rPr sz="2400" dirty="0"/>
              <a:t> There is more than a little truth in that joke.</a:t>
            </a:r>
            <a:endParaRPr lang="en-US" sz="2400" dirty="0"/>
          </a:p>
          <a:p>
            <a:endParaRPr lang="en-US" sz="2400" dirty="0"/>
          </a:p>
          <a:p>
            <a:pPr>
              <a:spcBef>
                <a:spcPct val="43750"/>
              </a:spcBef>
              <a:spcAft>
                <a:spcPct val="43750"/>
              </a:spcAft>
            </a:pPr>
            <a:r>
              <a:rPr lang="en-US" sz="2400" dirty="0"/>
              <a:t>Often when probing a new dataset, you'll find it valuable to get high-level information about what the dataset holds. Earlier in this module, we discussed using methods like </a:t>
            </a:r>
            <a:r>
              <a:rPr lang="en-US" sz="2400" dirty="0" err="1"/>
              <a:t>DataFrame.info</a:t>
            </a:r>
            <a:r>
              <a:rPr lang="en-US" sz="2400" dirty="0"/>
              <a:t>, </a:t>
            </a:r>
            <a:r>
              <a:rPr lang="en-US" sz="2400" dirty="0" err="1"/>
              <a:t>DataFrame.head</a:t>
            </a:r>
            <a:r>
              <a:rPr lang="en-US" sz="2400" dirty="0"/>
              <a:t>, and </a:t>
            </a:r>
            <a:r>
              <a:rPr lang="en-US" sz="2400" dirty="0" err="1"/>
              <a:t>DataFrame.tail</a:t>
            </a:r>
            <a:r>
              <a:rPr lang="en-US" sz="2400" dirty="0"/>
              <a:t> to examine some aspects of a </a:t>
            </a:r>
            <a:r>
              <a:rPr lang="en-US" sz="2400" dirty="0" err="1"/>
              <a:t>DataFrame</a:t>
            </a:r>
            <a:r>
              <a:rPr lang="en-US" sz="2400" dirty="0"/>
              <a:t>. Although these methods are critical, on their own they often are insufficient to produce enough information for you to know how to approach a new dataset. This is where exploratory statistics and visualizations for datasets come in.</a:t>
            </a:r>
          </a:p>
          <a:p>
            <a:endParaRPr lang="en-US" sz="24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97D33D6-4FBF-3F45-AE68-458F59C6F836}"/>
              </a:ext>
            </a:extLst>
          </p:cNvPr>
          <p:cNvSpPr txBox="1">
            <a:spLocks/>
          </p:cNvSpPr>
          <p:nvPr/>
        </p:nvSpPr>
        <p:spPr>
          <a:xfrm>
            <a:off x="588263" y="457200"/>
            <a:ext cx="11018520" cy="553998"/>
          </a:xfrm>
          <a:prstGeom prst="rect">
            <a:avLst/>
          </a:prstGeom>
        </p:spPr>
        <p:txBody>
          <a:bodyPr vert="horz" wrap="square" lIns="0" tIns="0" rIns="0" bIns="0" rtlCol="0" anchor="t">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Next Steps</a:t>
            </a:r>
            <a:endParaRPr lang="en-US" dirty="0"/>
          </a:p>
        </p:txBody>
      </p:sp>
      <p:sp>
        <p:nvSpPr>
          <p:cNvPr id="9" name="Content Placeholder 2">
            <a:extLst>
              <a:ext uri="{FF2B5EF4-FFF2-40B4-BE49-F238E27FC236}">
                <a16:creationId xmlns:a16="http://schemas.microsoft.com/office/drawing/2014/main" id="{5433DE5E-2C08-B940-8F56-602313E7210C}"/>
              </a:ext>
            </a:extLst>
          </p:cNvPr>
          <p:cNvSpPr txBox="1">
            <a:spLocks/>
          </p:cNvSpPr>
          <p:nvPr/>
        </p:nvSpPr>
        <p:spPr>
          <a:xfrm>
            <a:off x="607685" y="1642471"/>
            <a:ext cx="4414027" cy="4051300"/>
          </a:xfrm>
          <a:prstGeom prst="rect">
            <a:avLst/>
          </a:prstGeom>
        </p:spPr>
        <p:txBody>
          <a:bodyPr vert="horz" wrap="square" lIns="0" tIns="0" rIns="0" bIns="0" rtlCol="0">
            <a:norm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10" name="Rectangle 9">
            <a:extLst>
              <a:ext uri="{FF2B5EF4-FFF2-40B4-BE49-F238E27FC236}">
                <a16:creationId xmlns:a16="http://schemas.microsoft.com/office/drawing/2014/main" id="{FB48FDF8-30BE-B040-AE32-6A8989D5F721}"/>
              </a:ext>
            </a:extLst>
          </p:cNvPr>
          <p:cNvSpPr/>
          <p:nvPr/>
        </p:nvSpPr>
        <p:spPr bwMode="auto">
          <a:xfrm>
            <a:off x="6096000" y="1011198"/>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1" name="TextBox 10">
            <a:extLst>
              <a:ext uri="{FF2B5EF4-FFF2-40B4-BE49-F238E27FC236}">
                <a16:creationId xmlns:a16="http://schemas.microsoft.com/office/drawing/2014/main" id="{BDFA5B89-ECF9-6F40-B90A-CAEB3980C3A9}"/>
              </a:ext>
            </a:extLst>
          </p:cNvPr>
          <p:cNvSpPr txBox="1"/>
          <p:nvPr/>
        </p:nvSpPr>
        <p:spPr>
          <a:xfrm>
            <a:off x="6397171" y="1435100"/>
            <a:ext cx="5211763" cy="4051300"/>
          </a:xfrm>
          <a:prstGeom prst="rect">
            <a:avLst/>
          </a:prstGeom>
        </p:spPr>
        <p:txBody>
          <a:bodyPr vert="horz" wrap="square" lIns="0" tIns="0" rIns="0" bIns="0" rtlCol="0">
            <a:normAutofit/>
          </a:bodyPr>
          <a:lstStyle/>
          <a:p>
            <a:pPr defTabSz="932742">
              <a:spcAft>
                <a:spcPts val="600"/>
              </a:spcAft>
              <a:buSzPct val="90000"/>
            </a:pPr>
            <a:r>
              <a:rPr lang="en-US" sz="28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3"/>
              </a:rPr>
              <a:t>https://aka.ms/workshopomatic-feedback</a:t>
            </a:r>
            <a:endParaRPr lang="en-US" sz="2800" dirty="0"/>
          </a:p>
          <a:p>
            <a:pPr defTabSz="932742">
              <a:spcAft>
                <a:spcPts val="600"/>
              </a:spcAft>
              <a:buSzPct val="90000"/>
            </a:pPr>
            <a:endParaRPr lang="en-US" sz="2800" dirty="0"/>
          </a:p>
        </p:txBody>
      </p:sp>
      <p:sp>
        <p:nvSpPr>
          <p:cNvPr id="13" name="Content Placeholder 2">
            <a:extLst>
              <a:ext uri="{FF2B5EF4-FFF2-40B4-BE49-F238E27FC236}">
                <a16:creationId xmlns:a16="http://schemas.microsoft.com/office/drawing/2014/main" id="{0BCF35B7-C8DD-3D49-B34A-770C8BB77AAB}"/>
              </a:ext>
            </a:extLst>
          </p:cNvPr>
          <p:cNvSpPr txBox="1">
            <a:spLocks/>
          </p:cNvSpPr>
          <p:nvPr/>
        </p:nvSpPr>
        <p:spPr>
          <a:xfrm>
            <a:off x="570171" y="2583843"/>
            <a:ext cx="5323763" cy="284385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u="sng" dirty="0">
                <a:solidFill>
                  <a:srgbClr val="24292F"/>
                </a:solidFill>
                <a:latin typeface="-apple-system"/>
                <a:hlinkClick r:id="rId4" tooltip="https://docs.microsoft.com/learn/modules/explore-analyze-data-with-python/?WT.mc_id=academic-55190-ornella"/>
              </a:rPr>
              <a:t>Explore and analyze data with Python</a:t>
            </a:r>
            <a:endParaRPr lang="en-US" dirty="0">
              <a:solidFill>
                <a:srgbClr val="24292F"/>
              </a:solidFill>
              <a:latin typeface="-apple-system"/>
            </a:endParaRPr>
          </a:p>
          <a:p>
            <a:pPr>
              <a:buFont typeface="Arial" panose="020B0604020202020204" pitchFamily="34" charset="0"/>
              <a:buChar char="•"/>
            </a:pPr>
            <a:r>
              <a:rPr lang="en-US" dirty="0">
                <a:solidFill>
                  <a:srgbClr val="24292F"/>
                </a:solidFill>
                <a:latin typeface="-apple-system"/>
                <a:hlinkClick r:id="rId5" tooltip="https://docs.microsoft.com/learn/modules/introduction-to-machine-learning/?WT.mc_id=academic-55190-ornella"/>
              </a:rPr>
              <a:t>Introduction to machine learning</a:t>
            </a:r>
            <a:endParaRPr lang="en-US" dirty="0">
              <a:solidFill>
                <a:srgbClr val="24292F"/>
              </a:solidFill>
              <a:latin typeface="-apple-system"/>
            </a:endParaRPr>
          </a:p>
          <a:p>
            <a:pPr>
              <a:buFont typeface="Arial" panose="020B0604020202020204" pitchFamily="34" charset="0"/>
              <a:buChar char="•"/>
            </a:pPr>
            <a:r>
              <a:rPr lang="en-US" dirty="0">
                <a:solidFill>
                  <a:srgbClr val="24292F"/>
                </a:solidFill>
                <a:latin typeface="-apple-system"/>
                <a:hlinkClick r:id="rId6" tooltip="https://docs.microsoft.com/learn/paths/introduction-python-space-exploration-nasa/?WT.mc_id=academic-55190-ornella"/>
              </a:rPr>
              <a:t>Discover the role of Python in space exploration</a:t>
            </a:r>
            <a:endParaRPr lang="en-US" dirty="0">
              <a:solidFill>
                <a:srgbClr val="24292F"/>
              </a:solidFill>
              <a:latin typeface="-apple-system"/>
            </a:endParaRPr>
          </a:p>
          <a:p>
            <a:endParaRPr lang="en-US" dirty="0"/>
          </a:p>
        </p:txBody>
      </p:sp>
    </p:spTree>
    <p:extLst>
      <p:ext uri="{BB962C8B-B14F-4D97-AF65-F5344CB8AC3E}">
        <p14:creationId xmlns:p14="http://schemas.microsoft.com/office/powerpoint/2010/main" val="187745653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98427D-8170-B64C-AF5D-F50AD6CC12F8}"/>
              </a:ext>
            </a:extLst>
          </p:cNvPr>
          <p:cNvSpPr txBox="1"/>
          <p:nvPr/>
        </p:nvSpPr>
        <p:spPr>
          <a:xfrm>
            <a:off x="4729215" y="2751892"/>
            <a:ext cx="2733569" cy="677108"/>
          </a:xfrm>
          <a:prstGeom prst="rect">
            <a:avLst/>
          </a:prstGeom>
          <a:noFill/>
        </p:spPr>
        <p:txBody>
          <a:bodyPr wrap="none" lIns="0" tIns="0" rIns="0" bIns="0" rtlCol="0">
            <a:spAutoFit/>
          </a:bodyPr>
          <a:lstStyle/>
          <a:p>
            <a:pPr algn="l"/>
            <a:r>
              <a:rPr lang="en-US" sz="4400" dirty="0"/>
              <a:t>Thank you!</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987040"/>
          </a:xfrm>
        </p:spPr>
        <p:txBody>
          <a:bodyPr anchor="t"/>
          <a:lstStyle>
            <a:lvl1pPr marL="231775" indent="-231775">
              <a:spcAft>
                <a:spcPts val="600"/>
              </a:spcAft>
              <a:buFont typeface="Wingdings" panose="05000000000000000000" pitchFamily="2" charset="2"/>
              <a:buChar char=""/>
              <a:defRPr/>
            </a:lvl1pPr>
          </a:lstStyle>
          <a:p>
            <a:pPr lvl="1"/>
            <a:r>
              <a:rPr dirty="0"/>
              <a:t>Learn how to find general information about the data that's stored in a pandas </a:t>
            </a:r>
            <a:r>
              <a:rPr dirty="0" err="1"/>
              <a:t>DataFrame</a:t>
            </a:r>
            <a:endParaRPr dirty="0"/>
          </a:p>
          <a:p>
            <a:pPr lvl="1"/>
            <a:r>
              <a:rPr dirty="0"/>
              <a:t>Get a general knowledge of the ways you can combine </a:t>
            </a:r>
            <a:r>
              <a:rPr dirty="0" err="1"/>
              <a:t>DataFrames</a:t>
            </a:r>
            <a:endParaRPr dirty="0"/>
          </a:p>
          <a:p>
            <a:pPr lvl="1"/>
            <a:r>
              <a:rPr dirty="0"/>
              <a:t>Learn how to identify and remove duplicate values from a </a:t>
            </a:r>
            <a:r>
              <a:rPr dirty="0" err="1"/>
              <a:t>DataFrame</a:t>
            </a:r>
            <a:endParaRPr dirty="0"/>
          </a:p>
          <a:p>
            <a:pPr lvl="1"/>
            <a:r>
              <a:rPr dirty="0"/>
              <a:t>Learn how to replace or remove null values in a </a:t>
            </a:r>
            <a:r>
              <a:rPr dirty="0" err="1"/>
              <a:t>DataFrame</a:t>
            </a:r>
            <a:endParaRPr dirty="0"/>
          </a:p>
          <a:p>
            <a:pPr lvl="1"/>
            <a:r>
              <a:rPr dirty="0"/>
              <a:t>Learn ways to visually explore the data that's stored in a pandas </a:t>
            </a:r>
            <a:r>
              <a:rPr dirty="0" err="1"/>
              <a:t>DataFrame</a:t>
            </a:r>
            <a:endParaRPr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523768"/>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Explore </a:t>
            </a:r>
            <a:r>
              <a:rPr dirty="0" err="1"/>
              <a:t>DataFrame</a:t>
            </a:r>
            <a:r>
              <a:rPr dirty="0"/>
              <a:t> information</a:t>
            </a:r>
          </a:p>
          <a:p>
            <a:pPr lvl="1"/>
            <a:r>
              <a:rPr dirty="0"/>
              <a:t>Work with missing data</a:t>
            </a:r>
          </a:p>
          <a:p>
            <a:pPr lvl="1"/>
            <a:r>
              <a:rPr dirty="0"/>
              <a:t>Remove duplicate data</a:t>
            </a:r>
          </a:p>
          <a:p>
            <a:pPr lvl="1"/>
            <a:r>
              <a:rPr dirty="0"/>
              <a:t>Combine datasets</a:t>
            </a:r>
            <a:endParaRPr lang="en-US" dirty="0"/>
          </a:p>
          <a:p>
            <a:pPr lvl="1"/>
            <a:r>
              <a:rPr lang="en-US" dirty="0"/>
              <a:t>Exploratory statistics and visualization</a:t>
            </a:r>
          </a:p>
          <a:p>
            <a:pPr lvl="1"/>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301621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spcBef>
                <a:spcPct val="43750"/>
              </a:spcBef>
              <a:spcAft>
                <a:spcPct val="43750"/>
              </a:spcAft>
            </a:pPr>
            <a:r>
              <a:rPr lang="en-US" dirty="0"/>
              <a:t>Say you want to perform some analysis on a dataset that you find interesting, like the </a:t>
            </a:r>
            <a:r>
              <a:rPr lang="en-US" dirty="0">
                <a:hlinkClick r:id="rId3"/>
              </a:rPr>
              <a:t>Global Terrorism</a:t>
            </a:r>
            <a:r>
              <a:rPr lang="en-US" dirty="0"/>
              <a:t> or </a:t>
            </a:r>
            <a:r>
              <a:rPr lang="en-US" dirty="0">
                <a:hlinkClick r:id="rId4"/>
              </a:rPr>
              <a:t>Synthetic Financial Datasets For Fraud Detection</a:t>
            </a:r>
            <a:r>
              <a:rPr lang="en-US" dirty="0"/>
              <a:t>. The first thing you'll need to do with any dataset is to clean it up. Many datasets have missing information, or won't be formatted in the exact way you'd like. In this workshop, you will learn how to use data science libraries to prepare your data for analysis and visualization.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Explore DataFrame information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By default, </a:t>
            </a:r>
            <a:r>
              <a:rPr dirty="0" err="1"/>
              <a:t>DataFrame.head</a:t>
            </a:r>
            <a:r>
              <a:rPr dirty="0"/>
              <a:t> returns the first five rows in a </a:t>
            </a:r>
            <a:r>
              <a:rPr dirty="0" err="1"/>
              <a:t>DataFrame</a:t>
            </a:r>
            <a:r>
              <a:rPr dirty="0"/>
              <a:t>.</a:t>
            </a:r>
            <a:r>
              <a:rPr lang="en-US" dirty="0"/>
              <a:t> In a new code cell, can you figure out how to get it to show more?</a:t>
            </a:r>
            <a:endParaRPr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862</TotalTime>
  <Words>1306</Words>
  <Application>Microsoft Office PowerPoint</Application>
  <PresentationFormat>Widescreen</PresentationFormat>
  <Paragraphs>137</Paragraphs>
  <Slides>33</Slides>
  <Notes>32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33</vt:i4>
      </vt:variant>
    </vt:vector>
  </HeadingPairs>
  <TitlesOfParts>
    <vt:vector size="45" baseType="lpstr">
      <vt:lpstr>-apple-system</vt:lpstr>
      <vt:lpstr>Aptos</vt: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Clean and Prepare Data using Python</vt:lpstr>
      <vt:lpstr>Prerequisites</vt:lpstr>
      <vt:lpstr>Learning objectives</vt:lpstr>
      <vt:lpstr>Agenda</vt:lpstr>
      <vt:lpstr>Introduction</vt:lpstr>
      <vt:lpstr>Introduction</vt:lpstr>
      <vt:lpstr>Explore DataFrame information</vt:lpstr>
      <vt:lpstr>Try it yourself</vt:lpstr>
      <vt:lpstr>Takeaway</vt:lpstr>
      <vt:lpstr>Work with missing data</vt:lpstr>
      <vt:lpstr>Work with missing data</vt:lpstr>
      <vt:lpstr>Key takeaway</vt:lpstr>
      <vt:lpstr>Try it yourself</vt:lpstr>
      <vt:lpstr>NaN and None: Null values in pandas</vt:lpstr>
      <vt:lpstr>Try it yourself</vt:lpstr>
      <vt:lpstr>Detect null values</vt:lpstr>
      <vt:lpstr>Key takeaway</vt:lpstr>
      <vt:lpstr>Drop null values</vt:lpstr>
      <vt:lpstr>Try it yourself</vt:lpstr>
      <vt:lpstr>Fill null values</vt:lpstr>
      <vt:lpstr>Try it yourself</vt:lpstr>
      <vt:lpstr>Try it yourself</vt:lpstr>
      <vt:lpstr>Takeaway</vt:lpstr>
      <vt:lpstr>Remove duplicate data</vt:lpstr>
      <vt:lpstr>Remove duplicate data</vt:lpstr>
      <vt:lpstr>Identify duplicates: duplicated</vt:lpstr>
      <vt:lpstr>Drop duplicates: drop_duplicates</vt:lpstr>
      <vt:lpstr>Takeaway</vt:lpstr>
      <vt:lpstr>Exploratory statistics and visualization</vt:lpstr>
      <vt:lpstr>Exploratory statistics and visualization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Mehwish Sameer</cp:lastModifiedBy>
  <cp:revision>9</cp:revision>
  <cp:lastPrinted>2022-02-15T17:22:22Z</cp:lastPrinted>
  <dcterms:created xsi:type="dcterms:W3CDTF">2022-02-15T17:22:22Z</dcterms:created>
  <dcterms:modified xsi:type="dcterms:W3CDTF">2024-06-13T19:01:31Z</dcterms:modified>
</cp:coreProperties>
</file>