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8"/>
  </p:notesMasterIdLst>
  <p:sldIdLst>
    <p:sldId id="258" r:id="rId5"/>
    <p:sldId id="260" r:id="rId6"/>
    <p:sldId id="262" r:id="rId7"/>
    <p:sldId id="264" r:id="rId8"/>
    <p:sldId id="268" r:id="rId9"/>
    <p:sldId id="272" r:id="rId10"/>
    <p:sldId id="274" r:id="rId11"/>
    <p:sldId id="276" r:id="rId12"/>
    <p:sldId id="278" r:id="rId13"/>
    <p:sldId id="284" r:id="rId14"/>
    <p:sldId id="288" r:id="rId15"/>
    <p:sldId id="290" r:id="rId16"/>
    <p:sldId id="292" r:id="rId17"/>
    <p:sldId id="296" r:id="rId18"/>
    <p:sldId id="300" r:id="rId19"/>
    <p:sldId id="302" r:id="rId20"/>
    <p:sldId id="304" r:id="rId21"/>
    <p:sldId id="306" r:id="rId22"/>
    <p:sldId id="310" r:id="rId23"/>
    <p:sldId id="312" r:id="rId24"/>
    <p:sldId id="314" r:id="rId25"/>
    <p:sldId id="316" r:id="rId26"/>
    <p:sldId id="318" r:id="rId27"/>
    <p:sldId id="320" r:id="rId28"/>
    <p:sldId id="322" r:id="rId29"/>
    <p:sldId id="324" r:id="rId30"/>
    <p:sldId id="326" r:id="rId31"/>
    <p:sldId id="328" r:id="rId32"/>
    <p:sldId id="330" r:id="rId33"/>
    <p:sldId id="332" r:id="rId34"/>
    <p:sldId id="334" r:id="rId35"/>
    <p:sldId id="336" r:id="rId36"/>
    <p:sldId id="338" r:id="rId37"/>
    <p:sldId id="346" r:id="rId38"/>
    <p:sldId id="348" r:id="rId39"/>
    <p:sldId id="362" r:id="rId40"/>
    <p:sldId id="364" r:id="rId41"/>
    <p:sldId id="366" r:id="rId42"/>
    <p:sldId id="368" r:id="rId43"/>
    <p:sldId id="370" r:id="rId44"/>
    <p:sldId id="372" r:id="rId45"/>
    <p:sldId id="374" r:id="rId46"/>
    <p:sldId id="376" r:id="rId47"/>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7"/>
    <p:restoredTop sz="72925"/>
  </p:normalViewPr>
  <p:slideViewPr>
    <p:cSldViewPr>
      <p:cViewPr varScale="1">
        <p:scale>
          <a:sx n="91" d="100"/>
          <a:sy n="91" d="100"/>
        </p:scale>
        <p:origin x="688" y="19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A367B-9407-42CC-AF0F-186A5744F32E}" type="datetimeFigureOut">
              <a:t>2/15/22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3DD41-F58D-412B-A105-A9A5B9F815E4}"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https://docs.microsoft.com/en-us/learn/modules/learn-pr/reactors/data-manipulate-clean/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Even just by looking at the metadata about the information in a DataFrame, or the first and last few values in one, you can get an immediate idea about the size, shape, and content of the data you're dealing with.</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Most of the time, the datasets you want to use (or have to use) have missing values in them. How missing data is handled carries with it subtle trade-offs that can affect your final analysis and real-world outcomes.</a:t>
            </a:r>
          </a:p>
          <a:p>
            <a:endParaRPr dirty="0"/>
          </a:p>
          <a:p>
            <a:pPr>
              <a:spcBef>
                <a:spcPct val="43750"/>
              </a:spcBef>
              <a:spcAft>
                <a:spcPct val="43750"/>
              </a:spcAft>
            </a:pPr>
            <a:r>
              <a:rPr dirty="0"/>
              <a:t>pandas handles missing values in two ways. The first you've seen before, in previous sections: the keyword </a:t>
            </a:r>
            <a:r>
              <a:rPr i="1" dirty="0" err="1"/>
              <a:t>NaN</a:t>
            </a:r>
            <a:r>
              <a:rPr dirty="0"/>
              <a:t>, or </a:t>
            </a:r>
            <a:r>
              <a:rPr i="1" dirty="0"/>
              <a:t>Not a Number</a:t>
            </a:r>
            <a:r>
              <a:rPr dirty="0"/>
              <a:t>. This is actually a special value that is part of the IEEE floating-point specification. </a:t>
            </a:r>
            <a:r>
              <a:rPr dirty="0" err="1"/>
              <a:t>NaN</a:t>
            </a:r>
            <a:r>
              <a:rPr dirty="0"/>
              <a:t> is used only to indicate missing floating-point values.</a:t>
            </a:r>
          </a:p>
          <a:p>
            <a:endParaRPr dirty="0"/>
          </a:p>
          <a:p>
            <a:pPr>
              <a:spcBef>
                <a:spcPct val="43750"/>
              </a:spcBef>
              <a:spcAft>
                <a:spcPct val="43750"/>
              </a:spcAft>
            </a:pPr>
            <a:r>
              <a:rPr dirty="0"/>
              <a:t>For missing values that aren't floats, pandas uses the Python None object. Although it might seem confusing that you'll encounter two different kinds of values that say essentially the same thing, there are sound programmatic reasons for this design choice. In practice, this enables pandas to deliver a good compromise for the vast majority of cases. Notwithstanding this, both None and </a:t>
            </a:r>
            <a:r>
              <a:rPr dirty="0" err="1"/>
              <a:t>NaN</a:t>
            </a:r>
            <a:r>
              <a:rPr dirty="0"/>
              <a:t> carry restrictions, and you need to be mindful of these.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Addition (and other operations) between integers and None values is undefined, which can limit what you can do with datasets that contain them.</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What happens if you add </a:t>
            </a:r>
            <a:r>
              <a:rPr dirty="0" err="1"/>
              <a:t>np.nan</a:t>
            </a:r>
            <a:r>
              <a:rPr dirty="0"/>
              <a:t> and None together?</a:t>
            </a:r>
            <a:endParaRPr lang="en-US" dirty="0"/>
          </a:p>
          <a:p>
            <a:pPr>
              <a:spcBef>
                <a:spcPct val="43750"/>
              </a:spcBef>
              <a:spcAft>
                <a:spcPct val="43750"/>
              </a:spcAft>
            </a:pPr>
            <a:endParaRPr lang="en-US" dirty="0"/>
          </a:p>
          <a:p>
            <a:r>
              <a:rPr lang="en-US" dirty="0">
                <a:effectLst/>
              </a:rPr>
              <a:t>Remember: </a:t>
            </a:r>
            <a:r>
              <a:rPr lang="en-US" dirty="0" err="1">
                <a:effectLst/>
              </a:rPr>
              <a:t>NaN</a:t>
            </a:r>
            <a:r>
              <a:rPr lang="en-US" dirty="0">
                <a:effectLst/>
              </a:rPr>
              <a:t> is just for missing floating-point values. There's no </a:t>
            </a:r>
            <a:r>
              <a:rPr lang="en-US" dirty="0" err="1">
                <a:effectLst/>
              </a:rPr>
              <a:t>NaN</a:t>
            </a:r>
            <a:r>
              <a:rPr lang="en-US" dirty="0">
                <a:effectLst/>
              </a:rPr>
              <a:t> equivalent for integers, strings, or Booleans.</a:t>
            </a:r>
          </a:p>
          <a:p>
            <a:br>
              <a:rPr lang="en-US" dirty="0"/>
            </a:b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Even though NaN and None can behave somewhat differently, pandas is nevertheless built to handle them interchangeably.</a:t>
            </a:r>
          </a:p>
          <a:p>
            <a:endParaRPr/>
          </a:p>
          <a:p>
            <a:pPr>
              <a:spcBef>
                <a:spcPct val="43750"/>
              </a:spcBef>
              <a:spcAft>
                <a:spcPct val="43750"/>
              </a:spcAft>
            </a:pPr>
            <a:r>
              <a:t>To see what we mean, consider a Series of integers:</a:t>
            </a:r>
          </a:p>
          <a:p>
            <a:endParaRPr/>
          </a:p>
          <a:p>
            <a:r>
              <a:t>int_series = pd.Series([1, 2, 3], dtype=int) int_series </a:t>
            </a:r>
          </a:p>
          <a:p>
            <a:endParaRPr/>
          </a:p>
          <a:p>
            <a:pPr>
              <a:spcBef>
                <a:spcPct val="43750"/>
              </a:spcBef>
              <a:spcAft>
                <a:spcPct val="43750"/>
              </a:spcAft>
            </a:pPr>
            <a:r>
              <a:t>This output is returned:</a:t>
            </a:r>
          </a:p>
          <a:p>
            <a:endParaRPr/>
          </a:p>
          <a:p>
            <a:r>
              <a:t>0 1 1 2 2 3 dtype: int64 </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Now, set an element of </a:t>
            </a:r>
            <a:r>
              <a:rPr dirty="0" err="1"/>
              <a:t>int_series</a:t>
            </a:r>
            <a:r>
              <a:rPr dirty="0"/>
              <a:t> equal to None.</a:t>
            </a:r>
          </a:p>
          <a:p>
            <a:endParaRPr dirty="0"/>
          </a:p>
          <a:p>
            <a:r>
              <a:rPr dirty="0"/>
              <a:t>How does that element show up in the series?</a:t>
            </a:r>
          </a:p>
          <a:p>
            <a:endParaRPr dirty="0"/>
          </a:p>
          <a:p>
            <a:r>
              <a:rPr dirty="0"/>
              <a:t>What is the </a:t>
            </a:r>
            <a:r>
              <a:rPr dirty="0" err="1"/>
              <a:t>dtype</a:t>
            </a:r>
            <a:r>
              <a:rPr dirty="0"/>
              <a:t> of the series?</a:t>
            </a:r>
          </a:p>
          <a:p>
            <a:endParaRPr dirty="0"/>
          </a:p>
          <a:p>
            <a:r>
              <a:rPr dirty="0"/>
              <a:t>0 1.0 1 </a:t>
            </a:r>
            <a:r>
              <a:rPr dirty="0" err="1"/>
              <a:t>NaN</a:t>
            </a:r>
            <a:r>
              <a:rPr dirty="0"/>
              <a:t> 2 3.0 </a:t>
            </a:r>
            <a:r>
              <a:rPr dirty="0" err="1"/>
              <a:t>dtype</a:t>
            </a:r>
            <a:r>
              <a:rPr dirty="0"/>
              <a:t>: float64 </a:t>
            </a:r>
          </a:p>
          <a:p>
            <a:endParaRPr dirty="0"/>
          </a:p>
          <a:p>
            <a:pPr>
              <a:spcBef>
                <a:spcPct val="43750"/>
              </a:spcBef>
              <a:spcAft>
                <a:spcPct val="43750"/>
              </a:spcAft>
            </a:pPr>
            <a:r>
              <a:rPr dirty="0"/>
              <a:t>In the process of upcasting data types to establish data homogeneity in Series and </a:t>
            </a:r>
            <a:r>
              <a:rPr dirty="0" err="1"/>
              <a:t>DataFrames</a:t>
            </a:r>
            <a:r>
              <a:rPr dirty="0"/>
              <a:t>, pandas will willingly switch missing values between None and </a:t>
            </a:r>
            <a:r>
              <a:rPr dirty="0" err="1"/>
              <a:t>NaN</a:t>
            </a:r>
            <a:r>
              <a:rPr dirty="0"/>
              <a:t>. Because of this design feature, it can be helpful to think of None and </a:t>
            </a:r>
            <a:r>
              <a:rPr dirty="0" err="1"/>
              <a:t>NaN</a:t>
            </a:r>
            <a:r>
              <a:rPr dirty="0"/>
              <a:t> as two different flavors of null in pandas. Indeed, some of the core methods you'll use to deal with missing values in pandas reflect this idea in their names:</a:t>
            </a:r>
          </a:p>
          <a:p>
            <a:endParaRPr dirty="0"/>
          </a:p>
          <a:p>
            <a:r>
              <a:rPr dirty="0" err="1"/>
              <a:t>isnull</a:t>
            </a:r>
            <a:r>
              <a:rPr dirty="0"/>
              <a:t>(): Generates a Boolean mask that indicates missing values.</a:t>
            </a:r>
          </a:p>
          <a:p>
            <a:endParaRPr dirty="0"/>
          </a:p>
          <a:p>
            <a:r>
              <a:rPr dirty="0" err="1"/>
              <a:t>notnull</a:t>
            </a:r>
            <a:r>
              <a:rPr dirty="0"/>
              <a:t>(): Opposite of </a:t>
            </a:r>
            <a:r>
              <a:rPr dirty="0" err="1"/>
              <a:t>isnull</a:t>
            </a:r>
            <a:r>
              <a:rPr dirty="0"/>
              <a:t>().</a:t>
            </a:r>
          </a:p>
          <a:p>
            <a:endParaRPr dirty="0"/>
          </a:p>
          <a:p>
            <a:r>
              <a:rPr dirty="0" err="1"/>
              <a:t>dropna</a:t>
            </a:r>
            <a:r>
              <a:rPr dirty="0"/>
              <a:t>(): Returns a filtered version of the data.</a:t>
            </a:r>
          </a:p>
          <a:p>
            <a:endParaRPr dirty="0"/>
          </a:p>
          <a:p>
            <a:r>
              <a:rPr dirty="0" err="1"/>
              <a:t>fillna</a:t>
            </a:r>
            <a:r>
              <a:rPr dirty="0"/>
              <a:t>(): Returns a copy of the data with missing values filled or imputed.</a:t>
            </a:r>
          </a:p>
          <a:p>
            <a:endParaRPr dirty="0"/>
          </a:p>
          <a:p>
            <a:pPr>
              <a:spcBef>
                <a:spcPct val="43750"/>
              </a:spcBef>
              <a:spcAft>
                <a:spcPct val="43750"/>
              </a:spcAft>
            </a:pPr>
            <a:r>
              <a:rPr dirty="0"/>
              <a:t>These are important methods to master, so let's go over them each in some depth.</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Both isnull() and notnull() are your primary methods for detecting null data. Both return Boolean masks over your data.</a:t>
            </a:r>
          </a:p>
          <a:p>
            <a:endParaRPr/>
          </a:p>
          <a:p>
            <a:r>
              <a:t>example3 = pd.Series([0, np.nan, '', None]) example3.isnull() </a:t>
            </a:r>
          </a:p>
          <a:p>
            <a:endParaRPr/>
          </a:p>
          <a:p>
            <a:pPr>
              <a:spcBef>
                <a:spcPct val="43750"/>
              </a:spcBef>
              <a:spcAft>
                <a:spcPct val="43750"/>
              </a:spcAft>
            </a:pPr>
            <a:r>
              <a:t>This output is returned:</a:t>
            </a:r>
          </a:p>
          <a:p>
            <a:endParaRPr/>
          </a:p>
          <a:p>
            <a:r>
              <a:t>0 False 1 True 2 False 3 True dtype: bool </a:t>
            </a:r>
          </a:p>
          <a:p>
            <a:endParaRPr/>
          </a:p>
          <a:p>
            <a:pPr>
              <a:spcBef>
                <a:spcPct val="43750"/>
              </a:spcBef>
              <a:spcAft>
                <a:spcPct val="43750"/>
              </a:spcAft>
            </a:pPr>
            <a:r>
              <a:t>Look closely at the output. Does any of it surprise you? Although 0 is an arithmetic null, it's nevertheless a perfectly good integer, and pandas treats it as such. '' is a little more subtle. Although you used it earlier to represent an empty string value, it's nevertheless a string object and not a representation of null, as far as pandas is concerned.</a:t>
            </a:r>
          </a:p>
          <a:p>
            <a:endParaRPr/>
          </a:p>
          <a:p>
            <a:pPr>
              <a:spcBef>
                <a:spcPct val="43750"/>
              </a:spcBef>
              <a:spcAft>
                <a:spcPct val="43750"/>
              </a:spcAft>
            </a:pPr>
            <a:r>
              <a:t>Now, let's turn this around and use these methods in a manner more like you will use them in practice. You can use Boolean masks directly as a Series or DataFrame index, which can be useful when trying to work with isolated missing (or present)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Both the isnull() and notnull() methods produce similar results when you use them in DataFrames. They show the results and the index of those results, which helps you enormously as you wrestle with your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32500" lnSpcReduction="20000"/>
          </a:bodyPr>
          <a:lstStyle/>
          <a:p>
            <a:pPr>
              <a:spcBef>
                <a:spcPct val="43750"/>
              </a:spcBef>
              <a:spcAft>
                <a:spcPct val="43750"/>
              </a:spcAft>
            </a:pPr>
            <a:r>
              <a:t>Beyond identifying missing values, pandas provides a convenient means to remove null values from Series and DataFrames. (Particularly on large datasets, it's often more advisable to simply remove missing [NA] values from your analysis than deal with them in other ways.) To see this in action, let's return to example3:</a:t>
            </a:r>
          </a:p>
          <a:p>
            <a:endParaRPr/>
          </a:p>
          <a:p>
            <a:r>
              <a:t>example3 = example3.dropna() example3 </a:t>
            </a:r>
          </a:p>
          <a:p>
            <a:endParaRPr/>
          </a:p>
          <a:p>
            <a:pPr>
              <a:spcBef>
                <a:spcPct val="43750"/>
              </a:spcBef>
              <a:spcAft>
                <a:spcPct val="43750"/>
              </a:spcAft>
            </a:pPr>
            <a:r>
              <a:t>Here's the output:</a:t>
            </a:r>
          </a:p>
          <a:p>
            <a:endParaRPr/>
          </a:p>
          <a:p>
            <a:r>
              <a:t>0 0 2 dtype: object </a:t>
            </a:r>
          </a:p>
          <a:p>
            <a:endParaRPr/>
          </a:p>
          <a:p>
            <a:pPr>
              <a:spcBef>
                <a:spcPct val="43750"/>
              </a:spcBef>
              <a:spcAft>
                <a:spcPct val="43750"/>
              </a:spcAft>
            </a:pPr>
            <a:r>
              <a:t>Note that this should look like your output from example3[example3.notnull()]. The difference here is that, rather than just indexing on the masked values, dropna has removed those missing values from the Series example3.</a:t>
            </a:r>
          </a:p>
          <a:p>
            <a:endParaRPr/>
          </a:p>
          <a:p>
            <a:pPr>
              <a:spcBef>
                <a:spcPct val="43750"/>
              </a:spcBef>
              <a:spcAft>
                <a:spcPct val="43750"/>
              </a:spcAft>
            </a:pPr>
            <a:r>
              <a:t>Because DataFrames have two dimensions, they afford more options for dropping data.</a:t>
            </a:r>
          </a:p>
          <a:p>
            <a:endParaRPr/>
          </a:p>
          <a:p>
            <a:pPr>
              <a:spcBef>
                <a:spcPct val="43750"/>
              </a:spcBef>
              <a:spcAft>
                <a:spcPct val="43750"/>
              </a:spcAft>
            </a:pPr>
            <a:r>
              <a:t>Run this code in a cell:</a:t>
            </a:r>
          </a:p>
          <a:p>
            <a:endParaRPr/>
          </a:p>
          <a:p>
            <a:r>
              <a:t>example4 = pd.DataFrame([[1, np.nan, 7], [2, 5, 8], [np.nan, 6, 9]]) example4 </a:t>
            </a:r>
          </a:p>
          <a:p>
            <a:endParaRPr/>
          </a:p>
          <a:p>
            <a:pPr>
              <a:spcBef>
                <a:spcPct val="43750"/>
              </a:spcBef>
              <a:spcAft>
                <a:spcPct val="43750"/>
              </a:spcAft>
            </a:pPr>
            <a:r>
              <a:t>Here's the output:</a:t>
            </a:r>
          </a:p>
          <a:p>
            <a:endParaRPr/>
          </a:p>
          <a:p>
            <a:r>
              <a:t>| | 0 | 1 | 2 | --------------------- | 0 | 1.0 | NaN | 7 | | 1 | 2.0 | 5.0 | 8 | | 2 | NaN | 6.0 | 9 | </a:t>
            </a:r>
          </a:p>
          <a:p>
            <a:endParaRPr/>
          </a:p>
          <a:p>
            <a:pPr>
              <a:spcBef>
                <a:spcPct val="43750"/>
              </a:spcBef>
              <a:spcAft>
                <a:spcPct val="43750"/>
              </a:spcAft>
            </a:pPr>
            <a:r>
              <a:t>Did you notice that pandas upcast two of the columns to floats to accommodate NaN?</a:t>
            </a:r>
          </a:p>
          <a:p>
            <a:endParaRPr/>
          </a:p>
          <a:p>
            <a:pPr>
              <a:spcBef>
                <a:spcPct val="43750"/>
              </a:spcBef>
              <a:spcAft>
                <a:spcPct val="43750"/>
              </a:spcAft>
            </a:pPr>
            <a:r>
              <a:t>You can't drop a single value from a DataFrame, You must drop full rows or columns. Depending on what you're doing, you might want to do one or the other, so pandas gives you options for both. In data science, columns generally represent variables and rows represent observations, so you are more likely to drop rows of data. The default setting for dropna() is to drop all rows that contain any null values:</a:t>
            </a:r>
          </a:p>
          <a:p>
            <a:endParaRPr/>
          </a:p>
          <a:p>
            <a:r>
              <a:t>example4.dropna() </a:t>
            </a:r>
          </a:p>
          <a:p>
            <a:endParaRPr/>
          </a:p>
          <a:p>
            <a:pPr>
              <a:spcBef>
                <a:spcPct val="43750"/>
              </a:spcBef>
              <a:spcAft>
                <a:spcPct val="43750"/>
              </a:spcAft>
            </a:pPr>
            <a:r>
              <a:t>This output is returned:</a:t>
            </a:r>
          </a:p>
          <a:p>
            <a:endParaRPr/>
          </a:p>
          <a:p>
            <a:r>
              <a:t>| | 0 | 1 | 2 | --------------------- | 1 | 2.0 | 5.0 | 8 | </a:t>
            </a:r>
          </a:p>
          <a:p>
            <a:endParaRPr/>
          </a:p>
          <a:p>
            <a:pPr>
              <a:spcBef>
                <a:spcPct val="43750"/>
              </a:spcBef>
              <a:spcAft>
                <a:spcPct val="43750"/>
              </a:spcAft>
            </a:pPr>
            <a:r>
              <a:t>If necessary, you can drop NA values from columns. Use axis=1 to do so:</a:t>
            </a:r>
          </a:p>
          <a:p>
            <a:endParaRPr/>
          </a:p>
          <a:p>
            <a:r>
              <a:t>example4.dropna(axis='columns') </a:t>
            </a:r>
          </a:p>
          <a:p>
            <a:endParaRPr/>
          </a:p>
          <a:p>
            <a:pPr>
              <a:spcBef>
                <a:spcPct val="43750"/>
              </a:spcBef>
              <a:spcAft>
                <a:spcPct val="43750"/>
              </a:spcAft>
            </a:pPr>
            <a:r>
              <a:t>The output looks like this:</a:t>
            </a:r>
          </a:p>
          <a:p>
            <a:endParaRPr/>
          </a:p>
          <a:p>
            <a:r>
              <a:t>| | 2 | ---------- | 0 | 7 | | 1 | 8 | | 2 | 9 | </a:t>
            </a:r>
          </a:p>
          <a:p>
            <a:endParaRPr/>
          </a:p>
          <a:p>
            <a:pPr>
              <a:spcBef>
                <a:spcPct val="43750"/>
              </a:spcBef>
              <a:spcAft>
                <a:spcPct val="43750"/>
              </a:spcAft>
            </a:pPr>
            <a:r>
              <a:t>Notice that this can drop a lot of data that you might want to keep, particularly in smaller datasets. What if you want to drop only rows or columns that contain several null values, or even only all null values? You specify those settings in dropna with the how and thresh parameters.</a:t>
            </a:r>
          </a:p>
          <a:p>
            <a:endParaRPr/>
          </a:p>
          <a:p>
            <a:pPr>
              <a:spcBef>
                <a:spcPct val="43750"/>
              </a:spcBef>
              <a:spcAft>
                <a:spcPct val="43750"/>
              </a:spcAft>
            </a:pPr>
            <a:r>
              <a:t>By default, how=</a:t>
            </a:r>
            <a:r>
              <a:rPr i="1"/>
              <a:t>any</a:t>
            </a:r>
            <a:r>
              <a:t>. (If you want to check for yourself, or see what other parameters the method has, run example4.dropna? in a code cell.) You might alternatively specify how=all to drop only rows or columns that contain all null values. Let's expand our example DataFrame to see this in action.</a:t>
            </a:r>
          </a:p>
          <a:p>
            <a:endParaRPr/>
          </a:p>
          <a:p>
            <a:pPr>
              <a:spcBef>
                <a:spcPct val="43750"/>
              </a:spcBef>
              <a:spcAft>
                <a:spcPct val="43750"/>
              </a:spcAft>
            </a:pPr>
            <a:r>
              <a:t>Run this code in a cell:</a:t>
            </a:r>
          </a:p>
          <a:p>
            <a:endParaRPr/>
          </a:p>
          <a:p>
            <a:r>
              <a:t>example4[3] = np.nan example4 </a:t>
            </a:r>
          </a:p>
          <a:p>
            <a:endParaRPr/>
          </a:p>
          <a:p>
            <a:pPr>
              <a:spcBef>
                <a:spcPct val="43750"/>
              </a:spcBef>
              <a:spcAft>
                <a:spcPct val="43750"/>
              </a:spcAft>
            </a:pPr>
            <a:r>
              <a:t>This output is returned:</a:t>
            </a:r>
          </a:p>
          <a:p>
            <a:endParaRPr/>
          </a:p>
          <a:p>
            <a:r>
              <a:t>| | 0 | 1 | 2 | 3 | --------------------------- | 0 | 1.0 | NaN | 7 | NaN | | 1 | 2.0 | 5.0 | 8 | NaN | | 2 | NaN | 6.0 | 9 | NaN | </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t>How might you go about dropping just column 3? Remember that you need to supply both the axis parameter and the how parameter.</a:t>
            </a:r>
          </a:p>
          <a:p>
            <a:endParaRPr/>
          </a:p>
          <a:p>
            <a:r>
              <a:t>| | 0 | 1 | 2 | --------------------- | 0 | 1.0 | NaN | 7 | | 1 | 2.0 | 5.0 | 8 | | 2 | NaN | 6.0 | 9 | </a:t>
            </a:r>
          </a:p>
          <a:p>
            <a:endParaRPr/>
          </a:p>
          <a:p>
            <a:pPr>
              <a:spcBef>
                <a:spcPct val="43750"/>
              </a:spcBef>
              <a:spcAft>
                <a:spcPct val="43750"/>
              </a:spcAft>
            </a:pPr>
            <a:r>
              <a:t>The thresh parameter gives you more fine-grained control. You set the number of non-null values that a row or column needs to have in order to be kept.</a:t>
            </a:r>
          </a:p>
          <a:p>
            <a:endParaRPr/>
          </a:p>
          <a:p>
            <a:pPr>
              <a:spcBef>
                <a:spcPct val="43750"/>
              </a:spcBef>
              <a:spcAft>
                <a:spcPct val="43750"/>
              </a:spcAft>
            </a:pPr>
            <a:r>
              <a:t>Run this code in a cell:</a:t>
            </a:r>
          </a:p>
          <a:p>
            <a:endParaRPr/>
          </a:p>
          <a:p>
            <a:r>
              <a:t>example4.dropna(axis='rows', thresh=3) </a:t>
            </a:r>
          </a:p>
          <a:p>
            <a:endParaRPr/>
          </a:p>
          <a:p>
            <a:pPr>
              <a:spcBef>
                <a:spcPct val="43750"/>
              </a:spcBef>
              <a:spcAft>
                <a:spcPct val="43750"/>
              </a:spcAft>
            </a:pPr>
            <a:r>
              <a:t>This output is returned:</a:t>
            </a:r>
          </a:p>
          <a:p>
            <a:endParaRPr/>
          </a:p>
          <a:p>
            <a:r>
              <a:t>| | 0 | 1 | 2 | 3 | --------------------------- | 1 | 2.0 | 5.0 | 8 | NaN | </a:t>
            </a:r>
          </a:p>
          <a:p>
            <a:endParaRPr/>
          </a:p>
          <a:p>
            <a:pPr>
              <a:spcBef>
                <a:spcPct val="43750"/>
              </a:spcBef>
              <a:spcAft>
                <a:spcPct val="43750"/>
              </a:spcAft>
            </a:pPr>
            <a:r>
              <a:t>Here, the first and last row were dropped because they contain only two non-null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85000" lnSpcReduction="10000"/>
          </a:bodyPr>
          <a:lstStyle/>
          <a:p>
            <a:pPr>
              <a:spcBef>
                <a:spcPct val="43750"/>
              </a:spcBef>
              <a:spcAft>
                <a:spcPct val="43750"/>
              </a:spcAft>
            </a:pPr>
            <a:r>
              <a:t>Depending on your dataset, sometimes it makes more sense to fill null values with valid ones, rather than drop them. You might use isnull to do this in place, but that can be laborious, particularly if you have a lot of values to fill. Because this is such a common task in data science, pandas provides fillna. This returns a copy of the Series or DataFrame with the missing values replaced with one that you choose. Let's create another example Series to see how this works in practice.</a:t>
            </a:r>
          </a:p>
          <a:p>
            <a:endParaRPr/>
          </a:p>
          <a:p>
            <a:pPr>
              <a:spcBef>
                <a:spcPct val="43750"/>
              </a:spcBef>
              <a:spcAft>
                <a:spcPct val="43750"/>
              </a:spcAft>
            </a:pPr>
            <a:r>
              <a:t>Run this code in a cell:</a:t>
            </a:r>
          </a:p>
          <a:p>
            <a:endParaRPr/>
          </a:p>
          <a:p>
            <a:r>
              <a:t>example5 = pd.Series([1, np.nan, 2, None, 3], index=list('abcde')) example5 </a:t>
            </a:r>
          </a:p>
          <a:p>
            <a:endParaRPr/>
          </a:p>
          <a:p>
            <a:pPr>
              <a:spcBef>
                <a:spcPct val="43750"/>
              </a:spcBef>
              <a:spcAft>
                <a:spcPct val="43750"/>
              </a:spcAft>
            </a:pPr>
            <a:r>
              <a:t>The output looks like this:</a:t>
            </a:r>
          </a:p>
          <a:p>
            <a:endParaRPr/>
          </a:p>
          <a:p>
            <a:r>
              <a:t>a 1.0 b NaN c 2.0 d NaN e 3.0 dtype: float64 </a:t>
            </a:r>
          </a:p>
          <a:p>
            <a:endParaRPr/>
          </a:p>
          <a:p>
            <a:pPr>
              <a:spcBef>
                <a:spcPct val="43750"/>
              </a:spcBef>
              <a:spcAft>
                <a:spcPct val="43750"/>
              </a:spcAft>
            </a:pPr>
            <a:r>
              <a:t>You can fill all the null entries with a single value, such as 0:</a:t>
            </a:r>
          </a:p>
          <a:p>
            <a:endParaRPr/>
          </a:p>
          <a:p>
            <a:r>
              <a:t>example5.fillna(0) </a:t>
            </a:r>
          </a:p>
          <a:p>
            <a:endParaRPr/>
          </a:p>
          <a:p>
            <a:pPr>
              <a:spcBef>
                <a:spcPct val="43750"/>
              </a:spcBef>
              <a:spcAft>
                <a:spcPct val="43750"/>
              </a:spcAft>
            </a:pPr>
            <a:r>
              <a:t>You get this:</a:t>
            </a:r>
          </a:p>
          <a:p>
            <a:endParaRPr/>
          </a:p>
          <a:p>
            <a:r>
              <a:t>a 1.0 b 0.0 c 2.0 d 0.0 e 3.0 dtype: float64 </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t>What happens if you try to fill null values with a string, like ''?</a:t>
            </a:r>
          </a:p>
          <a:p>
            <a:endParaRPr/>
          </a:p>
          <a:p>
            <a:r>
              <a:t>a 1 b c 2 d e 3 dtype: object </a:t>
            </a:r>
          </a:p>
          <a:p>
            <a:endParaRPr/>
          </a:p>
          <a:p>
            <a:pPr>
              <a:spcBef>
                <a:spcPct val="43750"/>
              </a:spcBef>
              <a:spcAft>
                <a:spcPct val="43750"/>
              </a:spcAft>
            </a:pPr>
            <a:r>
              <a:t>You can forward-fill null values, which is to use the last valid value to fill a null:</a:t>
            </a:r>
          </a:p>
          <a:p>
            <a:endParaRPr/>
          </a:p>
          <a:p>
            <a:r>
              <a:t>example5.fillna(method='ffill') </a:t>
            </a:r>
          </a:p>
          <a:p>
            <a:endParaRPr/>
          </a:p>
          <a:p>
            <a:pPr>
              <a:spcBef>
                <a:spcPct val="43750"/>
              </a:spcBef>
              <a:spcAft>
                <a:spcPct val="43750"/>
              </a:spcAft>
            </a:pPr>
            <a:r>
              <a:t>The output looks like this:</a:t>
            </a:r>
          </a:p>
          <a:p>
            <a:endParaRPr/>
          </a:p>
          <a:p>
            <a:r>
              <a:t>a 1.0 b 1.0 c 2.0 d 2.0 e 3.0 dtype: float64 </a:t>
            </a:r>
          </a:p>
          <a:p>
            <a:endParaRPr/>
          </a:p>
          <a:p>
            <a:pPr>
              <a:spcBef>
                <a:spcPct val="43750"/>
              </a:spcBef>
              <a:spcAft>
                <a:spcPct val="43750"/>
              </a:spcAft>
            </a:pPr>
            <a:r>
              <a:t>You can also back-fill to propagate the next valid value backward to fill a null:</a:t>
            </a:r>
          </a:p>
          <a:p>
            <a:endParaRPr/>
          </a:p>
          <a:p>
            <a:r>
              <a:t>example5.fillna(method='bfill') </a:t>
            </a:r>
          </a:p>
          <a:p>
            <a:endParaRPr/>
          </a:p>
          <a:p>
            <a:pPr>
              <a:spcBef>
                <a:spcPct val="43750"/>
              </a:spcBef>
              <a:spcAft>
                <a:spcPct val="43750"/>
              </a:spcAft>
            </a:pPr>
            <a:r>
              <a:t>This output is returned:</a:t>
            </a:r>
          </a:p>
          <a:p>
            <a:endParaRPr/>
          </a:p>
          <a:p>
            <a:r>
              <a:t>a 1.0 b 2.0 c 2.0 d 3.0 e 3.0 dtype: float64 </a:t>
            </a:r>
          </a:p>
          <a:p>
            <a:endParaRPr/>
          </a:p>
          <a:p>
            <a:pPr>
              <a:spcBef>
                <a:spcPct val="43750"/>
              </a:spcBef>
              <a:spcAft>
                <a:spcPct val="43750"/>
              </a:spcAft>
            </a:pPr>
            <a:r>
              <a:t>As you might guess, this works the same with DataFrames, but you can also specify an axis along which to fill null values:</a:t>
            </a:r>
          </a:p>
          <a:p>
            <a:endParaRPr/>
          </a:p>
          <a:p>
            <a:r>
              <a:t>example4 </a:t>
            </a:r>
          </a:p>
          <a:p>
            <a:endParaRPr/>
          </a:p>
          <a:p>
            <a:pPr>
              <a:spcBef>
                <a:spcPct val="43750"/>
              </a:spcBef>
              <a:spcAft>
                <a:spcPct val="43750"/>
              </a:spcAft>
            </a:pPr>
            <a:r>
              <a:t>The output looks like this:</a:t>
            </a:r>
          </a:p>
          <a:p>
            <a:endParaRPr/>
          </a:p>
          <a:p>
            <a:r>
              <a:t>| | 0 | 1 | 2 | 3 | --------------------------- | 0 | 1.0 | NaN | 7 | NaN | | 1 | 2.0 | 5.0 | 8 | NaN | | 2 | NaN | 6.0 | 9 | NaN | </a:t>
            </a:r>
          </a:p>
          <a:p>
            <a:endParaRPr/>
          </a:p>
          <a:p>
            <a:pPr>
              <a:spcBef>
                <a:spcPct val="43750"/>
              </a:spcBef>
              <a:spcAft>
                <a:spcPct val="43750"/>
              </a:spcAft>
            </a:pPr>
            <a:r>
              <a:t>To forward-fill null values in a DataFrame, run this code in a cell:</a:t>
            </a:r>
          </a:p>
          <a:p>
            <a:endParaRPr/>
          </a:p>
          <a:p>
            <a:r>
              <a:t>example4.fillna(method='ffill', axis=1) </a:t>
            </a:r>
          </a:p>
          <a:p>
            <a:endParaRPr/>
          </a:p>
          <a:p>
            <a:pPr>
              <a:spcBef>
                <a:spcPct val="43750"/>
              </a:spcBef>
              <a:spcAft>
                <a:spcPct val="43750"/>
              </a:spcAft>
            </a:pPr>
            <a:r>
              <a:t>The output looks like this:</a:t>
            </a:r>
          </a:p>
          <a:p>
            <a:endParaRPr/>
          </a:p>
          <a:p>
            <a:r>
              <a:t>| | 0 | 1 | 2 | 3 | ----------------------------- | 0 | 1.0 | 1.0 | 7.0 | 7.0 | | 1 | 2.0 | 5.0 | 8.0 | 8.0 | | 2 | NaN | 6.0 | 9.0 | 9.0 | </a:t>
            </a:r>
          </a:p>
          <a:p>
            <a:endParaRPr/>
          </a:p>
          <a:p>
            <a:pPr>
              <a:spcBef>
                <a:spcPct val="43750"/>
              </a:spcBef>
              <a:spcAft>
                <a:spcPct val="43750"/>
              </a:spcAft>
            </a:pPr>
            <a:r>
              <a:t>Notice that when a preceding value isn't available for forward-filling, the null value remains.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What output does example4.fillna(method='bfill', axis=1) produce?</a:t>
            </a:r>
          </a:p>
          <a:p>
            <a:endParaRPr/>
          </a:p>
          <a:p>
            <a:pPr>
              <a:spcBef>
                <a:spcPct val="43750"/>
              </a:spcBef>
              <a:spcAft>
                <a:spcPct val="43750"/>
              </a:spcAft>
            </a:pPr>
            <a:r>
              <a:t>What about example4.fillna(method='ffill') and example4.fillna(method='bfill')?</a:t>
            </a:r>
          </a:p>
          <a:p>
            <a:endParaRPr/>
          </a:p>
          <a:p>
            <a:pPr>
              <a:spcBef>
                <a:spcPct val="43750"/>
              </a:spcBef>
              <a:spcAft>
                <a:spcPct val="43750"/>
              </a:spcAft>
            </a:pPr>
            <a:r>
              <a:t>and</a:t>
            </a:r>
          </a:p>
          <a:p>
            <a:endParaRPr/>
          </a:p>
          <a:p>
            <a:r>
              <a:t>| | 0 | 1 | 2 | 3 | --------------------------- | 0 | 1.0 | 5.0 | 7 | NaN | | 1 | 2.0 | 5.0 | 8 | NaN | | 2 | NaN | 6.0 | 9 | NaN | </a:t>
            </a:r>
          </a:p>
          <a:p>
            <a:endParaRPr/>
          </a:p>
          <a:p>
            <a:pPr>
              <a:spcBef>
                <a:spcPct val="43750"/>
              </a:spcBef>
              <a:spcAft>
                <a:spcPct val="43750"/>
              </a:spcAft>
            </a:pPr>
            <a:r>
              <a:t>Can you think of a longer code snippet to write that can fill all the null values in example4?</a:t>
            </a:r>
          </a:p>
          <a:p>
            <a:endParaRPr/>
          </a:p>
          <a:p>
            <a:r>
              <a:t>| | 0 | 1 | 2 | 3 | ----------------------------- | 0 | 1.0 | 5.0 | 7.0 | 7.0 | | 1 | 2.0 | 5.0 | 8.0 | 8.0 | | 2 | 2.0 | 6.0 | 9.0 | 9.0 | </a:t>
            </a:r>
          </a:p>
          <a:p>
            <a:endParaRPr/>
          </a:p>
          <a:p>
            <a:pPr>
              <a:spcBef>
                <a:spcPct val="43750"/>
              </a:spcBef>
              <a:spcAft>
                <a:spcPct val="43750"/>
              </a:spcAft>
            </a:pPr>
            <a:r>
              <a:t>You can be creative about how you use fillna. For example, let's look at example4 again. This time, you'll fill the missing values with the average of all the values in the DataFrame.</a:t>
            </a:r>
          </a:p>
          <a:p>
            <a:endParaRPr/>
          </a:p>
          <a:p>
            <a:pPr>
              <a:spcBef>
                <a:spcPct val="43750"/>
              </a:spcBef>
              <a:spcAft>
                <a:spcPct val="43750"/>
              </a:spcAft>
            </a:pPr>
            <a:r>
              <a:t>Run this code in a cell:</a:t>
            </a:r>
          </a:p>
          <a:p>
            <a:endParaRPr/>
          </a:p>
          <a:p>
            <a:r>
              <a:t>example4.fillna(example4.mean()) </a:t>
            </a:r>
          </a:p>
          <a:p>
            <a:endParaRPr/>
          </a:p>
          <a:p>
            <a:pPr>
              <a:spcBef>
                <a:spcPct val="43750"/>
              </a:spcBef>
              <a:spcAft>
                <a:spcPct val="43750"/>
              </a:spcAft>
            </a:pPr>
            <a:r>
              <a:t>The output looks like this:</a:t>
            </a:r>
          </a:p>
          <a:p>
            <a:endParaRPr/>
          </a:p>
          <a:p>
            <a:r>
              <a:t>| | 0 | 1 | 2 | 3 | --------------------------- | 0 | 1.0 | 5.5 | 7 | NaN | | 1 | 2.0 | 5.0 | 8 | NaN | | 2 | 1.5 | 6.0 | 9 | NaN | </a:t>
            </a:r>
          </a:p>
          <a:p>
            <a:endParaRPr/>
          </a:p>
          <a:p>
            <a:pPr>
              <a:spcBef>
                <a:spcPct val="43750"/>
              </a:spcBef>
              <a:spcAft>
                <a:spcPct val="43750"/>
              </a:spcAft>
            </a:pPr>
            <a:r>
              <a:t>Notice that column 3 is still valueless. The default direction is to fill values row-wise.</a:t>
            </a:r>
          </a:p>
          <a:p>
            <a:endParaRPr/>
          </a:p>
          <a:p>
            <a:pPr>
              <a:spcBef>
                <a:spcPct val="43750"/>
              </a:spcBef>
              <a:spcAft>
                <a:spcPct val="43750"/>
              </a:spcAft>
            </a:pPr>
            <a:r>
              <a:t>[!div class="alert is-tip"]</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There are multiple ways to deal with missing values in your datasets. The specific strategy you use (removing them, replacing them, or even how you replace them) should be dictated by the particulars of that data. You'll develop a better sense of how to deal with missing values the more you handle and interact with datasets.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missing data, in real-world datasets, you frequently encounter duplicated data. Fortunately, pandas provides an easy way to detect and remove duplicate entries.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t>You can easily spot duplicate values by using the duplicated method in pandas. duplicated returns a Boolean mask that indicates whether an entry in a DataFrame is a duplicate of an earlier one. Let's create another example DataFrame to see this in action:</a:t>
            </a:r>
          </a:p>
          <a:p>
            <a:endParaRPr/>
          </a:p>
          <a:p>
            <a:r>
              <a:t>example6 = pd.DataFrame({'letters': ['A','B'] * 2 + ['B'], 'numbers': [1, 2, 1, 3, 3]}) example6 </a:t>
            </a:r>
          </a:p>
          <a:p>
            <a:endParaRPr/>
          </a:p>
          <a:p>
            <a:pPr>
              <a:spcBef>
                <a:spcPct val="43750"/>
              </a:spcBef>
              <a:spcAft>
                <a:spcPct val="43750"/>
              </a:spcAft>
            </a:pPr>
            <a:r>
              <a:t>Here's the output:</a:t>
            </a:r>
          </a:p>
          <a:p>
            <a:endParaRPr/>
          </a:p>
          <a:p>
            <a:r>
              <a:t>| | letters | numbers | ------------------------- | 0 | A | 1 | | 1 | B | 2 | | 2 | A | 1 | | 3 | B | 3 | | 4 | B | 3 | </a:t>
            </a:r>
          </a:p>
          <a:p>
            <a:endParaRPr/>
          </a:p>
          <a:p>
            <a:pPr>
              <a:spcBef>
                <a:spcPct val="43750"/>
              </a:spcBef>
              <a:spcAft>
                <a:spcPct val="43750"/>
              </a:spcAft>
            </a:pPr>
            <a:r>
              <a:t>Then run this code in a cell:</a:t>
            </a:r>
          </a:p>
          <a:p>
            <a:endParaRPr/>
          </a:p>
          <a:p>
            <a:r>
              <a:t>example6.duplicated() </a:t>
            </a:r>
          </a:p>
          <a:p>
            <a:endParaRPr/>
          </a:p>
          <a:p>
            <a:pPr>
              <a:spcBef>
                <a:spcPct val="43750"/>
              </a:spcBef>
              <a:spcAft>
                <a:spcPct val="43750"/>
              </a:spcAft>
            </a:pPr>
            <a:r>
              <a:t>Here's the output:</a:t>
            </a:r>
          </a:p>
          <a:p>
            <a:endParaRPr/>
          </a:p>
          <a:p>
            <a:r>
              <a:t>0 False 1 False 2 True 3 False 4 True dtype: bool </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drop_duplicates simply returns a copy of the data for which all of the duplicated values are False.</a:t>
            </a:r>
          </a:p>
          <a:p>
            <a:endParaRPr/>
          </a:p>
          <a:p>
            <a:pPr>
              <a:spcBef>
                <a:spcPct val="43750"/>
              </a:spcBef>
              <a:spcAft>
                <a:spcPct val="43750"/>
              </a:spcAft>
            </a:pPr>
            <a:r>
              <a:t>Run this code in a cell:</a:t>
            </a:r>
          </a:p>
          <a:p>
            <a:endParaRPr/>
          </a:p>
          <a:p>
            <a:r>
              <a:t>example6.drop_duplicates() </a:t>
            </a:r>
          </a:p>
          <a:p>
            <a:endParaRPr/>
          </a:p>
          <a:p>
            <a:pPr>
              <a:spcBef>
                <a:spcPct val="43750"/>
              </a:spcBef>
              <a:spcAft>
                <a:spcPct val="43750"/>
              </a:spcAft>
            </a:pPr>
            <a:r>
              <a:t>Here's the output:</a:t>
            </a:r>
          </a:p>
          <a:p>
            <a:endParaRPr/>
          </a:p>
          <a:p>
            <a:r>
              <a:t>| | letters | numbers | ------------------------- | 0 | A | 1 | | 1 | B | 2 | | 3 | B | 3 | </a:t>
            </a:r>
          </a:p>
          <a:p>
            <a:endParaRPr/>
          </a:p>
          <a:p>
            <a:pPr>
              <a:spcBef>
                <a:spcPct val="43750"/>
              </a:spcBef>
              <a:spcAft>
                <a:spcPct val="43750"/>
              </a:spcAft>
            </a:pPr>
            <a:r>
              <a:t>Both duplicated and drop_duplicates default to consider all columns, but you can specify that they examine only a subset of columns in your DataFrame.</a:t>
            </a:r>
          </a:p>
          <a:p>
            <a:endParaRPr/>
          </a:p>
          <a:p>
            <a:pPr>
              <a:spcBef>
                <a:spcPct val="43750"/>
              </a:spcBef>
              <a:spcAft>
                <a:spcPct val="43750"/>
              </a:spcAft>
            </a:pPr>
            <a:r>
              <a:t>Run this code in a cell:</a:t>
            </a:r>
          </a:p>
          <a:p>
            <a:endParaRPr/>
          </a:p>
          <a:p>
            <a:r>
              <a:t>example6.drop_duplicates(['letters']) </a:t>
            </a:r>
          </a:p>
          <a:p>
            <a:endParaRPr/>
          </a:p>
          <a:p>
            <a:pPr>
              <a:spcBef>
                <a:spcPct val="43750"/>
              </a:spcBef>
              <a:spcAft>
                <a:spcPct val="43750"/>
              </a:spcAft>
            </a:pPr>
            <a:r>
              <a:t>Here's the output:</a:t>
            </a:r>
          </a:p>
          <a:p>
            <a:endParaRPr/>
          </a:p>
          <a:p>
            <a:r>
              <a:t>| | letters | numbers | ------------------------- | 0 | A | 1 | | 1 | B | 2 | </a:t>
            </a:r>
          </a:p>
          <a:p>
            <a:endParaRPr/>
          </a:p>
          <a:p>
            <a:pPr>
              <a:spcBef>
                <a:spcPct val="43750"/>
              </a:spcBef>
              <a:spcAft>
                <a:spcPct val="43750"/>
              </a:spcAft>
            </a:pPr>
            <a:r>
              <a:t>[!div class="alert is-tip"]</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Removing duplicate data is an essential part of almost every data science project. Duplicate data can change the results of your analyses and give you spurious results.</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Your most interesting analyses often will come from data that's melded together from more than one source. Because of this, pandas provides several methods of merging and joining datasets to make this necessary job easier:</a:t>
            </a:r>
          </a:p>
          <a:p>
            <a:endParaRPr/>
          </a:p>
          <a:p>
            <a:r>
              <a:t>pandas.merge connects rows in DataFrames based on one or more keys.</a:t>
            </a:r>
          </a:p>
          <a:p>
            <a:endParaRPr/>
          </a:p>
          <a:p>
            <a:r>
              <a:t>pandas.concat concatenates or ?stacks? together objects along an axis.</a:t>
            </a:r>
          </a:p>
          <a:p>
            <a:endParaRPr/>
          </a:p>
          <a:p>
            <a:r>
              <a:t>The combine_first instance method enables you to splice together overlapping data to fill in missing values in one object with values from another.</a:t>
            </a:r>
          </a:p>
          <a:p>
            <a:endParaRPr/>
          </a:p>
          <a:p>
            <a:pPr>
              <a:spcBef>
                <a:spcPct val="43750"/>
              </a:spcBef>
              <a:spcAft>
                <a:spcPct val="43750"/>
              </a:spcAft>
            </a:pPr>
            <a:r>
              <a:t>Let's examine merging data first, because it will be the most familiar to those of you who are already familiar with SQL or other relational databases.</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merge carries out several types of joins: one-to-one, many-to-one, and many-to-many. You use the same basic function call to implement all of them, and we will examine all three. You will need all three at some point, depending on the data. Let's start with one-to-one joins, because they are simple to demonstrate.</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t>What if you need to merge two datasets with no shared column names? For example, what if you're using a dataset in which the employee name is labeled </a:t>
            </a:r>
            <a:r>
              <a:rPr b="1"/>
              <a:t>name</a:t>
            </a:r>
            <a:r>
              <a:t>, rather than </a:t>
            </a:r>
            <a:r>
              <a:rPr b="1"/>
              <a:t>employee</a:t>
            </a:r>
            <a:r>
              <a:t>? In such cases, use the left_on and right_on keywords to specify the column names on which to join:</a:t>
            </a:r>
          </a:p>
          <a:p>
            <a:endParaRPr/>
          </a:p>
          <a:p>
            <a:r>
              <a:t>df6 = pd.DataFrame({'name': ['Gary', 'Stu', 'Mary', 'Sue'], 'salary': [70000, 80000, 120000, 90000]}) df6 </a:t>
            </a:r>
          </a:p>
          <a:p>
            <a:endParaRPr/>
          </a:p>
          <a:p>
            <a:pPr>
              <a:spcBef>
                <a:spcPct val="43750"/>
              </a:spcBef>
              <a:spcAft>
                <a:spcPct val="43750"/>
              </a:spcAft>
            </a:pPr>
            <a:r>
              <a:t>Here's the output:</a:t>
            </a:r>
          </a:p>
          <a:p>
            <a:endParaRPr/>
          </a:p>
          <a:p>
            <a:r>
              <a:t>| | name | salary | --------------------- | 0 | Gary | 7000 | | 1 | Stu | 8000 | | 2 | Mary | 120000 | | 3 | Sue | 9000 | </a:t>
            </a:r>
          </a:p>
          <a:p>
            <a:endParaRPr/>
          </a:p>
          <a:p>
            <a:pPr>
              <a:spcBef>
                <a:spcPct val="43750"/>
              </a:spcBef>
              <a:spcAft>
                <a:spcPct val="43750"/>
              </a:spcAft>
            </a:pPr>
            <a:r>
              <a:t>Next, run this code in a cell:</a:t>
            </a:r>
          </a:p>
          <a:p>
            <a:endParaRPr/>
          </a:p>
          <a:p>
            <a:r>
              <a:t>pd.merge(df1, df6, left_on="employee", right_on="name") </a:t>
            </a:r>
          </a:p>
          <a:p>
            <a:endParaRPr/>
          </a:p>
          <a:p>
            <a:pPr>
              <a:spcBef>
                <a:spcPct val="43750"/>
              </a:spcBef>
              <a:spcAft>
                <a:spcPct val="43750"/>
              </a:spcAft>
            </a:pPr>
            <a:r>
              <a:t>This output is returned:</a:t>
            </a:r>
          </a:p>
          <a:p>
            <a:endParaRPr/>
          </a:p>
          <a:p>
            <a:r>
              <a:t>| | employee | group | name | salary | --------------------------------------------- | 0 | Gary | Accounting | Gary | 7000 | | 1 | Stu | Marketing | Stu | 8000 | | 2 | Mary | Marketing | Mary | 120000 | | 3 | Sue | HR | Sue | 9000 | </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Using the documentation, can you figure out how to use .drop() to get rid of the </a:t>
            </a:r>
            <a:r>
              <a:rPr b="1"/>
              <a:t>name</a:t>
            </a:r>
            <a:r>
              <a:t> column? You will need to supply two parameters to .drop().</a:t>
            </a:r>
          </a:p>
          <a:p>
            <a:endParaRPr/>
          </a:p>
          <a:p>
            <a:r>
              <a:t>| | employee | group | salary | --------------------------------------------- | 0 | Gary | Accounting | 7000 | | 1 | Stu | Marketing | 8000 | | 2 | Mary | Marketing | 120000 | | 3 | Sue | HR | 9000 | </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Concatenation in pandas is built by using the concatenation functionality for NumPy arrays. Here is what NumPy concatenation looks like:</a:t>
            </a:r>
          </a:p>
          <a:p>
            <a:endParaRPr/>
          </a:p>
          <a:p>
            <a:pPr>
              <a:spcBef>
                <a:spcPct val="43750"/>
              </a:spcBef>
              <a:spcAft>
                <a:spcPct val="43750"/>
              </a:spcAft>
            </a:pPr>
            <a:r>
              <a:t>For one-dimensional arrays:</a:t>
            </a:r>
          </a:p>
          <a:p>
            <a:endParaRPr/>
          </a:p>
          <a:p>
            <a:r>
              <a:t> x = [1, 2, 3]y = [4, 5, 6]z = [7, 8, 9]np.concatenate([x, y, z]) </a:t>
            </a:r>
          </a:p>
          <a:p>
            <a:endParaRPr/>
          </a:p>
          <a:p>
            <a:pPr>
              <a:spcBef>
                <a:spcPct val="43750"/>
              </a:spcBef>
              <a:spcAft>
                <a:spcPct val="43750"/>
              </a:spcAft>
            </a:pPr>
            <a:r>
              <a:t>Here's the output:</a:t>
            </a:r>
          </a:p>
          <a:p>
            <a:endParaRPr/>
          </a:p>
          <a:p>
            <a:r>
              <a:t> array([1, 2, 3, 4, 5, 6, 7, 8, 9]) </a:t>
            </a:r>
          </a:p>
          <a:p>
            <a:endParaRPr/>
          </a:p>
          <a:p>
            <a:pPr>
              <a:spcBef>
                <a:spcPct val="43750"/>
              </a:spcBef>
              <a:spcAft>
                <a:spcPct val="43750"/>
              </a:spcAft>
            </a:pPr>
            <a:r>
              <a:t>For two-dimensional arrays:</a:t>
            </a:r>
          </a:p>
          <a:p>
            <a:endParaRPr/>
          </a:p>
          <a:p>
            <a:r>
              <a:t> x = [[1, 2],[3, 4]]np.concatenate([x, x], axis=1) </a:t>
            </a:r>
          </a:p>
          <a:p>
            <a:endParaRPr/>
          </a:p>
          <a:p>
            <a:pPr>
              <a:spcBef>
                <a:spcPct val="43750"/>
              </a:spcBef>
              <a:spcAft>
                <a:spcPct val="43750"/>
              </a:spcAft>
            </a:pPr>
            <a:r>
              <a:t>Here's the output:</a:t>
            </a:r>
          </a:p>
          <a:p>
            <a:endParaRPr/>
          </a:p>
          <a:p>
            <a:r>
              <a:t> array([[1, 2, 1, 2],     [3, 4, 3, 4]]) </a:t>
            </a:r>
          </a:p>
          <a:p>
            <a:endParaRPr/>
          </a:p>
          <a:p>
            <a:r>
              <a:t>x = [1, 2, 3] y = [4, 5, 6] z = [7, 8, 9] np.concatenate([x, y, z]) array([1, 2, 3, 4, 5, 6, 7, 8, 9]) x = [[1, 2], [3, 4]] np.concatenate([x, x], axis=1) array([[1, 2, 1, 2], [3, 4, 3, 4]]) </a:t>
            </a:r>
          </a:p>
          <a:p>
            <a:endParaRPr/>
          </a:p>
          <a:p>
            <a:pPr>
              <a:spcBef>
                <a:spcPct val="43750"/>
              </a:spcBef>
              <a:spcAft>
                <a:spcPct val="43750"/>
              </a:spcAft>
            </a:pPr>
            <a:r>
              <a:t>Notice that the axis=1 parameter makes the concatenation occur along columns rather than rows. Concatenation in pandas looks similar to this.</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pandas has a function, pd.concat(), that can be used for a simple concatenation of Series or DataFrame objects, similar to np.concatenate() with ndarrays.</a:t>
            </a:r>
          </a:p>
          <a:p>
            <a:endParaRPr/>
          </a:p>
          <a:p>
            <a:r>
              <a:t>ser1 = pd.Series(['a', 'b', 'c'], index=[1, 2, 3]) ser2 = pd.Series(['d', 'e', 'f'], index=[4, 5, 6]) pd.concat([ser1, ser2]) </a:t>
            </a:r>
          </a:p>
          <a:p>
            <a:endParaRPr/>
          </a:p>
          <a:p>
            <a:pPr>
              <a:spcBef>
                <a:spcPct val="43750"/>
              </a:spcBef>
              <a:spcAft>
                <a:spcPct val="43750"/>
              </a:spcAft>
            </a:pPr>
            <a:r>
              <a:t>Here's the output:</a:t>
            </a:r>
          </a:p>
          <a:p>
            <a:endParaRPr/>
          </a:p>
          <a:p>
            <a:r>
              <a:t>1 a 2 b 3 c 4 d 5 e 6 f dtype: object </a:t>
            </a:r>
          </a:p>
          <a:p>
            <a:endParaRPr/>
          </a:p>
          <a:p>
            <a:pPr>
              <a:spcBef>
                <a:spcPct val="43750"/>
              </a:spcBef>
              <a:spcAft>
                <a:spcPct val="43750"/>
              </a:spcAft>
            </a:pPr>
            <a:r>
              <a:t>It also concatenates higher-dimensional objects, such as DataFrames:</a:t>
            </a:r>
          </a:p>
          <a:p>
            <a:endParaRPr/>
          </a:p>
          <a:p>
            <a:r>
              <a:t>df9 = pd.DataFrame({'A': ['a', 'c'], 'B': ['b', 'd']}) df9 </a:t>
            </a:r>
          </a:p>
          <a:p>
            <a:endParaRPr/>
          </a:p>
          <a:p>
            <a:pPr>
              <a:spcBef>
                <a:spcPct val="43750"/>
              </a:spcBef>
              <a:spcAft>
                <a:spcPct val="43750"/>
              </a:spcAft>
            </a:pPr>
            <a:r>
              <a:t>Here's the output:</a:t>
            </a:r>
          </a:p>
          <a:p>
            <a:endParaRPr/>
          </a:p>
          <a:p>
            <a:r>
              <a:t>| | A | B | ------------- | 0 | a | b | | 1 | c | d | </a:t>
            </a:r>
          </a:p>
          <a:p>
            <a:endParaRPr/>
          </a:p>
          <a:p>
            <a:pPr>
              <a:spcBef>
                <a:spcPct val="43750"/>
              </a:spcBef>
              <a:spcAft>
                <a:spcPct val="43750"/>
              </a:spcAft>
            </a:pPr>
            <a:r>
              <a:t>Run this code in a cell:</a:t>
            </a:r>
          </a:p>
          <a:p>
            <a:endParaRPr/>
          </a:p>
          <a:p>
            <a:r>
              <a:t>pd.concat([df9, df9]) </a:t>
            </a:r>
          </a:p>
          <a:p>
            <a:endParaRPr/>
          </a:p>
          <a:p>
            <a:pPr>
              <a:spcBef>
                <a:spcPct val="43750"/>
              </a:spcBef>
              <a:spcAft>
                <a:spcPct val="43750"/>
              </a:spcAft>
            </a:pPr>
            <a:r>
              <a:t>Here's the output:</a:t>
            </a:r>
          </a:p>
          <a:p>
            <a:endParaRPr/>
          </a:p>
          <a:p>
            <a:r>
              <a:t>| | A | B | ------------- | 0 | a | b | | 1 | c | d | | 0 | a | b | | 1 | c | d | </a:t>
            </a:r>
          </a:p>
          <a:p>
            <a:endParaRPr/>
          </a:p>
          <a:p>
            <a:pPr>
              <a:spcBef>
                <a:spcPct val="43750"/>
              </a:spcBef>
              <a:spcAft>
                <a:spcPct val="43750"/>
              </a:spcAft>
            </a:pPr>
            <a:r>
              <a:t>Notice that pd.concat has preserved the indexing, even though that means that it has been duplicated. You can have the results reindexed (and avoid potential confusion down the road), like this:</a:t>
            </a:r>
          </a:p>
          <a:p>
            <a:endParaRPr/>
          </a:p>
          <a:p>
            <a:r>
              <a:t>pd.concat([df9, df9], ignore_index=True) </a:t>
            </a:r>
          </a:p>
          <a:p>
            <a:endParaRPr/>
          </a:p>
          <a:p>
            <a:pPr>
              <a:spcBef>
                <a:spcPct val="43750"/>
              </a:spcBef>
              <a:spcAft>
                <a:spcPct val="43750"/>
              </a:spcAft>
            </a:pPr>
            <a:r>
              <a:t>Here's the output:</a:t>
            </a:r>
          </a:p>
          <a:p>
            <a:endParaRPr/>
          </a:p>
          <a:p>
            <a:r>
              <a:t>| | A | B | ------------- | 0 | a | b | | 1 | c | d | | 2 | a | b | | 3 | c | d | </a:t>
            </a:r>
          </a:p>
          <a:p>
            <a:endParaRPr/>
          </a:p>
          <a:p>
            <a:pPr>
              <a:spcBef>
                <a:spcPct val="43750"/>
              </a:spcBef>
              <a:spcAft>
                <a:spcPct val="43750"/>
              </a:spcAft>
            </a:pPr>
            <a:r>
              <a:t>By default, pd.concat concatenates row-wise within the DataFrame (that is, axis=0 by default). You can specify the axis along which to concatenate:</a:t>
            </a:r>
          </a:p>
          <a:p>
            <a:endParaRPr/>
          </a:p>
          <a:p>
            <a:r>
              <a:t>pd.concat([df9, df9], axis=1) </a:t>
            </a:r>
          </a:p>
          <a:p>
            <a:endParaRPr/>
          </a:p>
          <a:p>
            <a:pPr>
              <a:spcBef>
                <a:spcPct val="43750"/>
              </a:spcBef>
              <a:spcAft>
                <a:spcPct val="43750"/>
              </a:spcAft>
            </a:pPr>
            <a:r>
              <a:t>Here's the output:</a:t>
            </a:r>
          </a:p>
          <a:p>
            <a:endParaRPr/>
          </a:p>
          <a:p>
            <a:r>
              <a:t>| | A | B | A | B | --------------------- | 0 | a | b | a | b | | 1 | c | d | c | d | </a:t>
            </a:r>
          </a:p>
          <a:p>
            <a:endParaRPr/>
          </a:p>
          <a:p>
            <a:pPr>
              <a:spcBef>
                <a:spcPct val="43750"/>
              </a:spcBef>
              <a:spcAft>
                <a:spcPct val="43750"/>
              </a:spcAft>
            </a:pPr>
            <a:r>
              <a:t>Although pandas display the output without error, you'll get an error message if you try to assign this result as a new DataFrame. Column names in DataFrames must be unique.</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Just as you did with merge earlier, you can use inner and outer joins when you're concatenating DataFrames with different sets of column names.</a:t>
            </a:r>
          </a:p>
          <a:p>
            <a:endParaRPr/>
          </a:p>
          <a:p>
            <a:r>
              <a:t>df10 = pd.DataFrame({'A': ['a', 'd'], 'B': ['b', 'e'], 'C': ['c', 'f']}) df10 </a:t>
            </a:r>
          </a:p>
          <a:p>
            <a:endParaRPr/>
          </a:p>
          <a:p>
            <a:pPr>
              <a:spcBef>
                <a:spcPct val="43750"/>
              </a:spcBef>
              <a:spcAft>
                <a:spcPct val="43750"/>
              </a:spcAft>
            </a:pPr>
            <a:r>
              <a:t>Here's the output:</a:t>
            </a:r>
          </a:p>
          <a:p>
            <a:endParaRPr/>
          </a:p>
          <a:p>
            <a:r>
              <a:t>| | A | B | C | ----------------- | 0 | a | b | c | | 1 | d | e | f | </a:t>
            </a:r>
          </a:p>
          <a:p>
            <a:endParaRPr/>
          </a:p>
          <a:p>
            <a:pPr>
              <a:spcBef>
                <a:spcPct val="43750"/>
              </a:spcBef>
              <a:spcAft>
                <a:spcPct val="43750"/>
              </a:spcAft>
            </a:pPr>
            <a:r>
              <a:t>Run this code in a cell:</a:t>
            </a:r>
          </a:p>
          <a:p>
            <a:endParaRPr/>
          </a:p>
          <a:p>
            <a:r>
              <a:t>df11 = pd.DataFrame({'B': ['u', 'x'], 'C': ['v', 'y'], 'D': ['w', 'z']}) df11 </a:t>
            </a:r>
          </a:p>
          <a:p>
            <a:endParaRPr/>
          </a:p>
          <a:p>
            <a:pPr>
              <a:spcBef>
                <a:spcPct val="43750"/>
              </a:spcBef>
              <a:spcAft>
                <a:spcPct val="43750"/>
              </a:spcAft>
            </a:pPr>
            <a:r>
              <a:t>Here's the output:</a:t>
            </a:r>
          </a:p>
          <a:p>
            <a:endParaRPr/>
          </a:p>
          <a:p>
            <a:r>
              <a:t>| | B | C | D | ----------------- | 0 | u | v | w | | 1 | x | y | z | </a:t>
            </a:r>
          </a:p>
          <a:p>
            <a:endParaRPr/>
          </a:p>
          <a:p>
            <a:pPr>
              <a:spcBef>
                <a:spcPct val="43750"/>
              </a:spcBef>
              <a:spcAft>
                <a:spcPct val="43750"/>
              </a:spcAft>
            </a:pPr>
            <a:r>
              <a:t>Run this code in a cell:</a:t>
            </a:r>
          </a:p>
          <a:p>
            <a:endParaRPr/>
          </a:p>
          <a:p>
            <a:r>
              <a:t>pd.concat([df10, df11]) </a:t>
            </a:r>
          </a:p>
          <a:p>
            <a:endParaRPr/>
          </a:p>
          <a:p>
            <a:pPr>
              <a:spcBef>
                <a:spcPct val="43750"/>
              </a:spcBef>
              <a:spcAft>
                <a:spcPct val="43750"/>
              </a:spcAft>
            </a:pPr>
            <a:r>
              <a:t>Here's the output:</a:t>
            </a:r>
          </a:p>
          <a:p>
            <a:endParaRPr/>
          </a:p>
          <a:p>
            <a:r>
              <a:t>| | A | B | C | D | ------------------------- | 0 | a | b | c | NaN | | 1 | d | e | f | NaN | | 0 | NaN | u | v | w | | 1 | NaN | x | y | z | </a:t>
            </a:r>
          </a:p>
          <a:p>
            <a:endParaRPr/>
          </a:p>
          <a:p>
            <a:pPr>
              <a:spcBef>
                <a:spcPct val="43750"/>
              </a:spcBef>
              <a:spcAft>
                <a:spcPct val="43750"/>
              </a:spcAft>
            </a:pPr>
            <a:r>
              <a:t>As you saw earlier, the default join for this is an outer join, and entries for which no data is available are filled with NaN values. You can also do an inner join:</a:t>
            </a:r>
          </a:p>
          <a:p>
            <a:endParaRPr/>
          </a:p>
          <a:p>
            <a:r>
              <a:t>pd.concat([df10, df11], join='inner') </a:t>
            </a:r>
          </a:p>
          <a:p>
            <a:endParaRPr/>
          </a:p>
          <a:p>
            <a:pPr>
              <a:spcBef>
                <a:spcPct val="43750"/>
              </a:spcBef>
              <a:spcAft>
                <a:spcPct val="43750"/>
              </a:spcAft>
            </a:pPr>
            <a:r>
              <a:t>Here's the output:</a:t>
            </a:r>
          </a:p>
          <a:p>
            <a:endParaRPr/>
          </a:p>
          <a:p>
            <a:r>
              <a:t>| | B | C | -------------- | 0 | b | c | | 1 | e | f | | 0 | u | v | | 1 | x | y | </a:t>
            </a:r>
          </a:p>
          <a:p>
            <a:endParaRPr/>
          </a:p>
          <a:p>
            <a:pPr>
              <a:spcBef>
                <a:spcPct val="43750"/>
              </a:spcBef>
              <a:spcAft>
                <a:spcPct val="43750"/>
              </a:spcAft>
            </a:pPr>
            <a:r>
              <a:t>Another option is to directly specify the index of the remaining columns by using the join_axes argument, which takes a list of index objects. Here, you'll specify that the returned columns should be the same as those of the first input (df10):</a:t>
            </a:r>
          </a:p>
          <a:p>
            <a:endParaRPr/>
          </a:p>
          <a:p>
            <a:r>
              <a:t>pd.concat([df10, df11], join_axes=[df10.columns]) append() </a:t>
            </a:r>
          </a:p>
          <a:p>
            <a:endParaRPr/>
          </a:p>
          <a:p>
            <a:pPr>
              <a:spcBef>
                <a:spcPct val="43750"/>
              </a:spcBef>
              <a:spcAft>
                <a:spcPct val="43750"/>
              </a:spcAft>
            </a:pPr>
            <a:r>
              <a:t>Here's the output:</a:t>
            </a:r>
          </a:p>
          <a:p>
            <a:endParaRPr/>
          </a:p>
          <a:p>
            <a:r>
              <a:t>| | A | B | C | ------------------- | 0 | a | b | c | | 1 | d | e | f | | 0 | NaN | u | v | | 1 | NaN | x | y | </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Because direct array concatenation is so common, Series and DataFrame objects have an append method that can accomplish the same thing in fewer keystrokes. For example, rather than calling pd.concat([df9, df9]), you can call df9.append(df9):</a:t>
            </a:r>
          </a:p>
          <a:p>
            <a:endParaRPr/>
          </a:p>
          <a:p>
            <a:r>
              <a:t>df9.append(df9) </a:t>
            </a:r>
          </a:p>
          <a:p>
            <a:endParaRPr/>
          </a:p>
          <a:p>
            <a:pPr>
              <a:spcBef>
                <a:spcPct val="43750"/>
              </a:spcBef>
              <a:spcAft>
                <a:spcPct val="43750"/>
              </a:spcAft>
            </a:pPr>
            <a:r>
              <a:t>Here's the output:</a:t>
            </a:r>
          </a:p>
          <a:p>
            <a:endParaRPr/>
          </a:p>
          <a:p>
            <a:r>
              <a:t>| | A | B | ------------- | 0 | a | b | | 1 | c | d | | 0 | a | b | | 1 | c | d | </a:t>
            </a:r>
          </a:p>
          <a:p>
            <a:endParaRPr/>
          </a:p>
          <a:p>
            <a:pPr>
              <a:spcBef>
                <a:spcPct val="43750"/>
              </a:spcBef>
              <a:spcAft>
                <a:spcPct val="43750"/>
              </a:spcAft>
            </a:pPr>
            <a:r>
              <a:t>[!IMPORTANT] Unlike the append() and extend() methods of Python lists, the append() method in pandas doesn't modify the original object. Instead, it creates a new object with the combined data.</a:t>
            </a:r>
          </a:p>
          <a:p>
            <a:endParaRPr/>
          </a:p>
          <a:p>
            <a:pPr>
              <a:spcBef>
                <a:spcPct val="43750"/>
              </a:spcBef>
              <a:spcAft>
                <a:spcPct val="43750"/>
              </a:spcAft>
            </a:pPr>
            <a:r>
              <a:t>[!div class="alert is-tip"]</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 large part of the value you can provide as a data scientist comes from connecting multiple, often disparate datasets to find new insights. Learning how to join and merge data is thus an essential part of your skill set.</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25000" lnSpcReduction="20000"/>
          </a:bodyPr>
          <a:lstStyle/>
          <a:p>
            <a:pPr>
              <a:spcBef>
                <a:spcPct val="43750"/>
              </a:spcBef>
              <a:spcAft>
                <a:spcPct val="43750"/>
              </a:spcAft>
            </a:pPr>
            <a:r>
              <a:rPr dirty="0"/>
              <a:t>An old joke goes: ?What does a data scientist see when they look at a dataset? A bunch of numbers.? There is more than a little truth in that joke. Visualization often is the key to finding patterns and correlations in your data. Although a visualization often can't deliver precise results, it can point you in the right direction to ask better questions and efficiently find value in the data.</a:t>
            </a:r>
          </a:p>
          <a:p>
            <a:endParaRPr dirty="0"/>
          </a:p>
          <a:p>
            <a:pPr>
              <a:spcBef>
                <a:spcPct val="43750"/>
              </a:spcBef>
              <a:spcAft>
                <a:spcPct val="43750"/>
              </a:spcAft>
            </a:pPr>
            <a:r>
              <a:rPr dirty="0"/>
              <a:t>Often when probing a new dataset, you'll find it valuable to get high-level information about what the dataset holds. Earlier in this module, we discussed using methods like </a:t>
            </a:r>
            <a:r>
              <a:rPr dirty="0" err="1"/>
              <a:t>DataFrame.info</a:t>
            </a:r>
            <a:r>
              <a:rPr dirty="0"/>
              <a:t>, </a:t>
            </a:r>
            <a:r>
              <a:rPr dirty="0" err="1"/>
              <a:t>DataFrame.head</a:t>
            </a:r>
            <a:r>
              <a:rPr dirty="0"/>
              <a:t>, and </a:t>
            </a:r>
            <a:r>
              <a:rPr dirty="0" err="1"/>
              <a:t>DataFrame.tail</a:t>
            </a:r>
            <a:r>
              <a:rPr dirty="0"/>
              <a:t> to examine some aspects of a </a:t>
            </a:r>
            <a:r>
              <a:rPr dirty="0" err="1"/>
              <a:t>DataFrame</a:t>
            </a:r>
            <a:r>
              <a:rPr dirty="0"/>
              <a:t>. Although these methods are critical, on their own they often are insufficient to produce enough information for you to know how to approach a new dataset. This is where exploratory statistics and visualizations for datasets come in.</a:t>
            </a:r>
          </a:p>
          <a:p>
            <a:endParaRPr dirty="0"/>
          </a:p>
          <a:p>
            <a:pPr>
              <a:spcBef>
                <a:spcPct val="43750"/>
              </a:spcBef>
              <a:spcAft>
                <a:spcPct val="43750"/>
              </a:spcAft>
            </a:pPr>
            <a:r>
              <a:rPr dirty="0"/>
              <a:t>To see what we mean in terms of gaining exploratory insight, both visually and numerically, let's dig into one of the datasets that comes with the scikit-learn library, the Boston Housing Dataset. First, load the dataset from a CSV file:</a:t>
            </a:r>
          </a:p>
          <a:p>
            <a:endParaRPr dirty="0"/>
          </a:p>
          <a:p>
            <a:r>
              <a:rPr dirty="0"/>
              <a:t>df = </a:t>
            </a:r>
            <a:r>
              <a:rPr dirty="0" err="1"/>
              <a:t>pd.read_csv</a:t>
            </a:r>
            <a:r>
              <a:rPr dirty="0"/>
              <a:t>('Data/</a:t>
            </a:r>
            <a:r>
              <a:rPr dirty="0" err="1"/>
              <a:t>housing_dataset.csv</a:t>
            </a:r>
            <a:r>
              <a:rPr dirty="0"/>
              <a:t>') </a:t>
            </a:r>
            <a:r>
              <a:rPr dirty="0" err="1"/>
              <a:t>df.head</a:t>
            </a:r>
            <a:r>
              <a:rPr dirty="0"/>
              <a:t>() </a:t>
            </a:r>
          </a:p>
          <a:p>
            <a:endParaRPr dirty="0"/>
          </a:p>
          <a:p>
            <a:pPr>
              <a:spcBef>
                <a:spcPct val="43750"/>
              </a:spcBef>
              <a:spcAft>
                <a:spcPct val="43750"/>
              </a:spcAft>
            </a:pPr>
            <a:r>
              <a:rPr dirty="0"/>
              <a:t>Here's what is returned:</a:t>
            </a:r>
          </a:p>
          <a:p>
            <a:endParaRPr dirty="0"/>
          </a:p>
          <a:p>
            <a:pPr>
              <a:spcBef>
                <a:spcPct val="43750"/>
              </a:spcBef>
              <a:spcAft>
                <a:spcPct val="43750"/>
              </a:spcAft>
            </a:pPr>
            <a:r>
              <a:rPr dirty="0"/>
              <a:t>This dataset contains information that was collected from the U.S Census Bureau about housing in the area of Boston, Massachusetts. The dataset was first published in 1978. The dataset has 14 columns:</a:t>
            </a:r>
          </a:p>
          <a:p>
            <a:endParaRPr dirty="0"/>
          </a:p>
          <a:p>
            <a:r>
              <a:rPr b="1" dirty="0"/>
              <a:t>CRIM</a:t>
            </a:r>
            <a:r>
              <a:rPr dirty="0"/>
              <a:t>: The per-capita crime rate by town</a:t>
            </a:r>
          </a:p>
          <a:p>
            <a:endParaRPr dirty="0"/>
          </a:p>
          <a:p>
            <a:r>
              <a:rPr b="1" dirty="0"/>
              <a:t>ZN</a:t>
            </a:r>
            <a:r>
              <a:rPr dirty="0"/>
              <a:t>: The proportion of residential land zoned for lots larger than 25,000 square feet</a:t>
            </a:r>
          </a:p>
          <a:p>
            <a:endParaRPr dirty="0"/>
          </a:p>
          <a:p>
            <a:r>
              <a:rPr b="1" dirty="0"/>
              <a:t>INDUS</a:t>
            </a:r>
            <a:r>
              <a:rPr dirty="0"/>
              <a:t>: The proportion of non-retail business acres per town</a:t>
            </a:r>
          </a:p>
          <a:p>
            <a:endParaRPr dirty="0"/>
          </a:p>
          <a:p>
            <a:r>
              <a:rPr b="1" dirty="0"/>
              <a:t>CHAS</a:t>
            </a:r>
            <a:r>
              <a:rPr dirty="0"/>
              <a:t>: The Charles River dummy variable (= 1 if tract bounds river; 0 otherwise)</a:t>
            </a:r>
          </a:p>
          <a:p>
            <a:endParaRPr dirty="0"/>
          </a:p>
          <a:p>
            <a:r>
              <a:rPr b="1" dirty="0"/>
              <a:t>NOX</a:t>
            </a:r>
            <a:r>
              <a:rPr dirty="0"/>
              <a:t>: Nitric oxides concentration (parts per 10 million)</a:t>
            </a:r>
          </a:p>
          <a:p>
            <a:endParaRPr dirty="0"/>
          </a:p>
          <a:p>
            <a:r>
              <a:rPr b="1" dirty="0"/>
              <a:t>RM</a:t>
            </a:r>
            <a:r>
              <a:rPr dirty="0"/>
              <a:t>: The average number of rooms per dwelling</a:t>
            </a:r>
          </a:p>
          <a:p>
            <a:endParaRPr dirty="0"/>
          </a:p>
          <a:p>
            <a:r>
              <a:rPr b="1" dirty="0"/>
              <a:t>AGE</a:t>
            </a:r>
            <a:r>
              <a:rPr dirty="0"/>
              <a:t>: The proportion of owner-occupied units built before 1940</a:t>
            </a:r>
          </a:p>
          <a:p>
            <a:endParaRPr dirty="0"/>
          </a:p>
          <a:p>
            <a:r>
              <a:rPr b="1" dirty="0"/>
              <a:t>DIS</a:t>
            </a:r>
            <a:r>
              <a:rPr dirty="0"/>
              <a:t>: Weighted distances to five Boston employment centers</a:t>
            </a:r>
          </a:p>
          <a:p>
            <a:endParaRPr dirty="0"/>
          </a:p>
          <a:p>
            <a:r>
              <a:rPr b="1" dirty="0"/>
              <a:t>RAD</a:t>
            </a:r>
            <a:r>
              <a:rPr dirty="0"/>
              <a:t>: Index of accessibility to radial highways</a:t>
            </a:r>
          </a:p>
          <a:p>
            <a:endParaRPr dirty="0"/>
          </a:p>
          <a:p>
            <a:r>
              <a:rPr b="1" dirty="0"/>
              <a:t>TAX</a:t>
            </a:r>
            <a:r>
              <a:rPr dirty="0"/>
              <a:t>: The full-value property tax rate per $10,000</a:t>
            </a:r>
          </a:p>
          <a:p>
            <a:endParaRPr dirty="0"/>
          </a:p>
          <a:p>
            <a:r>
              <a:rPr b="1" dirty="0"/>
              <a:t>PTRATIO</a:t>
            </a:r>
            <a:r>
              <a:rPr dirty="0"/>
              <a:t>: The pupil-teacher ratio by town</a:t>
            </a:r>
          </a:p>
          <a:p>
            <a:endParaRPr dirty="0"/>
          </a:p>
          <a:p>
            <a:r>
              <a:rPr b="1" dirty="0"/>
              <a:t>LSTAT</a:t>
            </a:r>
            <a:r>
              <a:rPr dirty="0"/>
              <a:t>: The percent of the lower-status portion of the population</a:t>
            </a:r>
          </a:p>
          <a:p>
            <a:endParaRPr dirty="0"/>
          </a:p>
          <a:p>
            <a:r>
              <a:rPr b="1" dirty="0"/>
              <a:t>MEDV</a:t>
            </a:r>
            <a:r>
              <a:rPr dirty="0"/>
              <a:t>: The median value of owner-occupied homes in $1,000s</a:t>
            </a:r>
          </a:p>
          <a:p>
            <a:endParaRPr dirty="0"/>
          </a:p>
          <a:p>
            <a:pPr>
              <a:spcBef>
                <a:spcPct val="43750"/>
              </a:spcBef>
              <a:spcAft>
                <a:spcPct val="43750"/>
              </a:spcAft>
            </a:pPr>
            <a:r>
              <a:rPr dirty="0"/>
              <a:t>One of the first methods you can use to better understand this dataset is </a:t>
            </a:r>
            <a:r>
              <a:rPr dirty="0" err="1"/>
              <a:t>DataFrame.shape</a:t>
            </a:r>
            <a:r>
              <a:rPr dirty="0"/>
              <a:t>.</a:t>
            </a:r>
          </a:p>
          <a:p>
            <a:endParaRPr dirty="0"/>
          </a:p>
          <a:p>
            <a:pPr>
              <a:spcBef>
                <a:spcPct val="43750"/>
              </a:spcBef>
              <a:spcAft>
                <a:spcPct val="43750"/>
              </a:spcAft>
            </a:pPr>
            <a:r>
              <a:rPr dirty="0"/>
              <a:t>To find out how many rows and columns the dataset contains, run this command:</a:t>
            </a:r>
          </a:p>
          <a:p>
            <a:endParaRPr dirty="0"/>
          </a:p>
          <a:p>
            <a:r>
              <a:rPr dirty="0" err="1"/>
              <a:t>df.shape</a:t>
            </a:r>
            <a:r>
              <a:rPr dirty="0"/>
              <a:t> </a:t>
            </a:r>
          </a:p>
          <a:p>
            <a:endParaRPr dirty="0"/>
          </a:p>
          <a:p>
            <a:pPr>
              <a:spcBef>
                <a:spcPct val="43750"/>
              </a:spcBef>
              <a:spcAft>
                <a:spcPct val="43750"/>
              </a:spcAft>
            </a:pPr>
            <a:r>
              <a:rPr dirty="0"/>
              <a:t>Here's the output:</a:t>
            </a:r>
          </a:p>
          <a:p>
            <a:endParaRPr dirty="0"/>
          </a:p>
          <a:p>
            <a:r>
              <a:rPr dirty="0"/>
              <a:t>(506, 13) </a:t>
            </a:r>
          </a:p>
          <a:p>
            <a:endParaRPr dirty="0"/>
          </a:p>
          <a:p>
            <a:pPr>
              <a:spcBef>
                <a:spcPct val="43750"/>
              </a:spcBef>
              <a:spcAft>
                <a:spcPct val="43750"/>
              </a:spcAft>
            </a:pPr>
            <a:r>
              <a:rPr dirty="0"/>
              <a:t>The dataset has 506 rows and 13 columns.</a:t>
            </a:r>
          </a:p>
          <a:p>
            <a:endParaRPr dirty="0"/>
          </a:p>
          <a:p>
            <a:pPr>
              <a:spcBef>
                <a:spcPct val="43750"/>
              </a:spcBef>
              <a:spcAft>
                <a:spcPct val="43750"/>
              </a:spcAft>
            </a:pPr>
            <a:r>
              <a:rPr dirty="0"/>
              <a:t>To get a better idea of the contents of each column, you can use </a:t>
            </a:r>
            <a:r>
              <a:rPr dirty="0" err="1"/>
              <a:t>DataFrame.describe</a:t>
            </a:r>
            <a:r>
              <a:rPr dirty="0"/>
              <a:t>. </a:t>
            </a:r>
            <a:r>
              <a:rPr dirty="0" err="1"/>
              <a:t>DataFrame.describe</a:t>
            </a:r>
            <a:r>
              <a:rPr dirty="0"/>
              <a:t> returns the maximum value, minimum value, mean, and standard deviation of numeric values in each column, and the quartiles for each column.</a:t>
            </a:r>
          </a:p>
          <a:p>
            <a:endParaRPr dirty="0"/>
          </a:p>
          <a:p>
            <a:r>
              <a:rPr dirty="0" err="1"/>
              <a:t>df.describe</a:t>
            </a:r>
            <a:r>
              <a:rPr dirty="0"/>
              <a:t>() </a:t>
            </a:r>
          </a:p>
          <a:p>
            <a:endParaRPr dirty="0"/>
          </a:p>
          <a:p>
            <a:pPr>
              <a:spcBef>
                <a:spcPct val="43750"/>
              </a:spcBef>
              <a:spcAft>
                <a:spcPct val="43750"/>
              </a:spcAft>
            </a:pPr>
            <a:r>
              <a:rPr dirty="0"/>
              <a:t>Here's the output, which shows all the values:</a:t>
            </a:r>
          </a:p>
          <a:p>
            <a:endParaRPr dirty="0"/>
          </a:p>
          <a:p>
            <a:pPr>
              <a:spcBef>
                <a:spcPct val="43750"/>
              </a:spcBef>
              <a:spcAft>
                <a:spcPct val="43750"/>
              </a:spcAft>
            </a:pPr>
            <a:r>
              <a:rPr dirty="0"/>
              <a:t>Because a dataset can have only so many columns, often it can be useful to transpose the results of </a:t>
            </a:r>
            <a:r>
              <a:rPr dirty="0" err="1"/>
              <a:t>DataFrame.describe</a:t>
            </a:r>
            <a:r>
              <a:rPr dirty="0"/>
              <a:t> to use them better.</a:t>
            </a:r>
          </a:p>
          <a:p>
            <a:endParaRPr dirty="0"/>
          </a:p>
          <a:p>
            <a:pPr>
              <a:spcBef>
                <a:spcPct val="43750"/>
              </a:spcBef>
              <a:spcAft>
                <a:spcPct val="43750"/>
              </a:spcAft>
            </a:pPr>
            <a:r>
              <a:rPr dirty="0"/>
              <a:t>Note that you can also examine specific descriptive statistics for columns, without invoking </a:t>
            </a:r>
            <a:r>
              <a:rPr dirty="0" err="1"/>
              <a:t>DataFrame.describe</a:t>
            </a:r>
            <a:r>
              <a:rPr dirty="0"/>
              <a:t>.</a:t>
            </a:r>
          </a:p>
          <a:p>
            <a:endParaRPr dirty="0"/>
          </a:p>
          <a:p>
            <a:pPr>
              <a:spcBef>
                <a:spcPct val="43750"/>
              </a:spcBef>
              <a:spcAft>
                <a:spcPct val="43750"/>
              </a:spcAft>
            </a:pPr>
            <a:r>
              <a:rPr dirty="0"/>
              <a:t>To get the mean of the median value of owner-occupied homes in the dataset (in $1,000s), run this command:</a:t>
            </a:r>
          </a:p>
          <a:p>
            <a:endParaRPr dirty="0"/>
          </a:p>
          <a:p>
            <a:r>
              <a:rPr dirty="0"/>
              <a:t>df['MEDV'].mean() </a:t>
            </a:r>
          </a:p>
          <a:p>
            <a:endParaRPr dirty="0"/>
          </a:p>
          <a:p>
            <a:pPr>
              <a:spcBef>
                <a:spcPct val="43750"/>
              </a:spcBef>
              <a:spcAft>
                <a:spcPct val="43750"/>
              </a:spcAft>
            </a:pPr>
            <a:r>
              <a:rPr dirty="0"/>
              <a:t>Here's the output:</a:t>
            </a:r>
          </a:p>
          <a:p>
            <a:endParaRPr dirty="0"/>
          </a:p>
          <a:p>
            <a:r>
              <a:rPr dirty="0"/>
              <a:t>22.532806324110698 </a:t>
            </a:r>
          </a:p>
          <a:p>
            <a:endParaRPr dirty="0"/>
          </a:p>
          <a:p>
            <a:pPr>
              <a:spcBef>
                <a:spcPct val="43750"/>
              </a:spcBef>
              <a:spcAft>
                <a:spcPct val="43750"/>
              </a:spcAft>
            </a:pPr>
            <a:r>
              <a:rPr dirty="0"/>
              <a:t>The mean of the median value of a home is approximately $22,500.</a:t>
            </a:r>
          </a:p>
          <a:p>
            <a:endParaRPr dirty="0"/>
          </a:p>
          <a:p>
            <a:pPr>
              <a:spcBef>
                <a:spcPct val="43750"/>
              </a:spcBef>
              <a:spcAft>
                <a:spcPct val="43750"/>
              </a:spcAft>
            </a:pPr>
            <a:r>
              <a:rPr dirty="0"/>
              <a:t>To get the maximum of the median value of owner-occupied homes in the dataset (in $1,000s), run this command:</a:t>
            </a:r>
          </a:p>
          <a:p>
            <a:endParaRPr dirty="0"/>
          </a:p>
          <a:p>
            <a:r>
              <a:rPr dirty="0"/>
              <a:t>df['MEDV'].max() </a:t>
            </a:r>
          </a:p>
          <a:p>
            <a:endParaRPr dirty="0"/>
          </a:p>
          <a:p>
            <a:pPr>
              <a:spcBef>
                <a:spcPct val="43750"/>
              </a:spcBef>
              <a:spcAft>
                <a:spcPct val="43750"/>
              </a:spcAft>
            </a:pPr>
            <a:r>
              <a:rPr dirty="0"/>
              <a:t>Here's the output:</a:t>
            </a:r>
          </a:p>
          <a:p>
            <a:endParaRPr dirty="0"/>
          </a:p>
          <a:p>
            <a:r>
              <a:rPr dirty="0"/>
              <a:t>50.0 </a:t>
            </a:r>
          </a:p>
          <a:p>
            <a:endParaRPr dirty="0"/>
          </a:p>
          <a:p>
            <a:pPr>
              <a:spcBef>
                <a:spcPct val="43750"/>
              </a:spcBef>
              <a:spcAft>
                <a:spcPct val="43750"/>
              </a:spcAft>
            </a:pPr>
            <a:r>
              <a:rPr dirty="0"/>
              <a:t>The maximum of the median value is around $50,000.</a:t>
            </a:r>
          </a:p>
          <a:p>
            <a:endParaRPr dirty="0"/>
          </a:p>
          <a:p>
            <a:pPr>
              <a:spcBef>
                <a:spcPct val="43750"/>
              </a:spcBef>
              <a:spcAft>
                <a:spcPct val="43750"/>
              </a:spcAft>
            </a:pPr>
            <a:r>
              <a:rPr dirty="0"/>
              <a:t>Next, to get the median of AGE, the proportion of owner-occupied units built before 1940, run this command:</a:t>
            </a:r>
          </a:p>
          <a:p>
            <a:endParaRPr dirty="0"/>
          </a:p>
          <a:p>
            <a:r>
              <a:rPr dirty="0"/>
              <a:t>df['AGE'].median() </a:t>
            </a:r>
          </a:p>
          <a:p>
            <a:endParaRPr dirty="0"/>
          </a:p>
          <a:p>
            <a:pPr>
              <a:spcBef>
                <a:spcPct val="43750"/>
              </a:spcBef>
              <a:spcAft>
                <a:spcPct val="43750"/>
              </a:spcAft>
            </a:pPr>
            <a:r>
              <a:rPr dirty="0"/>
              <a:t>The output shows that 77.5 percent is the median of AGE:</a:t>
            </a:r>
          </a:p>
          <a:p>
            <a:endParaRPr dirty="0"/>
          </a:p>
          <a:p>
            <a:r>
              <a:rPr dirty="0"/>
              <a:t>77.5 </a:t>
            </a:r>
          </a:p>
          <a:p>
            <a:endParaRPr dirty="0"/>
          </a:p>
          <a:p>
            <a:pPr>
              <a:spcBef>
                <a:spcPct val="43750"/>
              </a:spcBef>
              <a:spcAft>
                <a:spcPct val="43750"/>
              </a:spcAft>
            </a:pPr>
            <a:r>
              <a:rPr dirty="0"/>
              <a:t>Now, find the maximum value in df['AGE'].</a:t>
            </a:r>
          </a:p>
          <a:p>
            <a:endParaRPr dirty="0"/>
          </a:p>
          <a:p>
            <a:r>
              <a:rPr dirty="0"/>
              <a:t>100.0 </a:t>
            </a:r>
          </a:p>
          <a:p>
            <a:endParaRPr dirty="0"/>
          </a:p>
          <a:p>
            <a:pPr>
              <a:spcBef>
                <a:spcPct val="43750"/>
              </a:spcBef>
              <a:spcAft>
                <a:spcPct val="43750"/>
              </a:spcAft>
            </a:pPr>
            <a:r>
              <a:rPr dirty="0"/>
              <a:t>Other information that you'll often want to see is the relationship between different columns. To do this, use the </a:t>
            </a:r>
            <a:r>
              <a:rPr dirty="0" err="1"/>
              <a:t>DataFrame.groupby</a:t>
            </a:r>
            <a:r>
              <a:rPr dirty="0"/>
              <a:t> method. For example, you might examine the average MEDV (median value of owner-occupied homes) for each value of AGE (proportion of owner-occupied units built prior to 1940):</a:t>
            </a:r>
          </a:p>
          <a:p>
            <a:endParaRPr dirty="0"/>
          </a:p>
          <a:p>
            <a:r>
              <a:rPr dirty="0" err="1"/>
              <a:t>df.groupby</a:t>
            </a:r>
            <a:r>
              <a:rPr dirty="0"/>
              <a:t>(['AGE'])['MEDV'].mean() </a:t>
            </a:r>
          </a:p>
          <a:p>
            <a:endParaRPr dirty="0"/>
          </a:p>
          <a:p>
            <a:pPr>
              <a:spcBef>
                <a:spcPct val="43750"/>
              </a:spcBef>
              <a:spcAft>
                <a:spcPct val="43750"/>
              </a:spcAft>
            </a:pPr>
            <a:r>
              <a:rPr dirty="0"/>
              <a:t>Here's the output:</a:t>
            </a:r>
          </a:p>
          <a:p>
            <a:endParaRPr dirty="0"/>
          </a:p>
          <a:p>
            <a:r>
              <a:rPr dirty="0"/>
              <a:t>AGE 2.9 26.600000 6.0 24.100000 6.2 23.400000 6.5 24.700000 6.6 24.750000 6.8 29.600000 7.8 23.250000 8.4 42.800000 8.9 24.800000 9.8 23.700000 9.9 31.100000 10.0 29.000000 13.0 24.400000 13.9 32.900000 14.7 24.600000 15.3 34.900000 15.7 42.300000 15.8 34.900000 16.3 25.200000 17.0 46.700000 17.2 22.600000 17.5 23.950000 17.7 33.100000 17.8 23.500000 18.4 25.150000 18.5 21.150000 18.8 29.100000 19.1 20.900000 19.5 20.600000 20.1 22.500000 ... 95.8 18.800000 96.0 13.500000 96.1 25.450000 96.2 27.966667 96.4 14.900000 96.6 11.700000 96.7 17.050000 96.8 50.000000 96.9 13.500000 97.0 14.033333 97.1 19.800000 97.2 17.100000 97.3 17.533333 97.4 24.133333 97.5 50.000000 97.7 19.600000 97.8 11.800000 97.9 18.250000 98.0 8.100000 98.1 10.400000 98.2 24.150000 98.3 10.000000 98.4 16.350000 98.5 19.400000 98.7 14.100000 98.8 14.500000 98.9 13.066667 99.1 10.900000 99.3 17.800000 100.0 16.920930 Name: MEDV, Length: 356, </a:t>
            </a:r>
            <a:r>
              <a:rPr dirty="0" err="1"/>
              <a:t>dtype</a:t>
            </a:r>
            <a:r>
              <a:rPr dirty="0"/>
              <a:t>: float64 </a:t>
            </a:r>
          </a:p>
          <a:p>
            <a:endParaRPr dirty="0"/>
          </a:p>
          <a:p>
            <a:pPr>
              <a:spcBef>
                <a:spcPct val="43750"/>
              </a:spcBef>
              <a:spcAft>
                <a:spcPct val="43750"/>
              </a:spcAft>
            </a:pPr>
            <a:r>
              <a:rPr dirty="0"/>
              <a:t>Now try to find the median value for AGE for each value of MEDV.</a:t>
            </a:r>
          </a:p>
          <a:p>
            <a:endParaRPr dirty="0"/>
          </a:p>
          <a:p>
            <a:r>
              <a:rPr dirty="0"/>
              <a:t>MEDV 5.0 100.00 5.6 100.00 6.3 77.80 7.0 99.15 7.2 100.00 7.4 89.50 7.5 90.80 8.1 98.00 8.3 95.70 8.4 82.20 8.5 92.15 8.7 100.00 8.8 95.60 9.5 95.60 9.6 93.30 9.7 97.00 10.2 100.00 10.4 90.50 10.5 96.20 10.8 96.60 10.9 88.90 11.0 78.10 11.3 100.00 11.5 98.90 11.7 82.80 11.8 96.30 11.9 90.40 12.0 97.30 12.1 100.00 12.3 100.00 ... 35.2 51.80 35.4 29.55 36.0 100.00 36.1 41.10 36.2 58.20 36.4 26.30 36.5 91.60 37.0 21.50 37.2 58.40 37.3 27.70 37.6 86.50 37.9 92.20 38.7 76.00 39.8 83.30 41.3 97.40 41.7 73.30 42.3 15.70 42.8 8.40 43.1 89.40 43.5 52.60 43.8 36.90 44.0 34.20 44.8 78.30 45.4 64.50 46.0 49.70 46.7 17.00 48.3 70.40 48.5 33.20 48.8 91.50 50.0 90.20 Name: AGE, Length: 229, </a:t>
            </a:r>
            <a:r>
              <a:rPr dirty="0" err="1"/>
              <a:t>dtype</a:t>
            </a:r>
            <a:r>
              <a:rPr dirty="0"/>
              <a:t>: float64 </a:t>
            </a:r>
          </a:p>
          <a:p>
            <a:endParaRPr dirty="0"/>
          </a:p>
          <a:p>
            <a:pPr>
              <a:spcBef>
                <a:spcPct val="43750"/>
              </a:spcBef>
              <a:spcAft>
                <a:spcPct val="43750"/>
              </a:spcAft>
            </a:pPr>
            <a:r>
              <a:rPr dirty="0"/>
              <a:t>You can also apply a lambda function to each element of a </a:t>
            </a:r>
            <a:r>
              <a:rPr dirty="0" err="1"/>
              <a:t>DataFrame</a:t>
            </a:r>
            <a:r>
              <a:rPr dirty="0"/>
              <a:t> column by using the apply method. For example, say you wanted to create a new column that flagged a row if more than 50 percent of owner-occupied homes were built before 1940:</a:t>
            </a:r>
          </a:p>
          <a:p>
            <a:endParaRPr dirty="0"/>
          </a:p>
          <a:p>
            <a:r>
              <a:rPr dirty="0"/>
              <a:t>df['AGE_50'] = df['AGE'].apply(lambda x: x&gt;50) </a:t>
            </a:r>
          </a:p>
          <a:p>
            <a:endParaRPr dirty="0"/>
          </a:p>
          <a:p>
            <a:pPr>
              <a:spcBef>
                <a:spcPct val="43750"/>
              </a:spcBef>
              <a:spcAft>
                <a:spcPct val="43750"/>
              </a:spcAft>
            </a:pPr>
            <a:r>
              <a:rPr dirty="0"/>
              <a:t>When this is applied, you also can see how many values returned true and how many false by using the </a:t>
            </a:r>
            <a:r>
              <a:rPr dirty="0" err="1"/>
              <a:t>value_counts</a:t>
            </a:r>
            <a:r>
              <a:rPr dirty="0"/>
              <a:t> method:</a:t>
            </a:r>
          </a:p>
          <a:p>
            <a:endParaRPr dirty="0"/>
          </a:p>
          <a:p>
            <a:r>
              <a:rPr dirty="0"/>
              <a:t>df['AGE_50'].</a:t>
            </a:r>
            <a:r>
              <a:rPr dirty="0" err="1"/>
              <a:t>value_counts</a:t>
            </a:r>
            <a:r>
              <a:rPr dirty="0"/>
              <a:t>() </a:t>
            </a:r>
          </a:p>
          <a:p>
            <a:endParaRPr dirty="0"/>
          </a:p>
          <a:p>
            <a:pPr>
              <a:spcBef>
                <a:spcPct val="43750"/>
              </a:spcBef>
              <a:spcAft>
                <a:spcPct val="43750"/>
              </a:spcAft>
            </a:pPr>
            <a:r>
              <a:rPr dirty="0"/>
              <a:t>Here's the output:</a:t>
            </a:r>
          </a:p>
          <a:p>
            <a:endParaRPr dirty="0"/>
          </a:p>
          <a:p>
            <a:r>
              <a:rPr dirty="0"/>
              <a:t>True 359 False 147 Name: AGE_50, </a:t>
            </a:r>
            <a:r>
              <a:rPr dirty="0" err="1"/>
              <a:t>dtype</a:t>
            </a:r>
            <a:r>
              <a:rPr dirty="0"/>
              <a:t>: int64 </a:t>
            </a:r>
          </a:p>
          <a:p>
            <a:endParaRPr dirty="0"/>
          </a:p>
          <a:p>
            <a:pPr>
              <a:spcBef>
                <a:spcPct val="43750"/>
              </a:spcBef>
              <a:spcAft>
                <a:spcPct val="43750"/>
              </a:spcAft>
            </a:pPr>
            <a:r>
              <a:rPr dirty="0"/>
              <a:t>You can also examine figures from the </a:t>
            </a:r>
            <a:r>
              <a:rPr dirty="0" err="1"/>
              <a:t>groupby</a:t>
            </a:r>
            <a:r>
              <a:rPr dirty="0"/>
              <a:t> statement that you created earlier:</a:t>
            </a:r>
          </a:p>
          <a:p>
            <a:endParaRPr dirty="0"/>
          </a:p>
          <a:p>
            <a:r>
              <a:rPr dirty="0" err="1"/>
              <a:t>df.groupby</a:t>
            </a:r>
            <a:r>
              <a:rPr dirty="0"/>
              <a:t>(['AGE_50'])['MEDV'].mean() </a:t>
            </a:r>
          </a:p>
          <a:p>
            <a:endParaRPr dirty="0"/>
          </a:p>
          <a:p>
            <a:pPr>
              <a:spcBef>
                <a:spcPct val="43750"/>
              </a:spcBef>
              <a:spcAft>
                <a:spcPct val="43750"/>
              </a:spcAft>
            </a:pPr>
            <a:r>
              <a:rPr dirty="0"/>
              <a:t>Here's the output:</a:t>
            </a:r>
          </a:p>
          <a:p>
            <a:endParaRPr dirty="0"/>
          </a:p>
          <a:p>
            <a:r>
              <a:rPr dirty="0"/>
              <a:t>AGE_50 False 26.693197 True 20.829248 Name: MEDV, </a:t>
            </a:r>
            <a:r>
              <a:rPr dirty="0" err="1"/>
              <a:t>dtype</a:t>
            </a:r>
            <a:r>
              <a:rPr dirty="0"/>
              <a:t>: float64 </a:t>
            </a:r>
          </a:p>
          <a:p>
            <a:endParaRPr dirty="0"/>
          </a:p>
          <a:p>
            <a:pPr>
              <a:spcBef>
                <a:spcPct val="43750"/>
              </a:spcBef>
              <a:spcAft>
                <a:spcPct val="43750"/>
              </a:spcAft>
            </a:pPr>
            <a:r>
              <a:rPr dirty="0"/>
              <a:t>You can also group by more than one variable, such as AGE_50 (the one you just created), CHAS (whether a town is on the Charles River), and RAD (an index that measures access to the Boston-area radial highways). Then you can evaluate each group for the average median home price in that group:</a:t>
            </a:r>
          </a:p>
          <a:p>
            <a:endParaRPr dirty="0"/>
          </a:p>
          <a:p>
            <a:r>
              <a:rPr dirty="0" err="1"/>
              <a:t>groupby_twovar</a:t>
            </a:r>
            <a:r>
              <a:rPr dirty="0"/>
              <a:t>=</a:t>
            </a:r>
            <a:r>
              <a:rPr dirty="0" err="1"/>
              <a:t>df.groupby</a:t>
            </a:r>
            <a:r>
              <a:rPr dirty="0"/>
              <a:t>(['AGE_50','RAD','CHAS'])['MEDV'].mean() </a:t>
            </a:r>
          </a:p>
          <a:p>
            <a:endParaRPr dirty="0"/>
          </a:p>
          <a:p>
            <a:pPr>
              <a:spcBef>
                <a:spcPct val="43750"/>
              </a:spcBef>
              <a:spcAft>
                <a:spcPct val="43750"/>
              </a:spcAft>
            </a:pPr>
            <a:r>
              <a:rPr dirty="0"/>
              <a:t>You can then see what values are in this stacked group of variables:</a:t>
            </a:r>
          </a:p>
          <a:p>
            <a:endParaRPr dirty="0"/>
          </a:p>
          <a:p>
            <a:r>
              <a:rPr dirty="0" err="1"/>
              <a:t>groupby_twovar</a:t>
            </a:r>
            <a:r>
              <a:rPr dirty="0"/>
              <a:t> </a:t>
            </a:r>
          </a:p>
          <a:p>
            <a:endParaRPr dirty="0"/>
          </a:p>
          <a:p>
            <a:pPr>
              <a:spcBef>
                <a:spcPct val="43750"/>
              </a:spcBef>
              <a:spcAft>
                <a:spcPct val="43750"/>
              </a:spcAft>
            </a:pPr>
            <a:r>
              <a:rPr dirty="0"/>
              <a:t>Here's the output:</a:t>
            </a:r>
          </a:p>
          <a:p>
            <a:endParaRPr dirty="0"/>
          </a:p>
          <a:p>
            <a:r>
              <a:rPr dirty="0"/>
              <a:t>AGE_50 RAD CHAS False 1.0 0.0 24.666667 1.0 50.000000 2.0 0.0 33.300000 3.0 0.0 26.505556 4.0 0.0 25.376744 1.0 32.900000 5.0 0.0 26.302857 1.0 46.000000 6.0 0.0 23.575000 7.0 0.0 28.563636 8.0 0.0 29.220000 24.0 0.0 20.766667 True 1.0 0.0 20.185714 2.0 0.0 24.170588 3.0 0.0 29.350000 1.0 27.950000 4.0 0.0 17.879661 1.0 21.560000 5.0 0.0 25.124638 1.0 25.610000 6.0 0.0 19.822222 7.0 0.0 24.433333 8.0 0.0 32.321429 1.0 26.000000 24.0 0.0 15.306612 1.0 31.362500 Name: MEDV, </a:t>
            </a:r>
            <a:r>
              <a:rPr dirty="0" err="1"/>
              <a:t>dtype</a:t>
            </a:r>
            <a:r>
              <a:rPr dirty="0"/>
              <a:t>: float64 </a:t>
            </a:r>
          </a:p>
          <a:p>
            <a:endParaRPr dirty="0"/>
          </a:p>
          <a:p>
            <a:pPr>
              <a:spcBef>
                <a:spcPct val="43750"/>
              </a:spcBef>
              <a:spcAft>
                <a:spcPct val="43750"/>
              </a:spcAft>
            </a:pPr>
            <a:r>
              <a:rPr dirty="0"/>
              <a:t>Let's take a moment to analyze these results in more depth. The first row reports that communities with the following characteristics have a mean house price of $24,667 (1970s dollars):</a:t>
            </a:r>
          </a:p>
          <a:p>
            <a:endParaRPr dirty="0"/>
          </a:p>
          <a:p>
            <a:r>
              <a:rPr dirty="0"/>
              <a:t>Less than half of houses built before 1940</a:t>
            </a:r>
          </a:p>
          <a:p>
            <a:endParaRPr dirty="0"/>
          </a:p>
          <a:p>
            <a:r>
              <a:rPr dirty="0"/>
              <a:t>A highway-access index of 1</a:t>
            </a:r>
          </a:p>
          <a:p>
            <a:endParaRPr dirty="0"/>
          </a:p>
          <a:p>
            <a:r>
              <a:rPr dirty="0"/>
              <a:t>Not situated on the Charles River</a:t>
            </a:r>
          </a:p>
          <a:p>
            <a:endParaRPr dirty="0"/>
          </a:p>
          <a:p>
            <a:pPr>
              <a:spcBef>
                <a:spcPct val="43750"/>
              </a:spcBef>
              <a:spcAft>
                <a:spcPct val="43750"/>
              </a:spcAft>
            </a:pPr>
            <a:r>
              <a:rPr dirty="0"/>
              <a:t>The next row shows that communities that are similar to the first row, except for being located on the Charles River, have a mean house price of $50,000.</a:t>
            </a:r>
          </a:p>
          <a:p>
            <a:endParaRPr dirty="0"/>
          </a:p>
          <a:p>
            <a:pPr>
              <a:spcBef>
                <a:spcPct val="43750"/>
              </a:spcBef>
              <a:spcAft>
                <a:spcPct val="43750"/>
              </a:spcAft>
            </a:pPr>
            <a:r>
              <a:rPr dirty="0"/>
              <a:t>One insight that seems clear from the data is that, all else being equal, being located next to the Charles River can significantly increase the value of newer housing stock. The story is more ambiguous for communities dominated by older houses: proximity to the Charles significantly increases home prices in one community (and that one presumably farther away from the city). For all others, being situated on the river either provided a modest increase in value or actually decreased mean home prices.</a:t>
            </a:r>
          </a:p>
          <a:p>
            <a:endParaRPr dirty="0"/>
          </a:p>
          <a:p>
            <a:pPr>
              <a:spcBef>
                <a:spcPct val="43750"/>
              </a:spcBef>
              <a:spcAft>
                <a:spcPct val="43750"/>
              </a:spcAft>
            </a:pPr>
            <a:r>
              <a:rPr dirty="0"/>
              <a:t>Although groupings like this can be a great way to begin to interrogate your data, you might not care for the tall format it comes in. In that case, you can unstack the data into a wide format:</a:t>
            </a:r>
          </a:p>
          <a:p>
            <a:endParaRPr dirty="0"/>
          </a:p>
          <a:p>
            <a:r>
              <a:rPr dirty="0" err="1"/>
              <a:t>groupby_twovar.unstack</a:t>
            </a:r>
            <a:r>
              <a:rPr dirty="0"/>
              <a:t>() </a:t>
            </a:r>
          </a:p>
          <a:p>
            <a:endParaRPr dirty="0"/>
          </a:p>
          <a:p>
            <a:pPr>
              <a:spcBef>
                <a:spcPct val="43750"/>
              </a:spcBef>
              <a:spcAft>
                <a:spcPct val="43750"/>
              </a:spcAft>
            </a:pPr>
            <a:r>
              <a:rPr dirty="0"/>
              <a:t>Here's the output:</a:t>
            </a:r>
          </a:p>
          <a:p>
            <a:endParaRPr dirty="0"/>
          </a:p>
          <a:p>
            <a:pPr>
              <a:spcBef>
                <a:spcPct val="43750"/>
              </a:spcBef>
              <a:spcAft>
                <a:spcPct val="43750"/>
              </a:spcAft>
            </a:pPr>
            <a:r>
              <a:rPr dirty="0"/>
              <a:t>It's often valuable to know how many unique values a column has in it by using the </a:t>
            </a:r>
            <a:r>
              <a:rPr dirty="0" err="1"/>
              <a:t>nunique</a:t>
            </a:r>
            <a:r>
              <a:rPr dirty="0"/>
              <a:t> method:</a:t>
            </a:r>
          </a:p>
          <a:p>
            <a:endParaRPr dirty="0"/>
          </a:p>
          <a:p>
            <a:r>
              <a:rPr dirty="0"/>
              <a:t>df['CHAS'].</a:t>
            </a:r>
            <a:r>
              <a:rPr dirty="0" err="1"/>
              <a:t>nunique</a:t>
            </a:r>
            <a:r>
              <a:rPr dirty="0"/>
              <a:t>() </a:t>
            </a:r>
          </a:p>
          <a:p>
            <a:endParaRPr dirty="0"/>
          </a:p>
          <a:p>
            <a:pPr>
              <a:spcBef>
                <a:spcPct val="43750"/>
              </a:spcBef>
              <a:spcAft>
                <a:spcPct val="43750"/>
              </a:spcAft>
            </a:pPr>
            <a:r>
              <a:rPr dirty="0"/>
              <a:t>Here's the output:</a:t>
            </a:r>
          </a:p>
          <a:p>
            <a:endParaRPr dirty="0"/>
          </a:p>
          <a:p>
            <a:r>
              <a:rPr dirty="0"/>
              <a:t>2 </a:t>
            </a:r>
          </a:p>
          <a:p>
            <a:endParaRPr dirty="0"/>
          </a:p>
          <a:p>
            <a:pPr>
              <a:spcBef>
                <a:spcPct val="43750"/>
              </a:spcBef>
              <a:spcAft>
                <a:spcPct val="43750"/>
              </a:spcAft>
            </a:pPr>
            <a:r>
              <a:rPr dirty="0"/>
              <a:t>Complementary to that, you also likely will want to know what those unique values are. This is where the unique method helps:</a:t>
            </a:r>
          </a:p>
          <a:p>
            <a:endParaRPr dirty="0"/>
          </a:p>
          <a:p>
            <a:r>
              <a:rPr dirty="0"/>
              <a:t>df['CHAS'].unique() </a:t>
            </a:r>
          </a:p>
          <a:p>
            <a:endParaRPr dirty="0"/>
          </a:p>
          <a:p>
            <a:pPr>
              <a:spcBef>
                <a:spcPct val="43750"/>
              </a:spcBef>
              <a:spcAft>
                <a:spcPct val="43750"/>
              </a:spcAft>
            </a:pPr>
            <a:r>
              <a:rPr dirty="0"/>
              <a:t>Here's the output:</a:t>
            </a:r>
          </a:p>
          <a:p>
            <a:endParaRPr dirty="0"/>
          </a:p>
          <a:p>
            <a:r>
              <a:rPr dirty="0"/>
              <a:t>array([0., 1.]) </a:t>
            </a:r>
          </a:p>
          <a:p>
            <a:endParaRPr dirty="0"/>
          </a:p>
          <a:p>
            <a:pPr>
              <a:spcBef>
                <a:spcPct val="43750"/>
              </a:spcBef>
              <a:spcAft>
                <a:spcPct val="43750"/>
              </a:spcAft>
            </a:pPr>
            <a:r>
              <a:rPr dirty="0"/>
              <a:t>You can use the </a:t>
            </a:r>
            <a:r>
              <a:rPr dirty="0" err="1"/>
              <a:t>value_counts</a:t>
            </a:r>
            <a:r>
              <a:rPr dirty="0"/>
              <a:t> method to see how many of each unique value there are in a column:</a:t>
            </a:r>
          </a:p>
          <a:p>
            <a:endParaRPr dirty="0"/>
          </a:p>
          <a:p>
            <a:r>
              <a:rPr dirty="0"/>
              <a:t>df['CHAS'].</a:t>
            </a:r>
            <a:r>
              <a:rPr dirty="0" err="1"/>
              <a:t>value_counts</a:t>
            </a:r>
            <a:r>
              <a:rPr dirty="0"/>
              <a:t>() </a:t>
            </a:r>
          </a:p>
          <a:p>
            <a:endParaRPr dirty="0"/>
          </a:p>
          <a:p>
            <a:pPr>
              <a:spcBef>
                <a:spcPct val="43750"/>
              </a:spcBef>
              <a:spcAft>
                <a:spcPct val="43750"/>
              </a:spcAft>
            </a:pPr>
            <a:r>
              <a:rPr dirty="0"/>
              <a:t>Here's the output:</a:t>
            </a:r>
          </a:p>
          <a:p>
            <a:endParaRPr dirty="0"/>
          </a:p>
          <a:p>
            <a:r>
              <a:rPr dirty="0"/>
              <a:t>0.0 471 1.0 35 Name: CHAS, </a:t>
            </a:r>
            <a:r>
              <a:rPr dirty="0" err="1"/>
              <a:t>dtype</a:t>
            </a:r>
            <a:r>
              <a:rPr dirty="0"/>
              <a:t>: int64 </a:t>
            </a:r>
          </a:p>
          <a:p>
            <a:endParaRPr dirty="0"/>
          </a:p>
          <a:p>
            <a:pPr>
              <a:spcBef>
                <a:spcPct val="43750"/>
              </a:spcBef>
              <a:spcAft>
                <a:spcPct val="43750"/>
              </a:spcAft>
            </a:pPr>
            <a:r>
              <a:rPr dirty="0"/>
              <a:t>Or you can easily plot a bar graph to see the breakdown:</a:t>
            </a:r>
          </a:p>
          <a:p>
            <a:endParaRPr dirty="0"/>
          </a:p>
          <a:p>
            <a:r>
              <a:rPr dirty="0"/>
              <a:t>df['CHAS' %matplotlib inline df['CHAS'].</a:t>
            </a:r>
            <a:r>
              <a:rPr dirty="0" err="1"/>
              <a:t>value_counts</a:t>
            </a:r>
            <a:r>
              <a:rPr dirty="0"/>
              <a:t>().plot(kind='bar')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0x12cddbed0&gt; </a:t>
            </a:r>
          </a:p>
          <a:p>
            <a:endParaRPr dirty="0"/>
          </a:p>
          <a:p>
            <a:pPr>
              <a:spcBef>
                <a:spcPct val="43750"/>
              </a:spcBef>
              <a:spcAft>
                <a:spcPct val="43750"/>
              </a:spcAft>
            </a:pPr>
            <a:r>
              <a:rPr dirty="0"/>
              <a:t>[!NOTE] The </a:t>
            </a:r>
            <a:r>
              <a:rPr dirty="0" err="1"/>
              <a:t>IPython</a:t>
            </a:r>
            <a:r>
              <a:rPr dirty="0"/>
              <a:t> magic command %matplotlib inline enables you to view the chart inline.</a:t>
            </a:r>
          </a:p>
          <a:p>
            <a:endParaRPr dirty="0"/>
          </a:p>
          <a:p>
            <a:pPr>
              <a:spcBef>
                <a:spcPct val="43750"/>
              </a:spcBef>
              <a:spcAft>
                <a:spcPct val="43750"/>
              </a:spcAft>
            </a:pPr>
            <a:r>
              <a:rPr dirty="0"/>
              <a:t>Let's pull back from the dataset as a whole for a moment. Two major things that you'll look for in almost any dataset are trends and relationships. A typical relationship between variables to explore is the Pearson correlation, or the extent to which two variables are linearly related. The </a:t>
            </a:r>
            <a:r>
              <a:rPr dirty="0" err="1"/>
              <a:t>corr</a:t>
            </a:r>
            <a:r>
              <a:rPr dirty="0"/>
              <a:t> method shows this in table format for all of the columns in a </a:t>
            </a:r>
            <a:r>
              <a:rPr dirty="0" err="1"/>
              <a:t>DataFrame</a:t>
            </a:r>
            <a:r>
              <a:rPr dirty="0"/>
              <a:t>:</a:t>
            </a:r>
          </a:p>
          <a:p>
            <a:endParaRPr dirty="0"/>
          </a:p>
          <a:p>
            <a:r>
              <a:rPr dirty="0" err="1"/>
              <a:t>df.corr</a:t>
            </a:r>
            <a:r>
              <a:rPr dirty="0"/>
              <a:t>(method='</a:t>
            </a:r>
            <a:r>
              <a:rPr dirty="0" err="1"/>
              <a:t>pearson</a:t>
            </a:r>
            <a:r>
              <a:rPr dirty="0"/>
              <a:t>') </a:t>
            </a:r>
          </a:p>
          <a:p>
            <a:endParaRPr dirty="0"/>
          </a:p>
          <a:p>
            <a:pPr>
              <a:spcBef>
                <a:spcPct val="43750"/>
              </a:spcBef>
              <a:spcAft>
                <a:spcPct val="43750"/>
              </a:spcAft>
            </a:pPr>
            <a:r>
              <a:rPr dirty="0"/>
              <a:t>Here's the output:</a:t>
            </a:r>
          </a:p>
          <a:p>
            <a:endParaRPr dirty="0"/>
          </a:p>
          <a:p>
            <a:pPr>
              <a:spcBef>
                <a:spcPct val="43750"/>
              </a:spcBef>
              <a:spcAft>
                <a:spcPct val="43750"/>
              </a:spcAft>
            </a:pPr>
            <a:r>
              <a:rPr dirty="0"/>
              <a:t>Suppose you want to look only at the correlations between all the columns and one variable? Let's examine only the correlation between all other variables and the percentage of owner-occupied houses build before 1940 (AGE). Do this by accessing the column by index number:</a:t>
            </a:r>
          </a:p>
          <a:p>
            <a:endParaRPr dirty="0"/>
          </a:p>
          <a:p>
            <a:r>
              <a:rPr dirty="0" err="1"/>
              <a:t>corr</a:t>
            </a:r>
            <a:r>
              <a:rPr dirty="0"/>
              <a:t> = </a:t>
            </a:r>
            <a:r>
              <a:rPr dirty="0" err="1"/>
              <a:t>df.corr</a:t>
            </a:r>
            <a:r>
              <a:rPr dirty="0"/>
              <a:t>(method='</a:t>
            </a:r>
            <a:r>
              <a:rPr dirty="0" err="1"/>
              <a:t>pearson</a:t>
            </a:r>
            <a:r>
              <a:rPr dirty="0"/>
              <a:t>') </a:t>
            </a:r>
            <a:r>
              <a:rPr dirty="0" err="1"/>
              <a:t>corr_with_homevalue</a:t>
            </a:r>
            <a:r>
              <a:rPr dirty="0"/>
              <a:t> = </a:t>
            </a:r>
            <a:r>
              <a:rPr dirty="0" err="1"/>
              <a:t>corr.iloc</a:t>
            </a:r>
            <a:r>
              <a:rPr dirty="0"/>
              <a:t>[-1] </a:t>
            </a:r>
            <a:r>
              <a:rPr dirty="0" err="1"/>
              <a:t>corr_with_homevalue</a:t>
            </a:r>
            <a:r>
              <a:rPr dirty="0"/>
              <a:t>[</a:t>
            </a:r>
            <a:r>
              <a:rPr dirty="0" err="1"/>
              <a:t>corr_with_homevalue.argsort</a:t>
            </a:r>
            <a:r>
              <a:rPr dirty="0"/>
              <a:t>()[::-1]] </a:t>
            </a:r>
          </a:p>
          <a:p>
            <a:endParaRPr dirty="0"/>
          </a:p>
          <a:p>
            <a:pPr>
              <a:spcBef>
                <a:spcPct val="43750"/>
              </a:spcBef>
              <a:spcAft>
                <a:spcPct val="43750"/>
              </a:spcAft>
            </a:pPr>
            <a:r>
              <a:rPr dirty="0"/>
              <a:t>Here's the output:</a:t>
            </a:r>
          </a:p>
          <a:p>
            <a:endParaRPr dirty="0"/>
          </a:p>
          <a:p>
            <a:r>
              <a:rPr dirty="0"/>
              <a:t>AGE_50 1.000000 AGE 0.870348 NOX 0.597644 INDUS 0.516001 LSTAT 0.468146 TAX 0.381395 RAD 0.361191 CRIM 0.254574 PTRATIO 0.236216 CHAS 0.088659 RM -0.164465 MEDV -0.289750 ZN -0.590769 DIS -0.673813 Name: AGE_50, </a:t>
            </a:r>
            <a:r>
              <a:rPr dirty="0" err="1"/>
              <a:t>dtype</a:t>
            </a:r>
            <a:r>
              <a:rPr dirty="0"/>
              <a:t>: float64 </a:t>
            </a:r>
          </a:p>
          <a:p>
            <a:endParaRPr dirty="0"/>
          </a:p>
          <a:p>
            <a:pPr>
              <a:spcBef>
                <a:spcPct val="43750"/>
              </a:spcBef>
              <a:spcAft>
                <a:spcPct val="43750"/>
              </a:spcAft>
            </a:pPr>
            <a:r>
              <a:rPr dirty="0"/>
              <a:t>With the correlations arranged in descending order, it's easy to start to see some patterns. Correlating AGE with a variable you created from AGE is a trivial correlation. However, it's interesting to note that the percentage of older housing stock in communities strongly correlates with air pollution (NOX) and the proportion of non-retail business acres per town (INDUS). This tells us that, at least in 1978 metro Boston, older towns are more industrial.</a:t>
            </a:r>
          </a:p>
          <a:p>
            <a:endParaRPr dirty="0"/>
          </a:p>
          <a:p>
            <a:pPr>
              <a:spcBef>
                <a:spcPct val="43750"/>
              </a:spcBef>
              <a:spcAft>
                <a:spcPct val="43750"/>
              </a:spcAft>
            </a:pPr>
            <a:r>
              <a:rPr dirty="0"/>
              <a:t>Graphically, you can see the correlations by using a heatmap from the Seaborn library:</a:t>
            </a:r>
          </a:p>
          <a:p>
            <a:endParaRPr dirty="0"/>
          </a:p>
          <a:p>
            <a:r>
              <a:rPr dirty="0"/>
              <a:t>import seaborn as </a:t>
            </a:r>
            <a:r>
              <a:rPr dirty="0" err="1"/>
              <a:t>sns</a:t>
            </a:r>
            <a:r>
              <a:rPr dirty="0"/>
              <a:t> </a:t>
            </a:r>
            <a:r>
              <a:rPr dirty="0" err="1"/>
              <a:t>sns.heatmap</a:t>
            </a:r>
            <a:r>
              <a:rPr dirty="0"/>
              <a:t>(</a:t>
            </a:r>
            <a:r>
              <a:rPr dirty="0" err="1"/>
              <a:t>df.corr</a:t>
            </a:r>
            <a:r>
              <a:rPr dirty="0"/>
              <a:t>(),</a:t>
            </a:r>
            <a:r>
              <a:rPr dirty="0" err="1"/>
              <a:t>cmap</a:t>
            </a:r>
            <a:r>
              <a:rPr dirty="0"/>
              <a:t>=</a:t>
            </a:r>
            <a:r>
              <a:rPr dirty="0" err="1"/>
              <a:t>sns.cubehelix_palette</a:t>
            </a:r>
            <a:r>
              <a:rPr dirty="0"/>
              <a:t>(20, light=0.95, dark=0.15))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0x12e168ad0&gt; </a:t>
            </a:r>
          </a:p>
          <a:p>
            <a:endParaRPr dirty="0"/>
          </a:p>
          <a:p>
            <a:pPr>
              <a:spcBef>
                <a:spcPct val="43750"/>
              </a:spcBef>
              <a:spcAft>
                <a:spcPct val="43750"/>
              </a:spcAft>
            </a:pPr>
            <a:r>
              <a:rPr dirty="0"/>
              <a:t>Histograms are another valuable tool for investigating your data. For example, what is the overall distribution of prices of owner-occupied houses in the Boston area?</a:t>
            </a:r>
          </a:p>
          <a:p>
            <a:endParaRPr dirty="0"/>
          </a:p>
          <a:p>
            <a:r>
              <a:rPr dirty="0"/>
              <a:t>import </a:t>
            </a:r>
            <a:r>
              <a:rPr dirty="0" err="1"/>
              <a:t>matplotlib.pyplot</a:t>
            </a:r>
            <a:r>
              <a:rPr dirty="0"/>
              <a:t> as </a:t>
            </a:r>
            <a:r>
              <a:rPr dirty="0" err="1"/>
              <a:t>plt</a:t>
            </a:r>
            <a:r>
              <a:rPr dirty="0"/>
              <a:t> </a:t>
            </a:r>
            <a:r>
              <a:rPr dirty="0" err="1"/>
              <a:t>plt.hist</a:t>
            </a:r>
            <a:r>
              <a:rPr dirty="0"/>
              <a:t>(df['MEDV']) </a:t>
            </a:r>
          </a:p>
          <a:p>
            <a:endParaRPr dirty="0"/>
          </a:p>
          <a:p>
            <a:pPr>
              <a:spcBef>
                <a:spcPct val="43750"/>
              </a:spcBef>
              <a:spcAft>
                <a:spcPct val="43750"/>
              </a:spcAft>
            </a:pPr>
            <a:r>
              <a:rPr dirty="0"/>
              <a:t>Here's the output:</a:t>
            </a:r>
          </a:p>
          <a:p>
            <a:endParaRPr dirty="0"/>
          </a:p>
          <a:p>
            <a:r>
              <a:rPr dirty="0"/>
              <a:t>(array([ 21., 55., 82., 154., 84., 41., 30., 8., 10., 21.]), array([ 5. , 9.5, 14. , 18.5, 23. , 27.5, 32. , 36.5, 41. , 45.5, 50. ]), &lt;a list of 10 Patch objects&gt;) </a:t>
            </a:r>
          </a:p>
          <a:p>
            <a:endParaRPr dirty="0"/>
          </a:p>
          <a:p>
            <a:pPr>
              <a:spcBef>
                <a:spcPct val="43750"/>
              </a:spcBef>
              <a:spcAft>
                <a:spcPct val="43750"/>
              </a:spcAft>
            </a:pPr>
            <a:r>
              <a:rPr dirty="0"/>
              <a:t>The default bin size for the matplotlib histogram (essentially buckets of percentages that you include in each histogram bar in this case) is pretty large, and might mask smaller details. To get a finer-grained view of the AGE column, you can manually increase the number of bins in the histogram:</a:t>
            </a:r>
          </a:p>
          <a:p>
            <a:endParaRPr dirty="0"/>
          </a:p>
          <a:p>
            <a:r>
              <a:rPr dirty="0" err="1"/>
              <a:t>plt.hist</a:t>
            </a:r>
            <a:r>
              <a:rPr dirty="0"/>
              <a:t>(df['MEDV'],bins=50) </a:t>
            </a:r>
          </a:p>
          <a:p>
            <a:endParaRPr dirty="0"/>
          </a:p>
          <a:p>
            <a:pPr>
              <a:spcBef>
                <a:spcPct val="43750"/>
              </a:spcBef>
              <a:spcAft>
                <a:spcPct val="43750"/>
              </a:spcAft>
            </a:pPr>
            <a:r>
              <a:rPr dirty="0"/>
              <a:t>Here's the output:</a:t>
            </a:r>
          </a:p>
          <a:p>
            <a:endParaRPr dirty="0"/>
          </a:p>
          <a:p>
            <a:r>
              <a:rPr dirty="0"/>
              <a:t>(array([ 3., 1., 7., 7., 3., 6., 8., 10., 8., 23., 15., 19., 14., 16., 18., 28., 36., 29., 33., 28., 37., 21., 15., 4., 7., 11., 9., 9., 5., 7., 7., 8., 2., 8., 5., 4., 2., 1., 1., 0., 2., 2., 2., 2., 2., 1., 1., 0., 3., 16.]), array([ 5. , 5.9, 6.8, 7.7, 8.6, 9.5, 10.4, 11.3, 12.2, 13.1, 14. , 14.9, 15.8, 16.7, 17.6, 18.5, 19.4, 20.3, 21.2, 22.1, 23. , 23.9, 24.8, 25.7, 26.6, 27.5, 28.4, 29.3, 30.2, 31.1, 32. , 32.9, 33.8, 34.7, 35.6, 36.5, 37.4, 38.3, 39.2, 40.1, 41. , 41.9, 42.8, 43.7, 44.6, 45.5, 46.4, 47.3, 48.2, 49.1, 50. ]), &lt;a list of 50 Patch objects&gt;) </a:t>
            </a:r>
          </a:p>
          <a:p>
            <a:endParaRPr dirty="0"/>
          </a:p>
          <a:p>
            <a:pPr>
              <a:spcBef>
                <a:spcPct val="43750"/>
              </a:spcBef>
              <a:spcAft>
                <a:spcPct val="43750"/>
              </a:spcAft>
            </a:pPr>
            <a:r>
              <a:rPr dirty="0"/>
              <a:t>Seaborn has a somewhat more attractive version of the standard matplotlib histogram: the distribution plot. This is a combination histogram and kernel density estimate (KDE) plot (essentially a smoothed histogram):</a:t>
            </a:r>
          </a:p>
          <a:p>
            <a:endParaRPr dirty="0"/>
          </a:p>
          <a:p>
            <a:r>
              <a:rPr dirty="0" err="1"/>
              <a:t>sns.distplot</a:t>
            </a:r>
            <a:r>
              <a:rPr dirty="0"/>
              <a:t>(df['MEDV'])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0x12dde6bd0&gt; </a:t>
            </a:r>
          </a:p>
          <a:p>
            <a:endParaRPr dirty="0"/>
          </a:p>
          <a:p>
            <a:pPr>
              <a:spcBef>
                <a:spcPct val="43750"/>
              </a:spcBef>
              <a:spcAft>
                <a:spcPct val="43750"/>
              </a:spcAft>
            </a:pPr>
            <a:r>
              <a:rPr dirty="0"/>
              <a:t>Another commonly used plot is the Seaborn </a:t>
            </a:r>
            <a:r>
              <a:rPr dirty="0" err="1"/>
              <a:t>jointplot</a:t>
            </a:r>
            <a:r>
              <a:rPr dirty="0"/>
              <a:t>, which combines histograms for two columns, along with a scatterplot:</a:t>
            </a:r>
          </a:p>
          <a:p>
            <a:endParaRPr dirty="0"/>
          </a:p>
          <a:p>
            <a:r>
              <a:rPr dirty="0" err="1"/>
              <a:t>sns.jointplot</a:t>
            </a:r>
            <a:r>
              <a:rPr dirty="0"/>
              <a:t>(df['RM'], df['MEDV'], kind='scatter') </a:t>
            </a:r>
          </a:p>
          <a:p>
            <a:endParaRPr dirty="0"/>
          </a:p>
          <a:p>
            <a:pPr>
              <a:spcBef>
                <a:spcPct val="43750"/>
              </a:spcBef>
              <a:spcAft>
                <a:spcPct val="43750"/>
              </a:spcAft>
            </a:pPr>
            <a:r>
              <a:rPr dirty="0"/>
              <a:t>Here's the output:</a:t>
            </a:r>
          </a:p>
          <a:p>
            <a:endParaRPr dirty="0"/>
          </a:p>
          <a:p>
            <a:r>
              <a:rPr dirty="0"/>
              <a:t>&lt;</a:t>
            </a:r>
            <a:r>
              <a:rPr dirty="0" err="1"/>
              <a:t>seaborn.axisgrid.JointGrid</a:t>
            </a:r>
            <a:r>
              <a:rPr dirty="0"/>
              <a:t> at 0x12e0f35d0&gt; </a:t>
            </a:r>
          </a:p>
          <a:p>
            <a:endParaRPr dirty="0"/>
          </a:p>
          <a:p>
            <a:pPr>
              <a:spcBef>
                <a:spcPct val="43750"/>
              </a:spcBef>
              <a:spcAft>
                <a:spcPct val="43750"/>
              </a:spcAft>
            </a:pPr>
            <a:r>
              <a:rPr dirty="0"/>
              <a:t>Unfortunately, many of the dots print over each other. You can help address this by adding some alpha blending. This is a figure that sets the transparency for the dots, so that concentrations of them drawing over one another will be apparent:</a:t>
            </a:r>
          </a:p>
          <a:p>
            <a:endParaRPr dirty="0"/>
          </a:p>
          <a:p>
            <a:r>
              <a:rPr dirty="0" err="1"/>
              <a:t>sns.jointplot</a:t>
            </a:r>
            <a:r>
              <a:rPr dirty="0"/>
              <a:t>(df['RM'], df['MEDV'], kind='scatter', alpha=0.3) </a:t>
            </a:r>
          </a:p>
          <a:p>
            <a:endParaRPr dirty="0"/>
          </a:p>
          <a:p>
            <a:pPr>
              <a:spcBef>
                <a:spcPct val="43750"/>
              </a:spcBef>
              <a:spcAft>
                <a:spcPct val="43750"/>
              </a:spcAft>
            </a:pPr>
            <a:r>
              <a:rPr dirty="0"/>
              <a:t>Here's the output:</a:t>
            </a:r>
          </a:p>
          <a:p>
            <a:endParaRPr dirty="0"/>
          </a:p>
          <a:p>
            <a:r>
              <a:rPr dirty="0"/>
              <a:t>&lt;</a:t>
            </a:r>
            <a:r>
              <a:rPr dirty="0" err="1"/>
              <a:t>seaborn.axisgrid.JointGrid</a:t>
            </a:r>
            <a:r>
              <a:rPr dirty="0"/>
              <a:t> at 0x12e760510&gt; </a:t>
            </a:r>
          </a:p>
          <a:p>
            <a:endParaRPr dirty="0"/>
          </a:p>
          <a:p>
            <a:pPr>
              <a:spcBef>
                <a:spcPct val="43750"/>
              </a:spcBef>
              <a:spcAft>
                <a:spcPct val="43750"/>
              </a:spcAft>
            </a:pPr>
            <a:r>
              <a:rPr dirty="0"/>
              <a:t>Another way to see patterns in your data is with a two-dimensional KDE plot. Darker colors represent a higher concentration of data points:</a:t>
            </a:r>
          </a:p>
          <a:p>
            <a:endParaRPr dirty="0"/>
          </a:p>
          <a:p>
            <a:r>
              <a:rPr dirty="0" err="1"/>
              <a:t>sns.kdeplot</a:t>
            </a:r>
            <a:r>
              <a:rPr dirty="0"/>
              <a:t>(df['RM'], df['MEDV'], shade=True) </a:t>
            </a:r>
          </a:p>
          <a:p>
            <a:endParaRPr dirty="0"/>
          </a:p>
          <a:p>
            <a:pPr>
              <a:spcBef>
                <a:spcPct val="43750"/>
              </a:spcBef>
              <a:spcAft>
                <a:spcPct val="43750"/>
              </a:spcAft>
            </a:pPr>
            <a:r>
              <a:rPr dirty="0"/>
              <a:t>Here's the output:</a:t>
            </a:r>
          </a:p>
          <a:p>
            <a:endParaRPr dirty="0"/>
          </a:p>
          <a:p>
            <a:r>
              <a:rPr dirty="0"/>
              <a:t>&lt;matplotlib.axes._</a:t>
            </a:r>
            <a:r>
              <a:rPr dirty="0" err="1"/>
              <a:t>subplots.AxesSubplot</a:t>
            </a:r>
            <a:r>
              <a:rPr dirty="0"/>
              <a:t> at 0x11c455650&gt; </a:t>
            </a:r>
          </a:p>
          <a:p>
            <a:endParaRPr dirty="0"/>
          </a:p>
          <a:p>
            <a:pPr>
              <a:spcBef>
                <a:spcPct val="43750"/>
              </a:spcBef>
              <a:spcAft>
                <a:spcPct val="43750"/>
              </a:spcAft>
            </a:pPr>
            <a:r>
              <a:rPr dirty="0"/>
              <a:t>The KDE plot is very good at showing concentrations of data points. On the other hand, finer structures, like linear relationships (such as the clear relationship between the number of rooms in homes and the house price), are lost in the KDE plot.</a:t>
            </a:r>
          </a:p>
          <a:p>
            <a:endParaRPr dirty="0"/>
          </a:p>
          <a:p>
            <a:pPr>
              <a:spcBef>
                <a:spcPct val="43750"/>
              </a:spcBef>
              <a:spcAft>
                <a:spcPct val="43750"/>
              </a:spcAft>
            </a:pPr>
            <a:r>
              <a:rPr dirty="0"/>
              <a:t>Finally, </a:t>
            </a:r>
            <a:r>
              <a:rPr dirty="0" err="1"/>
              <a:t>pairplot</a:t>
            </a:r>
            <a:r>
              <a:rPr dirty="0"/>
              <a:t> in Seaborn allows you to see scatterplots and histograms for several columns in one table. Here, we have played with some of the keywords to produce a more sophisticated, and easier-to-read, </a:t>
            </a:r>
            <a:r>
              <a:rPr dirty="0" err="1"/>
              <a:t>pairplot</a:t>
            </a:r>
            <a:r>
              <a:rPr dirty="0"/>
              <a:t>. It incorporates both alpha blending and linear regression lines for the scatterplots:</a:t>
            </a:r>
          </a:p>
          <a:p>
            <a:endParaRPr dirty="0"/>
          </a:p>
          <a:p>
            <a:r>
              <a:rPr dirty="0" err="1"/>
              <a:t>sns.pairplot</a:t>
            </a:r>
            <a:r>
              <a:rPr dirty="0"/>
              <a:t>(df[['RM', 'AGE', 'LSTAT', 'DIS', 'MEDV']], kind="reg", </a:t>
            </a:r>
            <a:r>
              <a:rPr dirty="0" err="1"/>
              <a:t>plot_kws</a:t>
            </a:r>
            <a:r>
              <a:rPr dirty="0"/>
              <a:t>={'</a:t>
            </a:r>
            <a:r>
              <a:rPr dirty="0" err="1"/>
              <a:t>line_kws</a:t>
            </a:r>
            <a:r>
              <a:rPr dirty="0"/>
              <a:t>':{'</a:t>
            </a:r>
            <a:r>
              <a:rPr dirty="0" err="1"/>
              <a:t>color':'red</a:t>
            </a:r>
            <a:r>
              <a:rPr dirty="0"/>
              <a:t>'}, '</a:t>
            </a:r>
            <a:r>
              <a:rPr dirty="0" err="1"/>
              <a:t>scatter_kws</a:t>
            </a:r>
            <a:r>
              <a:rPr dirty="0"/>
              <a:t>': {'alpha': 0.1}}) </a:t>
            </a:r>
          </a:p>
          <a:p>
            <a:endParaRPr dirty="0"/>
          </a:p>
          <a:p>
            <a:pPr>
              <a:spcBef>
                <a:spcPct val="43750"/>
              </a:spcBef>
              <a:spcAft>
                <a:spcPct val="43750"/>
              </a:spcAft>
            </a:pPr>
            <a:r>
              <a:rPr dirty="0"/>
              <a:t>Here's the output:</a:t>
            </a:r>
          </a:p>
          <a:p>
            <a:endParaRPr dirty="0"/>
          </a:p>
          <a:p>
            <a:r>
              <a:rPr dirty="0"/>
              <a:t>&lt;</a:t>
            </a:r>
            <a:r>
              <a:rPr dirty="0" err="1"/>
              <a:t>seaborn.axisgrid.PairGrid</a:t>
            </a:r>
            <a:r>
              <a:rPr dirty="0"/>
              <a:t> at 0x12eb4dd10&gt; </a:t>
            </a:r>
          </a:p>
          <a:p>
            <a:endParaRPr dirty="0"/>
          </a:p>
          <a:p>
            <a:pPr>
              <a:spcBef>
                <a:spcPct val="43750"/>
              </a:spcBef>
              <a:spcAft>
                <a:spcPct val="43750"/>
              </a:spcAft>
            </a:pPr>
            <a:r>
              <a:rPr dirty="0"/>
              <a:t>Visualization is the start of the really cool, fun part of data science. So play around with these visualization tools and see what you can learn from the data!</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3DD41-F58D-412B-A105-A9A5B9F815E4}" type="slidenum">
              <a:rPr lang="en-US" smtClean="0"/>
              <a:t>43</a:t>
            </a:fld>
            <a:endParaRPr lang="en-US"/>
          </a:p>
        </p:txBody>
      </p:sp>
    </p:spTree>
    <p:extLst>
      <p:ext uri="{BB962C8B-B14F-4D97-AF65-F5344CB8AC3E}">
        <p14:creationId xmlns:p14="http://schemas.microsoft.com/office/powerpoint/2010/main" val="24424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Real-world data is messy. You'll likely need to combine several data sources to get the data you actually want. The data from those sources will be incomplete. And, the data likely won't be formatted exactly the way you want it for your analysis. For these reasons, most data scientists will tell you that about 80 percent of any project is spent just getting the data into a form that is ready to use for analysis.</a:t>
            </a:r>
          </a:p>
          <a:p>
            <a:pPr marL="0" marR="0" lvl="0" indent="0" algn="l" defTabSz="914400" rtl="0" eaLnBrk="1" fontAlgn="auto" latinLnBrk="0" hangingPunct="1">
              <a:lnSpc>
                <a:spcPct val="100000"/>
              </a:lnSpc>
              <a:spcBef>
                <a:spcPct val="43750"/>
              </a:spcBef>
              <a:spcAft>
                <a:spcPct val="43750"/>
              </a:spcAft>
              <a:buClrTx/>
              <a:buSzTx/>
              <a:buFontTx/>
              <a:buNone/>
              <a:tabLst/>
              <a:defRPr/>
            </a:pPr>
            <a:endParaRPr lang="en-US"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Here, you’ll also want to make sure that the folks in your workshop have set up their environments correctly using the prerequisites and the ”test your environment” section in the learn module. </a:t>
            </a:r>
          </a:p>
          <a:p>
            <a:pPr marL="0" marR="0" lvl="0" indent="0" algn="l" defTabSz="914400" rtl="0" eaLnBrk="1" fontAlgn="auto" latinLnBrk="0" hangingPunct="1">
              <a:lnSpc>
                <a:spcPct val="100000"/>
              </a:lnSpc>
              <a:spcBef>
                <a:spcPct val="43750"/>
              </a:spcBef>
              <a:spcAft>
                <a:spcPct val="43750"/>
              </a:spcAft>
              <a:buClrTx/>
              <a:buSzTx/>
              <a:buFontTx/>
              <a:buNone/>
              <a:tabLst/>
              <a:defRPr/>
            </a:pPr>
            <a:endParaRPr lang="en-US"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n-US" dirty="0"/>
              <a:t>https://</a:t>
            </a:r>
            <a:r>
              <a:rPr lang="en-US" dirty="0" err="1"/>
              <a:t>docs.microsoft.com</a:t>
            </a:r>
            <a:r>
              <a:rPr lang="en-US" dirty="0"/>
              <a:t>/</a:t>
            </a:r>
            <a:r>
              <a:rPr lang="en-US" dirty="0" err="1"/>
              <a:t>en</a:t>
            </a:r>
            <a:r>
              <a:rPr lang="en-US" dirty="0"/>
              <a:t>-us/learn/modules/data-manipulate-clean/1-introduction</a:t>
            </a:r>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explore </a:t>
            </a:r>
            <a:r>
              <a:rPr dirty="0" err="1"/>
              <a:t>DataFrames</a:t>
            </a:r>
            <a:r>
              <a:rPr dirty="0"/>
              <a:t> in pandas, let's import the Python scikit-learn library and use an iconic dataset that every data scientist has seen hundreds of times: British biologist Ronald Fisher's Iris dataset. Fisher used the Iris dataset in his 1936 paper </a:t>
            </a:r>
            <a:r>
              <a:rPr i="1" dirty="0"/>
              <a:t>The Use of Multiple Measurements in Taxonomic Problems</a:t>
            </a:r>
            <a:r>
              <a:rPr dirty="0"/>
              <a:t>.</a:t>
            </a:r>
          </a:p>
          <a:p>
            <a:endParaRPr dirty="0"/>
          </a:p>
          <a:p>
            <a:pPr>
              <a:spcBef>
                <a:spcPct val="43750"/>
              </a:spcBef>
              <a:spcAft>
                <a:spcPct val="43750"/>
              </a:spcAft>
            </a:pPr>
            <a:r>
              <a:rPr dirty="0"/>
              <a:t>First, import pandas and import the Python scikit-learn dataset:</a:t>
            </a:r>
          </a:p>
          <a:p>
            <a:endParaRPr dirty="0"/>
          </a:p>
          <a:p>
            <a:r>
              <a:rPr dirty="0"/>
              <a:t>import pandas as pd from </a:t>
            </a:r>
            <a:r>
              <a:rPr dirty="0" err="1"/>
              <a:t>sklearn.datasets</a:t>
            </a:r>
            <a:r>
              <a:rPr dirty="0"/>
              <a:t> import </a:t>
            </a:r>
            <a:r>
              <a:rPr dirty="0" err="1"/>
              <a:t>load_iris</a:t>
            </a:r>
            <a:r>
              <a:rPr dirty="0"/>
              <a:t> iris = </a:t>
            </a:r>
            <a:r>
              <a:rPr dirty="0" err="1"/>
              <a:t>load_iris</a:t>
            </a:r>
            <a:r>
              <a:rPr dirty="0"/>
              <a:t>() </a:t>
            </a:r>
            <a:r>
              <a:rPr dirty="0" err="1"/>
              <a:t>iris_df</a:t>
            </a:r>
            <a:r>
              <a:rPr dirty="0"/>
              <a:t> = </a:t>
            </a:r>
            <a:r>
              <a:rPr dirty="0" err="1"/>
              <a:t>pd.DataFrame</a:t>
            </a:r>
            <a:r>
              <a:rPr dirty="0"/>
              <a:t>(data=iris['data'], columns=iris['</a:t>
            </a:r>
            <a:r>
              <a:rPr dirty="0" err="1"/>
              <a:t>feature_names</a:t>
            </a:r>
            <a:r>
              <a:rPr dirty="0"/>
              <a:t>']) </a:t>
            </a:r>
            <a:endParaRPr lang="en-US" dirty="0"/>
          </a:p>
          <a:p>
            <a:endParaRPr lang="en-US" dirty="0"/>
          </a:p>
          <a:p>
            <a:r>
              <a:rPr lang="en-US" dirty="0"/>
              <a:t>Let’s switch over to the notebook to work with </a:t>
            </a:r>
            <a:r>
              <a:rPr lang="en-US" dirty="0" err="1"/>
              <a:t>DataFrame</a:t>
            </a:r>
            <a:r>
              <a:rPr lang="en-US" dirty="0"/>
              <a:t> methods.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By default, DataFrame.head returns the first five rows in a DataFrame. In a new code cell, can you figure out how to get it to show more?</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3E2395A1-3BF0-492E-A2BB-A9BE656762AE}"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B51382E-BB05-49AC-A840-32310FBD1C65}"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9E19BA7-409D-43C6-837E-A3393AEEC766}"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94765E5-686B-4782-BD58-4FDA1BEAEB88}"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1E11500E-C3DD-49FB-B30D-0ACD11D68104}" type="datetimeFigureOut">
              <a:rPr lang="en-US" smtClean="0"/>
              <a:t>2/15/22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58776C04-54D9-48C1-8CEF-F7B33CDBF941}" type="datetimeFigureOut">
              <a:rPr lang="en-US" smtClean="0"/>
              <a:t>2/15/22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85B53E06-9BA4-4CF3-82F1-9C3BC13D02D6}" type="datetimeFigureOut">
              <a:rPr lang="en-US" smtClean="0"/>
              <a:t>2/15/22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4AEC085-1C97-417D-B4E5-905A8236534D}" type="datetimeFigureOut">
              <a:rPr lang="en-US" smtClean="0"/>
              <a:t>2/15/22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18CE3D84-12EB-4519-A8A3-D099156363FB}" type="datetimeFigureOut">
              <a:rPr lang="en-US" smtClean="0"/>
              <a:t>2/15/22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0242263-22D7-463E-BFD1-4CA512D9B7C8}" type="datetimeFigureOut">
              <a:rPr lang="en-US" smtClean="0"/>
              <a:t>2/15/22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78B1317-A97C-43D9-BF60-579E3F28AEF0}" type="datetimeFigureOut">
              <a:rPr lang="en-US" smtClean="0"/>
              <a:t>2/15/22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2/15/22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hyperlink" Target="https://code.visualstudio.com/docs/datascience/data-science-tutorial?WT.mc_id=academic-55190-ornella" TargetMode="External"/><Relationship Id="rId3" Type="http://schemas.openxmlformats.org/officeDocument/2006/relationships/hyperlink" Target="https://code.visualstudio.com/?WT.mc_id=academic-55190-ornella" TargetMode="External"/><Relationship Id="rId7" Type="http://schemas.openxmlformats.org/officeDocument/2006/relationships/hyperlink" Target="https://code.visualstudio.com/docs/datascience/jupyter-notebooks?WT.mc_id=academic-55190-ornella"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 Id="rId6" Type="http://schemas.openxmlformats.org/officeDocument/2006/relationships/hyperlink" Target="https://marketplace.visualstudio.com/items?itemName=ms-toolsai.jupyter" TargetMode="External"/><Relationship Id="rId5" Type="http://schemas.openxmlformats.org/officeDocument/2006/relationships/hyperlink" Target="https://marketplace.visualstudio.com/items?itemName=ms-python.python" TargetMode="External"/><Relationship Id="rId4" Type="http://schemas.openxmlformats.org/officeDocument/2006/relationships/hyperlink" Target="https://www.python.org/download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hyperlink" Target="https://www.thesquirrelcensus.com/"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hyperlink" Target="https://www.kaggle.com/mathurinache/french-cheese-dete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By default, </a:t>
            </a:r>
            <a:r>
              <a:rPr dirty="0" err="1"/>
              <a:t>DataFrame.head</a:t>
            </a:r>
            <a:r>
              <a:rPr dirty="0"/>
              <a:t> returns the first five rows in a </a:t>
            </a:r>
            <a:r>
              <a:rPr dirty="0" err="1"/>
              <a:t>DataFrame</a:t>
            </a:r>
            <a:r>
              <a:rPr dirty="0"/>
              <a:t>.</a:t>
            </a:r>
            <a:r>
              <a:rPr lang="en-US" dirty="0"/>
              <a:t> In a new code cell, can you figure out how to get it to show more?</a:t>
            </a:r>
            <a:endParaRPr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just by looking at the metadata about the information in a DataFrame, or the first and last few values in one, you can get an immediate idea about the size, shape, and content of the data you're dealing with.</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Work with missing data</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Work with missing data</a:t>
            </a:r>
          </a:p>
        </p:txBody>
      </p:sp>
      <p:sp>
        <p:nvSpPr>
          <p:cNvPr id="3" name="Subtitle"/>
          <p:cNvSpPr>
            <a:spLocks noGrp="1"/>
          </p:cNvSpPr>
          <p:nvPr>
            <p:ph sz="quarter" idx="10"/>
          </p:nvPr>
        </p:nvSpPr>
        <p:spPr>
          <a:xfrm>
            <a:off x="584200" y="1435100"/>
            <a:ext cx="11018838" cy="517064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sz="2000" dirty="0"/>
              <a:t>Most of the time, the datasets you want to use (or have to use) have missing values in them.</a:t>
            </a:r>
            <a:r>
              <a:rPr lang="en-US" sz="2000" dirty="0"/>
              <a:t> How missing data is handled carries with it subtle trade-offs that can affect your final analysis and real-world outcomes.</a:t>
            </a:r>
          </a:p>
          <a:p>
            <a:endParaRPr lang="en-US" sz="2000" dirty="0"/>
          </a:p>
          <a:p>
            <a:pPr>
              <a:spcBef>
                <a:spcPct val="43750"/>
              </a:spcBef>
              <a:spcAft>
                <a:spcPct val="43750"/>
              </a:spcAft>
            </a:pPr>
            <a:r>
              <a:rPr lang="en-US" sz="2000" dirty="0"/>
              <a:t>pandas handles missing values in two ways. The first you've seen before, in previous sections: the keyword </a:t>
            </a:r>
            <a:r>
              <a:rPr lang="en-US" sz="2000" i="1" dirty="0" err="1"/>
              <a:t>NaN</a:t>
            </a:r>
            <a:r>
              <a:rPr lang="en-US" sz="2000" dirty="0"/>
              <a:t>, or </a:t>
            </a:r>
            <a:r>
              <a:rPr lang="en-US" sz="2000" i="1" dirty="0"/>
              <a:t>Not a Number</a:t>
            </a:r>
            <a:r>
              <a:rPr lang="en-US" sz="2000" dirty="0"/>
              <a:t>. This is actually a special value that is part of the IEEE floating-point specification. </a:t>
            </a:r>
            <a:r>
              <a:rPr lang="en-US" sz="2000" dirty="0" err="1"/>
              <a:t>NaN</a:t>
            </a:r>
            <a:r>
              <a:rPr lang="en-US" sz="2000" dirty="0"/>
              <a:t> is used only to indicate missing floating-point values.</a:t>
            </a:r>
          </a:p>
          <a:p>
            <a:endParaRPr lang="en-US" sz="2000" dirty="0"/>
          </a:p>
          <a:p>
            <a:pPr>
              <a:spcBef>
                <a:spcPct val="43750"/>
              </a:spcBef>
              <a:spcAft>
                <a:spcPct val="43750"/>
              </a:spcAft>
            </a:pPr>
            <a:r>
              <a:rPr lang="en-US" sz="2000" dirty="0"/>
              <a:t>For missing values that aren't floats, pandas uses the Python None object. Although it might seem confusing that you'll encounter two different kinds of values that say essentially the same thing, there are sound programmatic reasons for this design choice. In practice, this enables pandas to deliver a good compromise for the vast majority of cases. Notwithstanding this, both None and </a:t>
            </a:r>
            <a:r>
              <a:rPr lang="en-US" sz="2000" dirty="0" err="1"/>
              <a:t>NaN</a:t>
            </a:r>
            <a:r>
              <a:rPr lang="en-US" sz="2000" dirty="0"/>
              <a:t> carry restrictions, and you need to be mindful of these.</a:t>
            </a:r>
          </a:p>
          <a:p>
            <a:endParaRPr sz="20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Addition (and other operations) between integers and None values is undefined, which can limit what you can do with datasets that contain them.</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add np.nan and None together?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NaN and None: Null values in pandas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Even though NaN and None can behave somewhat differently, pandas is nevertheless built to handle them interchangeably.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set an element of int_series equal to None.</a:t>
            </a:r>
          </a:p>
        </p:txBody>
      </p:sp>
      <p:sp>
        <p:nvSpPr>
          <p:cNvPr id="4" name="New shape"/>
          <p:cNvSpPr/>
          <p:nvPr/>
        </p:nvSpPr>
        <p:spPr>
          <a:xfrm>
            <a:off x="609600" y="3847847"/>
            <a:ext cx="5181600" cy="1024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How does that element show up in the series?</a:t>
            </a:r>
          </a:p>
          <a:p>
            <a:pPr marL="381000" indent="-365760">
              <a:spcBef>
                <a:spcPct val="20000"/>
              </a:spcBef>
              <a:spcAft>
                <a:spcPct val="20000"/>
              </a:spcAft>
              <a:buChar char="•"/>
            </a:pPr>
            <a:r>
              <a:rPr sz="1800">
                <a:solidFill>
                  <a:srgbClr val="000000"/>
                </a:solidFill>
              </a:rPr>
              <a:t>What is the dtype of the series?</a:t>
            </a:r>
          </a:p>
        </p:txBody>
      </p:sp>
      <p:sp>
        <p:nvSpPr>
          <p:cNvPr id="5" name="New shape"/>
          <p:cNvSpPr/>
          <p:nvPr/>
        </p:nvSpPr>
        <p:spPr>
          <a:xfrm>
            <a:off x="6400800" y="3602990"/>
            <a:ext cx="5181600" cy="18796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0    1.0</a:t>
            </a:r>
            <a:br>
              <a:rPr sz="1800">
                <a:solidFill>
                  <a:srgbClr val="000000"/>
                </a:solidFill>
              </a:rPr>
            </a:br>
            <a:r>
              <a:rPr sz="1800">
                <a:solidFill>
                  <a:srgbClr val="000000"/>
                </a:solidFill>
              </a:rPr>
              <a:t>1    NaN</a:t>
            </a:r>
            <a:br>
              <a:rPr sz="1800">
                <a:solidFill>
                  <a:srgbClr val="000000"/>
                </a:solidFill>
              </a:rPr>
            </a:br>
            <a:r>
              <a:rPr sz="1800">
                <a:solidFill>
                  <a:srgbClr val="000000"/>
                </a:solidFill>
              </a:rPr>
              <a:t>2    3.0</a:t>
            </a:r>
            <a:br>
              <a:rPr sz="1800">
                <a:solidFill>
                  <a:srgbClr val="000000"/>
                </a:solidFill>
              </a:rPr>
            </a:br>
            <a:r>
              <a:rPr sz="1800">
                <a:solidFill>
                  <a:srgbClr val="000000"/>
                </a:solidFill>
              </a:rPr>
              <a:t>dtype: float64</a:t>
            </a:r>
          </a:p>
        </p:txBody>
      </p:sp>
      <p:sp>
        <p:nvSpPr>
          <p:cNvPr id="6" name="New shape"/>
          <p:cNvSpPr/>
          <p:nvPr/>
        </p:nvSpPr>
        <p:spPr>
          <a:xfrm>
            <a:off x="6400800" y="32372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Detect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isnull() and notnull() are your primary methods for detecting null data.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Both the isnull() and notnull() methods produce similar results when you use them in DataFrames.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Manipulate and clean data in Python</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
        <p:nvSpPr>
          <p:cNvPr id="8" name="Rectangle 7">
            <a:extLst>
              <a:ext uri="{FF2B5EF4-FFF2-40B4-BE49-F238E27FC236}">
                <a16:creationId xmlns:a16="http://schemas.microsoft.com/office/drawing/2014/main" id="{68B83546-0DC4-7D49-910E-A1BF661911C7}"/>
              </a:ext>
            </a:extLst>
          </p:cNvPr>
          <p:cNvSpPr/>
          <p:nvPr/>
        </p:nvSpPr>
        <p:spPr bwMode="auto">
          <a:xfrm>
            <a:off x="457200" y="5758913"/>
            <a:ext cx="5486400" cy="9417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Beyond identifying missing values, pandas provides a convenient means to remove null values from Series and DataFrames.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might you go about dropping just column 3? Remember that you need to supply both the axis parameter and the how parameter.</a:t>
            </a:r>
          </a:p>
        </p:txBody>
      </p:sp>
      <p:sp>
        <p:nvSpPr>
          <p:cNvPr id="4" name="New shape"/>
          <p:cNvSpPr/>
          <p:nvPr/>
        </p:nvSpPr>
        <p:spPr>
          <a:xfrm>
            <a:off x="6096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a:t>
            </a:r>
            <a:br>
              <a:rPr sz="1800">
                <a:solidFill>
                  <a:srgbClr val="000000"/>
                </a:solidFill>
              </a:rPr>
            </a:br>
            <a:r>
              <a:rPr sz="1800">
                <a:solidFill>
                  <a:srgbClr val="000000"/>
                </a:solidFill>
              </a:rPr>
              <a:t>---------------------</a:t>
            </a:r>
            <a:br>
              <a:rPr sz="1800">
                <a:solidFill>
                  <a:srgbClr val="000000"/>
                </a:solidFill>
              </a:rPr>
            </a:br>
            <a:r>
              <a:rPr sz="1800">
                <a:solidFill>
                  <a:srgbClr val="000000"/>
                </a:solidFill>
              </a:rPr>
              <a:t>| 0 | 1.0 | NaN | 7 |</a:t>
            </a:r>
            <a:br>
              <a:rPr sz="1800">
                <a:solidFill>
                  <a:srgbClr val="000000"/>
                </a:solidFill>
              </a:rPr>
            </a:br>
            <a:r>
              <a:rPr sz="1800">
                <a:solidFill>
                  <a:srgbClr val="000000"/>
                </a:solidFill>
              </a:rPr>
              <a:t>| 1 | 2.0 | 5.0 | 8 |</a:t>
            </a:r>
            <a:br>
              <a:rPr sz="1800">
                <a:solidFill>
                  <a:srgbClr val="000000"/>
                </a:solidFill>
              </a:rPr>
            </a:br>
            <a:r>
              <a:rPr sz="1800">
                <a:solidFill>
                  <a:srgbClr val="000000"/>
                </a:solidFill>
              </a:rPr>
              <a:t>| 2 | NaN | 6.0 | 9 |</a:t>
            </a:r>
          </a:p>
        </p:txBody>
      </p:sp>
      <p:sp>
        <p:nvSpPr>
          <p:cNvPr id="5" name="New shape"/>
          <p:cNvSpPr/>
          <p:nvPr/>
        </p:nvSpPr>
        <p:spPr>
          <a:xfrm>
            <a:off x="6096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example4.dropna(axis=</a:t>
            </a:r>
            <a:r>
              <a:rPr sz="1800">
                <a:solidFill>
                  <a:srgbClr val="A31515"/>
                </a:solidFill>
              </a:rPr>
              <a:t>'rows'</a:t>
            </a:r>
            <a:r>
              <a:rPr sz="1800">
                <a:solidFill>
                  <a:srgbClr val="000000"/>
                </a:solidFill>
              </a:rPr>
              <a:t>, thresh=3)</a:t>
            </a:r>
          </a:p>
        </p:txBody>
      </p:sp>
      <p:sp>
        <p:nvSpPr>
          <p:cNvPr id="7" name="New shape"/>
          <p:cNvSpPr/>
          <p:nvPr/>
        </p:nvSpPr>
        <p:spPr>
          <a:xfrm>
            <a:off x="64008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Fill null values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Depending on your dataset, sometimes it makes more sense to fill null values with valid ones, rather than drop them.</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happens if you try to fill null values with a string, like ''?</a:t>
            </a:r>
          </a:p>
        </p:txBody>
      </p:sp>
      <p:sp>
        <p:nvSpPr>
          <p:cNvPr id="4" name="New shape"/>
          <p:cNvSpPr/>
          <p:nvPr/>
        </p:nvSpPr>
        <p:spPr>
          <a:xfrm>
            <a:off x="609600" y="3260090"/>
            <a:ext cx="5181600" cy="25654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a    1</a:t>
            </a:r>
            <a:br>
              <a:rPr sz="1800">
                <a:solidFill>
                  <a:srgbClr val="000000"/>
                </a:solidFill>
              </a:rPr>
            </a:br>
            <a:r>
              <a:rPr sz="1800">
                <a:solidFill>
                  <a:srgbClr val="000000"/>
                </a:solidFill>
              </a:rPr>
              <a:t>b     </a:t>
            </a:r>
            <a:br>
              <a:rPr sz="1800">
                <a:solidFill>
                  <a:srgbClr val="000000"/>
                </a:solidFill>
              </a:rPr>
            </a:br>
            <a:r>
              <a:rPr sz="1800">
                <a:solidFill>
                  <a:srgbClr val="000000"/>
                </a:solidFill>
              </a:rPr>
              <a:t>c    2</a:t>
            </a:r>
            <a:br>
              <a:rPr sz="1800">
                <a:solidFill>
                  <a:srgbClr val="000000"/>
                </a:solidFill>
              </a:rPr>
            </a:br>
            <a:r>
              <a:rPr sz="1800">
                <a:solidFill>
                  <a:srgbClr val="000000"/>
                </a:solidFill>
              </a:rPr>
              <a:t>d     </a:t>
            </a:r>
            <a:br>
              <a:rPr sz="1800">
                <a:solidFill>
                  <a:srgbClr val="000000"/>
                </a:solidFill>
              </a:rPr>
            </a:br>
            <a:r>
              <a:rPr sz="1800">
                <a:solidFill>
                  <a:srgbClr val="000000"/>
                </a:solidFill>
              </a:rPr>
              <a:t>e    3</a:t>
            </a:r>
            <a:br>
              <a:rPr sz="1800">
                <a:solidFill>
                  <a:srgbClr val="000000"/>
                </a:solidFill>
              </a:rPr>
            </a:br>
            <a:r>
              <a:rPr sz="1800">
                <a:solidFill>
                  <a:srgbClr val="000000"/>
                </a:solidFill>
              </a:rPr>
              <a:t>dtype: object</a:t>
            </a:r>
          </a:p>
        </p:txBody>
      </p:sp>
      <p:sp>
        <p:nvSpPr>
          <p:cNvPr id="5" name="New shape"/>
          <p:cNvSpPr/>
          <p:nvPr/>
        </p:nvSpPr>
        <p:spPr>
          <a:xfrm>
            <a:off x="609600" y="289433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411734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example5.fillna(method=</a:t>
            </a:r>
            <a:r>
              <a:rPr sz="1800">
                <a:solidFill>
                  <a:srgbClr val="A31515"/>
                </a:solidFill>
              </a:rPr>
              <a:t>'ffill'</a:t>
            </a:r>
            <a:r>
              <a:rPr sz="1800">
                <a:solidFill>
                  <a:srgbClr val="000000"/>
                </a:solidFill>
              </a:rPr>
              <a:t>)</a:t>
            </a:r>
          </a:p>
        </p:txBody>
      </p:sp>
      <p:sp>
        <p:nvSpPr>
          <p:cNvPr id="7" name="New shape"/>
          <p:cNvSpPr/>
          <p:nvPr/>
        </p:nvSpPr>
        <p:spPr>
          <a:xfrm>
            <a:off x="6400800" y="37515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output does example4.fillna(method='bfill', axis=1) produce?</a:t>
            </a:r>
          </a:p>
        </p:txBody>
      </p:sp>
      <p:sp>
        <p:nvSpPr>
          <p:cNvPr id="4" name="New shape"/>
          <p:cNvSpPr/>
          <p:nvPr/>
        </p:nvSpPr>
        <p:spPr>
          <a:xfrm>
            <a:off x="6096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 | NaN |</a:t>
            </a:r>
            <a:br>
              <a:rPr sz="1800">
                <a:solidFill>
                  <a:srgbClr val="000000"/>
                </a:solidFill>
              </a:rPr>
            </a:br>
            <a:r>
              <a:rPr sz="1800">
                <a:solidFill>
                  <a:srgbClr val="000000"/>
                </a:solidFill>
              </a:rPr>
              <a:t>| 1 | 2.0 | 5.0 | 8 | NaN |</a:t>
            </a:r>
            <a:br>
              <a:rPr sz="1800">
                <a:solidFill>
                  <a:srgbClr val="000000"/>
                </a:solidFill>
              </a:rPr>
            </a:br>
            <a:r>
              <a:rPr sz="1800">
                <a:solidFill>
                  <a:srgbClr val="000000"/>
                </a:solidFill>
              </a:rPr>
              <a:t>| 2 | NaN | 6.0 | 9 | NaN |</a:t>
            </a:r>
          </a:p>
        </p:txBody>
      </p:sp>
      <p:sp>
        <p:nvSpPr>
          <p:cNvPr id="5" name="New shape"/>
          <p:cNvSpPr/>
          <p:nvPr/>
        </p:nvSpPr>
        <p:spPr>
          <a:xfrm>
            <a:off x="6096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
        <p:nvSpPr>
          <p:cNvPr id="6" name="New shape"/>
          <p:cNvSpPr/>
          <p:nvPr/>
        </p:nvSpPr>
        <p:spPr>
          <a:xfrm>
            <a:off x="6400800" y="343154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0   | 1   | 2   | 3   |</a:t>
            </a:r>
            <a:br>
              <a:rPr sz="1800">
                <a:solidFill>
                  <a:srgbClr val="000000"/>
                </a:solidFill>
              </a:rPr>
            </a:br>
            <a:r>
              <a:rPr sz="1800">
                <a:solidFill>
                  <a:srgbClr val="000000"/>
                </a:solidFill>
              </a:rPr>
              <a:t>-----------------------------</a:t>
            </a:r>
            <a:br>
              <a:rPr sz="1800">
                <a:solidFill>
                  <a:srgbClr val="000000"/>
                </a:solidFill>
              </a:rPr>
            </a:br>
            <a:r>
              <a:rPr sz="1800">
                <a:solidFill>
                  <a:srgbClr val="000000"/>
                </a:solidFill>
              </a:rPr>
              <a:t>| 0 | 1.0 | 5.0 | 7.0 | 7.0 |</a:t>
            </a:r>
            <a:br>
              <a:rPr sz="1800">
                <a:solidFill>
                  <a:srgbClr val="000000"/>
                </a:solidFill>
              </a:rPr>
            </a:br>
            <a:r>
              <a:rPr sz="1800">
                <a:solidFill>
                  <a:srgbClr val="000000"/>
                </a:solidFill>
              </a:rPr>
              <a:t>| 1 | 2.0 | 5.0 | 8.0 | 8.0 |</a:t>
            </a:r>
            <a:br>
              <a:rPr sz="1800">
                <a:solidFill>
                  <a:srgbClr val="000000"/>
                </a:solidFill>
              </a:rPr>
            </a:br>
            <a:r>
              <a:rPr sz="1800">
                <a:solidFill>
                  <a:srgbClr val="000000"/>
                </a:solidFill>
              </a:rPr>
              <a:t>| 2 | 2.0 | 6.0 | 9.0 | 9.0 |</a:t>
            </a:r>
          </a:p>
        </p:txBody>
      </p:sp>
      <p:sp>
        <p:nvSpPr>
          <p:cNvPr id="7" name="New shape"/>
          <p:cNvSpPr/>
          <p:nvPr/>
        </p:nvSpPr>
        <p:spPr>
          <a:xfrm>
            <a:off x="6400800" y="306578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275767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There are multiple ways to deal with missing values in your datasets.</a:t>
            </a:r>
            <a:endParaRPr lang="en-US" dirty="0"/>
          </a:p>
          <a:p>
            <a:endParaRPr lang="en-US" dirty="0"/>
          </a:p>
          <a:p>
            <a:r>
              <a:rPr lang="en-US" dirty="0"/>
              <a:t>The specific strategy you use (removing them, replacing them, or even how you replace them) should be dictated by the particulars of that data. You'll develop a better sense of how to deal with missing values the more you handle and interact with datasets.</a:t>
            </a:r>
            <a:endParaRPr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Remove duplicate data</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Remove duplicate data</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missing data, in real-world datasets, you frequently encounter duplicated data.</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Identify duplicates: duplicated</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easily spot duplicate values by using the duplicated method in pandas.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Drop duplicates: drop_duplicates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drop_duplicates simply returns a copy of the data for which all of the duplicated values are False.</a:t>
            </a:r>
          </a:p>
        </p:txBody>
      </p:sp>
      <p:sp>
        <p:nvSpPr>
          <p:cNvPr id="4" name="New shape"/>
          <p:cNvSpPr/>
          <p:nvPr/>
        </p:nvSpPr>
        <p:spPr>
          <a:xfrm>
            <a:off x="609600" y="4330700"/>
            <a:ext cx="51816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example6.drop_duplicates()</a:t>
            </a:r>
          </a:p>
        </p:txBody>
      </p:sp>
      <p:sp>
        <p:nvSpPr>
          <p:cNvPr id="5" name="New shape"/>
          <p:cNvSpPr/>
          <p:nvPr/>
        </p:nvSpPr>
        <p:spPr>
          <a:xfrm>
            <a:off x="609600" y="39649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Python</a:t>
            </a:r>
          </a:p>
        </p:txBody>
      </p:sp>
      <p:sp>
        <p:nvSpPr>
          <p:cNvPr id="6" name="New shape"/>
          <p:cNvSpPr/>
          <p:nvPr/>
        </p:nvSpPr>
        <p:spPr>
          <a:xfrm>
            <a:off x="6400800" y="3644900"/>
            <a:ext cx="5181600" cy="22225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letters | numbers |</a:t>
            </a:r>
            <a:br>
              <a:rPr sz="1800">
                <a:solidFill>
                  <a:srgbClr val="000000"/>
                </a:solidFill>
              </a:rPr>
            </a:br>
            <a:r>
              <a:rPr sz="1800">
                <a:solidFill>
                  <a:srgbClr val="000000"/>
                </a:solidFill>
              </a:rPr>
              <a:t>-------------------------</a:t>
            </a:r>
            <a:br>
              <a:rPr sz="1800">
                <a:solidFill>
                  <a:srgbClr val="000000"/>
                </a:solidFill>
              </a:rPr>
            </a:br>
            <a:r>
              <a:rPr sz="1800">
                <a:solidFill>
                  <a:srgbClr val="000000"/>
                </a:solidFill>
              </a:rPr>
              <a:t>| 0 | A       | 1       |</a:t>
            </a:r>
            <a:br>
              <a:rPr sz="1800">
                <a:solidFill>
                  <a:srgbClr val="000000"/>
                </a:solidFill>
              </a:rPr>
            </a:br>
            <a:r>
              <a:rPr sz="1800">
                <a:solidFill>
                  <a:srgbClr val="000000"/>
                </a:solidFill>
              </a:rPr>
              <a:t>| 1 | B       | 2       |</a:t>
            </a:r>
            <a:br>
              <a:rPr sz="1800">
                <a:solidFill>
                  <a:srgbClr val="000000"/>
                </a:solidFill>
              </a:rPr>
            </a:br>
            <a:r>
              <a:rPr sz="1800">
                <a:solidFill>
                  <a:srgbClr val="000000"/>
                </a:solidFill>
              </a:rPr>
              <a:t>| 3 | B       | 3       |</a:t>
            </a:r>
          </a:p>
        </p:txBody>
      </p:sp>
      <p:sp>
        <p:nvSpPr>
          <p:cNvPr id="7" name="New shape"/>
          <p:cNvSpPr/>
          <p:nvPr/>
        </p:nvSpPr>
        <p:spPr>
          <a:xfrm>
            <a:off x="6400800" y="327914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2154436"/>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rPr>
              <a:t>Visual Studio Code</a:t>
            </a:r>
            <a:endParaRPr lang="en-US" dirty="0"/>
          </a:p>
          <a:p>
            <a:pPr lvl="1"/>
            <a:r>
              <a:rPr lang="en-US" dirty="0">
                <a:hlinkClick r:id="rId4"/>
              </a:rPr>
              <a:t>Python</a:t>
            </a:r>
            <a:r>
              <a:rPr lang="en-US" dirty="0"/>
              <a:t> </a:t>
            </a:r>
          </a:p>
          <a:p>
            <a:pPr lvl="1"/>
            <a:r>
              <a:rPr lang="en-US" dirty="0">
                <a:hlinkClick r:id="rId5"/>
              </a:rPr>
              <a:t>Python extension for Visual Studio Code</a:t>
            </a:r>
            <a:endParaRPr lang="en-US" dirty="0"/>
          </a:p>
          <a:p>
            <a:pPr lvl="1"/>
            <a:r>
              <a:rPr lang="en-US" dirty="0">
                <a:hlinkClick r:id="rId6"/>
              </a:rPr>
              <a:t>Jupyter extension for Visual Studio Code</a:t>
            </a:r>
            <a:endParaRPr lang="en-US" dirty="0"/>
          </a:p>
          <a:p>
            <a:pPr lvl="1"/>
            <a:r>
              <a:rPr lang="en-US" dirty="0">
                <a:hlinkClick r:id="rId7"/>
              </a:rPr>
              <a:t>Anaconda environment</a:t>
            </a:r>
            <a:endParaRPr lang="en-US" dirty="0"/>
          </a:p>
          <a:p>
            <a:pPr lvl="1"/>
            <a:r>
              <a:rPr lang="en-US" dirty="0">
                <a:hlinkClick r:id="rId8"/>
              </a:rPr>
              <a:t>A data science environment in VS Code</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Removing duplicate data is an essential part of almost every data science project.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Combine datasets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Combine datasets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most interesting analyses often will come from data that's melded together from more than one source.</a:t>
            </a:r>
          </a:p>
        </p:txBody>
      </p:sp>
      <p:sp>
        <p:nvSpPr>
          <p:cNvPr id="4" name="New shape"/>
          <p:cNvSpPr/>
          <p:nvPr/>
        </p:nvSpPr>
        <p:spPr>
          <a:xfrm>
            <a:off x="609600" y="2517013"/>
            <a:ext cx="10972800" cy="1408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dirty="0" err="1">
                <a:solidFill>
                  <a:srgbClr val="000000"/>
                </a:solidFill>
              </a:rPr>
              <a:t>pandas.merge</a:t>
            </a:r>
            <a:r>
              <a:rPr sz="1800" dirty="0">
                <a:solidFill>
                  <a:srgbClr val="000000"/>
                </a:solidFill>
              </a:rPr>
              <a:t> connects rows in </a:t>
            </a:r>
            <a:r>
              <a:rPr sz="1800" dirty="0" err="1">
                <a:solidFill>
                  <a:srgbClr val="000000"/>
                </a:solidFill>
              </a:rPr>
              <a:t>DataFrames</a:t>
            </a:r>
            <a:r>
              <a:rPr sz="1800" dirty="0">
                <a:solidFill>
                  <a:srgbClr val="000000"/>
                </a:solidFill>
              </a:rPr>
              <a:t> based on one or more keys.</a:t>
            </a:r>
          </a:p>
          <a:p>
            <a:pPr marL="635000" indent="-365760">
              <a:spcBef>
                <a:spcPct val="20000"/>
              </a:spcBef>
              <a:spcAft>
                <a:spcPct val="20000"/>
              </a:spcAft>
              <a:buChar char="•"/>
            </a:pPr>
            <a:r>
              <a:rPr sz="1800" dirty="0" err="1">
                <a:solidFill>
                  <a:srgbClr val="000000"/>
                </a:solidFill>
              </a:rPr>
              <a:t>pandas.concat</a:t>
            </a:r>
            <a:r>
              <a:rPr sz="1800" dirty="0">
                <a:solidFill>
                  <a:srgbClr val="000000"/>
                </a:solidFill>
              </a:rPr>
              <a:t> concatenates or </a:t>
            </a:r>
            <a:r>
              <a:rPr lang="en-US" sz="1800" dirty="0">
                <a:solidFill>
                  <a:srgbClr val="000000"/>
                </a:solidFill>
              </a:rPr>
              <a:t>"</a:t>
            </a:r>
            <a:r>
              <a:rPr sz="1800" dirty="0">
                <a:solidFill>
                  <a:srgbClr val="000000"/>
                </a:solidFill>
              </a:rPr>
              <a:t>stacks</a:t>
            </a:r>
            <a:r>
              <a:rPr lang="en-US" dirty="0">
                <a:solidFill>
                  <a:srgbClr val="000000"/>
                </a:solidFill>
              </a:rPr>
              <a:t>"</a:t>
            </a:r>
            <a:r>
              <a:rPr sz="1800" dirty="0">
                <a:solidFill>
                  <a:srgbClr val="000000"/>
                </a:solidFill>
              </a:rPr>
              <a:t> together objects along an axis.</a:t>
            </a:r>
          </a:p>
          <a:p>
            <a:pPr marL="635000" indent="-365760">
              <a:spcBef>
                <a:spcPct val="20000"/>
              </a:spcBef>
              <a:spcAft>
                <a:spcPct val="20000"/>
              </a:spcAft>
              <a:buChar char="•"/>
            </a:pPr>
            <a:r>
              <a:rPr sz="1800" dirty="0">
                <a:solidFill>
                  <a:srgbClr val="000000"/>
                </a:solidFill>
              </a:rPr>
              <a:t>The </a:t>
            </a:r>
            <a:r>
              <a:rPr sz="1800" dirty="0" err="1">
                <a:solidFill>
                  <a:srgbClr val="000000"/>
                </a:solidFill>
              </a:rPr>
              <a:t>combine_first</a:t>
            </a:r>
            <a:r>
              <a:rPr sz="1800" dirty="0">
                <a:solidFill>
                  <a:srgbClr val="000000"/>
                </a:solidFill>
              </a:rPr>
              <a:t> instance method enables you to splice together overlapping data to fill in missing values in one object with values from another.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Categories of joins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merge carries out several types of joins: one-to-one, many-to-one, and many-to-many.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left_on and right_on keywords</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What if you need to merge two datasets with no shared column names? For example, what if you're using a dataset in which the employee name is labeled </a:t>
            </a:r>
            <a:r>
              <a:rPr b="1" dirty="0"/>
              <a:t>name</a:t>
            </a:r>
            <a:r>
              <a:rPr dirty="0"/>
              <a:t>, rather than </a:t>
            </a:r>
            <a:r>
              <a:rPr b="1" dirty="0"/>
              <a:t>employee</a:t>
            </a:r>
            <a:r>
              <a:rPr dirty="0"/>
              <a:t>? In such cases, use the </a:t>
            </a:r>
            <a:r>
              <a:rPr dirty="0" err="1"/>
              <a:t>left_on</a:t>
            </a:r>
            <a:r>
              <a:rPr dirty="0"/>
              <a:t> and </a:t>
            </a:r>
            <a:r>
              <a:rPr dirty="0" err="1"/>
              <a:t>right_on</a:t>
            </a:r>
            <a:r>
              <a:rPr dirty="0"/>
              <a:t> keywords to specify the column names on which to join</a:t>
            </a:r>
            <a:r>
              <a:rPr lang="en-US" dirty="0"/>
              <a:t>.</a:t>
            </a:r>
            <a:endParaRPr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Try it yourself</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Using the documentation, can you figure out how to use .drop() to get rid of the </a:t>
            </a:r>
            <a:r>
              <a:rPr b="1"/>
              <a:t>name</a:t>
            </a:r>
            <a:r>
              <a:t> column? You will need to supply two parameters to .drop().</a:t>
            </a:r>
          </a:p>
        </p:txBody>
      </p:sp>
      <p:sp>
        <p:nvSpPr>
          <p:cNvPr id="4" name="New shape"/>
          <p:cNvSpPr/>
          <p:nvPr/>
        </p:nvSpPr>
        <p:spPr>
          <a:xfrm>
            <a:off x="609600" y="3686810"/>
            <a:ext cx="10972800" cy="25654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   | employee | group      | salary |</a:t>
            </a:r>
            <a:br>
              <a:rPr sz="1800">
                <a:solidFill>
                  <a:srgbClr val="000000"/>
                </a:solidFill>
              </a:rPr>
            </a:br>
            <a:r>
              <a:rPr sz="1800">
                <a:solidFill>
                  <a:srgbClr val="000000"/>
                </a:solidFill>
              </a:rPr>
              <a:t>---------------------------------------------</a:t>
            </a:r>
            <a:br>
              <a:rPr sz="1800">
                <a:solidFill>
                  <a:srgbClr val="000000"/>
                </a:solidFill>
              </a:rPr>
            </a:br>
            <a:r>
              <a:rPr sz="1800">
                <a:solidFill>
                  <a:srgbClr val="000000"/>
                </a:solidFill>
              </a:rPr>
              <a:t>| 0 | Gary     | Accounting | 7000   |</a:t>
            </a:r>
            <a:br>
              <a:rPr sz="1800">
                <a:solidFill>
                  <a:srgbClr val="000000"/>
                </a:solidFill>
              </a:rPr>
            </a:br>
            <a:r>
              <a:rPr sz="1800">
                <a:solidFill>
                  <a:srgbClr val="000000"/>
                </a:solidFill>
              </a:rPr>
              <a:t>| 1 | Stu      | Marketing  | 8000   |</a:t>
            </a:r>
            <a:br>
              <a:rPr sz="1800">
                <a:solidFill>
                  <a:srgbClr val="000000"/>
                </a:solidFill>
              </a:rPr>
            </a:br>
            <a:r>
              <a:rPr sz="1800">
                <a:solidFill>
                  <a:srgbClr val="000000"/>
                </a:solidFill>
              </a:rPr>
              <a:t>| 2 | Mary     | Marketing  | 120000 |</a:t>
            </a:r>
            <a:br>
              <a:rPr sz="1800">
                <a:solidFill>
                  <a:srgbClr val="000000"/>
                </a:solidFill>
              </a:rPr>
            </a:br>
            <a:r>
              <a:rPr sz="1800">
                <a:solidFill>
                  <a:srgbClr val="000000"/>
                </a:solidFill>
              </a:rPr>
              <a:t>| 3 | Sue      | HR         | 9000   |</a:t>
            </a:r>
          </a:p>
        </p:txBody>
      </p:sp>
      <p:sp>
        <p:nvSpPr>
          <p:cNvPr id="5" name="New shape"/>
          <p:cNvSpPr/>
          <p:nvPr/>
        </p:nvSpPr>
        <p:spPr>
          <a:xfrm>
            <a:off x="609600" y="332105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Output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Concatenation in NumPy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Concatenation in pandas is built by using the concatenation functionality for NumPy arrays.</a:t>
            </a:r>
          </a:p>
        </p:txBody>
      </p:sp>
      <p:sp>
        <p:nvSpPr>
          <p:cNvPr id="4" name="New shape"/>
          <p:cNvSpPr/>
          <p:nvPr/>
        </p:nvSpPr>
        <p:spPr>
          <a:xfrm>
            <a:off x="609600" y="2909062"/>
            <a:ext cx="5181600" cy="332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For one-dimensional arrays:</a:t>
            </a:r>
          </a:p>
          <a:p>
            <a:pPr marL="381000" indent="-365760">
              <a:spcBef>
                <a:spcPct val="20000"/>
              </a:spcBef>
              <a:spcAft>
                <a:spcPct val="20000"/>
              </a:spcAft>
              <a:buChar char="•"/>
            </a:pPr>
            <a:r>
              <a:rPr sz="1800">
                <a:solidFill>
                  <a:srgbClr val="000000"/>
                </a:solidFill>
              </a:rPr>
              <a:t> x = [1, 2, 3]y = [4, 5, 6]z = [7, 8, 9]np.concatenate([x, y, z]) </a:t>
            </a:r>
          </a:p>
          <a:p>
            <a:pPr marL="381000" indent="-365760">
              <a:spcBef>
                <a:spcPct val="20000"/>
              </a:spcBef>
              <a:spcAft>
                <a:spcPct val="20000"/>
              </a:spcAft>
              <a:buChar char="•"/>
            </a:pPr>
            <a:r>
              <a:rPr sz="1800">
                <a:solidFill>
                  <a:srgbClr val="000000"/>
                </a:solidFill>
              </a:rPr>
              <a:t>Here's the output:</a:t>
            </a:r>
          </a:p>
          <a:p>
            <a:pPr marL="381000" indent="-365760">
              <a:spcBef>
                <a:spcPct val="20000"/>
              </a:spcBef>
              <a:spcAft>
                <a:spcPct val="20000"/>
              </a:spcAft>
              <a:buChar char="•"/>
            </a:pPr>
            <a:r>
              <a:rPr sz="1800">
                <a:solidFill>
                  <a:srgbClr val="000000"/>
                </a:solidFill>
              </a:rPr>
              <a:t> array([1, 2, 3, 4, 5, 6, 7, 8, 9]) </a:t>
            </a:r>
          </a:p>
          <a:p>
            <a:pPr marL="381000" indent="-365760">
              <a:spcBef>
                <a:spcPct val="20000"/>
              </a:spcBef>
              <a:spcAft>
                <a:spcPct val="20000"/>
              </a:spcAft>
              <a:buChar char="•"/>
            </a:pPr>
            <a:r>
              <a:rPr sz="1800">
                <a:solidFill>
                  <a:srgbClr val="000000"/>
                </a:solidFill>
              </a:rPr>
              <a:t>For two-dimensional arrays:</a:t>
            </a:r>
          </a:p>
          <a:p>
            <a:pPr marL="381000" indent="-365760">
              <a:spcBef>
                <a:spcPct val="20000"/>
              </a:spcBef>
              <a:spcAft>
                <a:spcPct val="20000"/>
              </a:spcAft>
              <a:buChar char="•"/>
            </a:pPr>
            <a:r>
              <a:rPr sz="1800">
                <a:solidFill>
                  <a:srgbClr val="000000"/>
                </a:solidFill>
              </a:rPr>
              <a:t> x = [[1, 2],[3, 4]]np.concatenate([x, x], axis=1) </a:t>
            </a:r>
          </a:p>
          <a:p>
            <a:pPr marL="381000" indent="-365760">
              <a:spcBef>
                <a:spcPct val="20000"/>
              </a:spcBef>
              <a:spcAft>
                <a:spcPct val="20000"/>
              </a:spcAft>
              <a:buChar char="•"/>
            </a:pPr>
            <a:r>
              <a:rPr sz="1800">
                <a:solidFill>
                  <a:srgbClr val="000000"/>
                </a:solidFill>
              </a:rPr>
              <a:t>Here's the output:</a:t>
            </a:r>
          </a:p>
          <a:p>
            <a:pPr marL="381000" indent="-365760">
              <a:spcBef>
                <a:spcPct val="20000"/>
              </a:spcBef>
              <a:spcAft>
                <a:spcPct val="20000"/>
              </a:spcAft>
              <a:buChar char="•"/>
            </a:pPr>
            <a:r>
              <a:rPr sz="1800">
                <a:solidFill>
                  <a:srgbClr val="000000"/>
                </a:solidFill>
              </a:rPr>
              <a:t> array([[1, 2, 1, 2],     [3, 4, 3, 4]])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Concatenation in pandas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pandas has a function, pd.concat(), that can be used for a simple concatenation of Series or DataFrame objects, similar to np.concatenate() with ndarrays.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Concatenation with joins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Just as you did with merge earlier, you can use inner and outer joins when you're concatenating DataFrames with different sets of column names.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append()</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Because direct array concatenation is so common, Series and DataFrame objects have an append method that can accomplish the same thing in fewer keystrokes.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987040"/>
          </a:xfrm>
        </p:spPr>
        <p:txBody>
          <a:bodyPr anchor="t"/>
          <a:lstStyle>
            <a:lvl1pPr marL="231775" indent="-231775">
              <a:spcAft>
                <a:spcPts val="600"/>
              </a:spcAft>
              <a:buFont typeface="Wingdings" panose="05000000000000000000" pitchFamily="2" charset="2"/>
              <a:buChar char=""/>
              <a:defRPr/>
            </a:lvl1pPr>
          </a:lstStyle>
          <a:p>
            <a:pPr lvl="1"/>
            <a:r>
              <a:t>Learn how to find general information about the data that's stored in a pandas DataFrame</a:t>
            </a:r>
          </a:p>
          <a:p>
            <a:pPr lvl="1"/>
            <a:r>
              <a:t>Get a general knowledge of the ways you can combine DataFrames</a:t>
            </a:r>
          </a:p>
          <a:p>
            <a:pPr lvl="1"/>
            <a:r>
              <a:t>Learn how to identify and remove duplicate values from a DataFrame</a:t>
            </a:r>
          </a:p>
          <a:p>
            <a:pPr lvl="1"/>
            <a:r>
              <a:t>Learn how to replace or remove null values in a DataFrame</a:t>
            </a:r>
          </a:p>
          <a:p>
            <a:pPr lvl="1"/>
            <a:r>
              <a:t>Learn ways to visually explore the data that's stored in a pandas DataFrame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Takeaway</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large part of the value you can provide as a data scientist comes from connecting multiple, often disparate datasets to find new insights.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Exploratory statistics and visualization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Exploratory statistics and visualization</a:t>
            </a:r>
          </a:p>
        </p:txBody>
      </p:sp>
      <p:sp>
        <p:nvSpPr>
          <p:cNvPr id="3" name="Subtitle"/>
          <p:cNvSpPr>
            <a:spLocks noGrp="1"/>
          </p:cNvSpPr>
          <p:nvPr>
            <p:ph sz="quarter" idx="10"/>
          </p:nvPr>
        </p:nvSpPr>
        <p:spPr>
          <a:xfrm>
            <a:off x="584200" y="1435100"/>
            <a:ext cx="11018838" cy="453534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t>An old joke goes: </a:t>
            </a:r>
            <a:r>
              <a:rPr lang="en-US" sz="2400" dirty="0"/>
              <a:t>"</a:t>
            </a:r>
            <a:r>
              <a:rPr sz="2400" dirty="0"/>
              <a:t>What does a data scientist see when they look at a dataset? A bunch of numbers.</a:t>
            </a:r>
            <a:r>
              <a:rPr lang="en-US" sz="2400" dirty="0"/>
              <a:t>"</a:t>
            </a:r>
            <a:r>
              <a:rPr sz="2400" dirty="0"/>
              <a:t> There is more than a little truth in that joke.</a:t>
            </a:r>
            <a:endParaRPr lang="en-US" sz="2400" dirty="0"/>
          </a:p>
          <a:p>
            <a:endParaRPr lang="en-US" sz="2400" dirty="0"/>
          </a:p>
          <a:p>
            <a:pPr>
              <a:spcBef>
                <a:spcPct val="43750"/>
              </a:spcBef>
              <a:spcAft>
                <a:spcPct val="43750"/>
              </a:spcAft>
            </a:pPr>
            <a:r>
              <a:rPr lang="en-US" sz="2400" dirty="0"/>
              <a:t>Often when probing a new dataset, you'll find it valuable to get high-level information about what the dataset holds. Earlier in this module, we discussed using methods like </a:t>
            </a:r>
            <a:r>
              <a:rPr lang="en-US" sz="2400" dirty="0" err="1"/>
              <a:t>DataFrame.info</a:t>
            </a:r>
            <a:r>
              <a:rPr lang="en-US" sz="2400" dirty="0"/>
              <a:t>, </a:t>
            </a:r>
            <a:r>
              <a:rPr lang="en-US" sz="2400" dirty="0" err="1"/>
              <a:t>DataFrame.head</a:t>
            </a:r>
            <a:r>
              <a:rPr lang="en-US" sz="2400" dirty="0"/>
              <a:t>, and </a:t>
            </a:r>
            <a:r>
              <a:rPr lang="en-US" sz="2400" dirty="0" err="1"/>
              <a:t>DataFrame.tail</a:t>
            </a:r>
            <a:r>
              <a:rPr lang="en-US" sz="2400" dirty="0"/>
              <a:t> to examine some aspects of a </a:t>
            </a:r>
            <a:r>
              <a:rPr lang="en-US" sz="2400" dirty="0" err="1"/>
              <a:t>DataFrame</a:t>
            </a:r>
            <a:r>
              <a:rPr lang="en-US" sz="2400" dirty="0"/>
              <a:t>. Although these methods are critical, on their own they often are insufficient to produce enough information for you to know how to approach a new dataset. This is where exploratory statistics and visualizations for datasets come in.</a:t>
            </a:r>
          </a:p>
          <a:p>
            <a:endParaRPr lang="en-US" sz="2400"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8427D-8170-B64C-AF5D-F50AD6CC12F8}"/>
              </a:ext>
            </a:extLst>
          </p:cNvPr>
          <p:cNvSpPr txBox="1"/>
          <p:nvPr/>
        </p:nvSpPr>
        <p:spPr>
          <a:xfrm>
            <a:off x="4729215" y="2751892"/>
            <a:ext cx="2733569" cy="677108"/>
          </a:xfrm>
          <a:prstGeom prst="rect">
            <a:avLst/>
          </a:prstGeom>
          <a:noFill/>
        </p:spPr>
        <p:txBody>
          <a:bodyPr wrap="none" lIns="0" tIns="0" rIns="0" bIns="0" rtlCol="0">
            <a:spAutoFit/>
          </a:bodyPr>
          <a:lstStyle/>
          <a:p>
            <a:pPr algn="l"/>
            <a:r>
              <a:rPr lang="en-US" sz="4400" dirty="0"/>
              <a:t>Thank you!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523768"/>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Explore </a:t>
            </a:r>
            <a:r>
              <a:rPr dirty="0" err="1"/>
              <a:t>DataFrame</a:t>
            </a:r>
            <a:r>
              <a:rPr dirty="0"/>
              <a:t> information</a:t>
            </a:r>
          </a:p>
          <a:p>
            <a:pPr lvl="1"/>
            <a:r>
              <a:rPr dirty="0"/>
              <a:t>Work with missing data</a:t>
            </a:r>
          </a:p>
          <a:p>
            <a:pPr lvl="1"/>
            <a:r>
              <a:rPr dirty="0"/>
              <a:t>Remove duplicate data</a:t>
            </a:r>
          </a:p>
          <a:p>
            <a:pPr lvl="1"/>
            <a:r>
              <a:rPr dirty="0"/>
              <a:t>Combine datasets</a:t>
            </a:r>
            <a:endParaRPr lang="en-US" dirty="0"/>
          </a:p>
          <a:p>
            <a:pPr lvl="1"/>
            <a:r>
              <a:rPr lang="en-US" dirty="0"/>
              <a:t>Exploratory statistics and visualization</a:t>
            </a:r>
          </a:p>
          <a:p>
            <a:pPr lvl="1"/>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301621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43750"/>
              </a:spcBef>
              <a:spcAft>
                <a:spcPct val="43750"/>
              </a:spcAft>
            </a:pPr>
            <a:r>
              <a:rPr lang="en-US" dirty="0"/>
              <a:t>Say you want to perform some analysis on a dataset that you find interesting, like the </a:t>
            </a:r>
            <a:r>
              <a:rPr lang="en-US" dirty="0">
                <a:hlinkClick r:id="rId3"/>
              </a:rPr>
              <a:t>squirrel population of Central Park</a:t>
            </a:r>
            <a:r>
              <a:rPr lang="en-US" dirty="0"/>
              <a:t> or </a:t>
            </a:r>
            <a:r>
              <a:rPr lang="en-US" dirty="0">
                <a:hlinkClick r:id="rId4"/>
              </a:rPr>
              <a:t>various types of French cheese</a:t>
            </a:r>
            <a:r>
              <a:rPr lang="en-US" dirty="0"/>
              <a:t>. The first thing you'll need to do with any dataset is to clean it up. Many datasets have missing information, or won't be formatted in the exact way you'd like. In this workshop, you will learn how to use data science libraries to prepare your data for analysis and visualization.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Explore DataFrame information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DataFrame information</a:t>
            </a:r>
          </a:p>
        </p:txBody>
      </p:sp>
      <p:sp>
        <p:nvSpPr>
          <p:cNvPr id="3" name="Subtitle"/>
          <p:cNvSpPr>
            <a:spLocks noGrp="1"/>
          </p:cNvSpPr>
          <p:nvPr>
            <p:ph sz="quarter" idx="10"/>
          </p:nvPr>
        </p:nvSpPr>
        <p:spPr>
          <a:xfrm>
            <a:off x="584200" y="1435100"/>
            <a:ext cx="11018838" cy="310238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After you load your data into pandas, the data most likely will be in a </a:t>
            </a:r>
            <a:r>
              <a:rPr dirty="0" err="1"/>
              <a:t>DataFrame</a:t>
            </a:r>
            <a:r>
              <a:rPr dirty="0"/>
              <a:t>.</a:t>
            </a:r>
            <a:r>
              <a:rPr lang="en-US" dirty="0"/>
              <a:t> However, if the dataset in your </a:t>
            </a:r>
            <a:r>
              <a:rPr lang="en-US" dirty="0" err="1"/>
              <a:t>DataFrame</a:t>
            </a:r>
            <a:r>
              <a:rPr lang="en-US" dirty="0"/>
              <a:t> has 60,000 rows and 400 columns, how do you even begin to get a sense of what you're working with? Fortunately, pandas provides some convenient tools to help you quickly look at overall information about a </a:t>
            </a:r>
            <a:r>
              <a:rPr lang="en-US" dirty="0" err="1"/>
              <a:t>DataFrame</a:t>
            </a:r>
            <a:r>
              <a:rPr lang="en-US" dirty="0"/>
              <a:t>, including the first few and last few rows of data.</a:t>
            </a:r>
          </a:p>
          <a:p>
            <a:endParaRPr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119</TotalTime>
  <Words>9614</Words>
  <Application>Microsoft Macintosh PowerPoint</Application>
  <PresentationFormat>Widescreen</PresentationFormat>
  <Paragraphs>836</Paragraphs>
  <Slides>43</Slides>
  <Notes>42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43</vt:i4>
      </vt:variant>
    </vt:vector>
  </HeadingPairs>
  <TitlesOfParts>
    <vt:vector size="5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Manipulate and clean data in Python</vt:lpstr>
      <vt:lpstr>Prerequisites</vt:lpstr>
      <vt:lpstr>Learning objectives</vt:lpstr>
      <vt:lpstr>Agenda</vt:lpstr>
      <vt:lpstr>Introduction</vt:lpstr>
      <vt:lpstr>Introduction</vt:lpstr>
      <vt:lpstr>Explore DataFrame information</vt:lpstr>
      <vt:lpstr>Explore DataFrame information</vt:lpstr>
      <vt:lpstr>Try it yourself</vt:lpstr>
      <vt:lpstr>Takeaway</vt:lpstr>
      <vt:lpstr>Work with missing data</vt:lpstr>
      <vt:lpstr>Work with missing data</vt:lpstr>
      <vt:lpstr>Key takeaway</vt:lpstr>
      <vt:lpstr>Try it yourself</vt:lpstr>
      <vt:lpstr>NaN and None: Null values in pandas</vt:lpstr>
      <vt:lpstr>Try it yourself</vt:lpstr>
      <vt:lpstr>Detect null values</vt:lpstr>
      <vt:lpstr>Key takeaway</vt:lpstr>
      <vt:lpstr>Drop null values</vt:lpstr>
      <vt:lpstr>Try it yourself</vt:lpstr>
      <vt:lpstr>Fill null values</vt:lpstr>
      <vt:lpstr>Try it yourself</vt:lpstr>
      <vt:lpstr>Try it yourself</vt:lpstr>
      <vt:lpstr>Takeaway</vt:lpstr>
      <vt:lpstr>Remove duplicate data</vt:lpstr>
      <vt:lpstr>Remove duplicate data</vt:lpstr>
      <vt:lpstr>Identify duplicates: duplicated</vt:lpstr>
      <vt:lpstr>Drop duplicates: drop_duplicates</vt:lpstr>
      <vt:lpstr>Takeaway</vt:lpstr>
      <vt:lpstr>Combine datasets</vt:lpstr>
      <vt:lpstr>Combine datasets</vt:lpstr>
      <vt:lpstr>Categories of joins</vt:lpstr>
      <vt:lpstr>left_on and right_on keywords</vt:lpstr>
      <vt:lpstr>Try it yourself</vt:lpstr>
      <vt:lpstr>Concatenation in NumPy</vt:lpstr>
      <vt:lpstr>Concatenation in pandas</vt:lpstr>
      <vt:lpstr>Concatenation with joins</vt:lpstr>
      <vt:lpstr>append()</vt:lpstr>
      <vt:lpstr>Takeaway</vt:lpstr>
      <vt:lpstr>Exploratory statistics and visualization</vt:lpstr>
      <vt:lpstr>Exploratory statistics and visualization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Ornella Altunyan</cp:lastModifiedBy>
  <cp:revision>3</cp:revision>
  <cp:lastPrinted>2022-02-15T17:22:22Z</cp:lastPrinted>
  <dcterms:created xsi:type="dcterms:W3CDTF">2022-02-15T17:22:22Z</dcterms:created>
  <dcterms:modified xsi:type="dcterms:W3CDTF">2022-02-15T19:22:29Z</dcterms:modified>
</cp:coreProperties>
</file>