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31"/>
  </p:notesMasterIdLst>
  <p:sldIdLst>
    <p:sldId id="258" r:id="rId5"/>
    <p:sldId id="260" r:id="rId6"/>
    <p:sldId id="262" r:id="rId7"/>
    <p:sldId id="264" r:id="rId8"/>
    <p:sldId id="268" r:id="rId9"/>
    <p:sldId id="270" r:id="rId10"/>
    <p:sldId id="272" r:id="rId11"/>
    <p:sldId id="274" r:id="rId12"/>
    <p:sldId id="278" r:id="rId13"/>
    <p:sldId id="280" r:id="rId14"/>
    <p:sldId id="286" r:id="rId15"/>
    <p:sldId id="288" r:id="rId16"/>
    <p:sldId id="290" r:id="rId17"/>
    <p:sldId id="296" r:id="rId18"/>
    <p:sldId id="329" r:id="rId19"/>
    <p:sldId id="308" r:id="rId20"/>
    <p:sldId id="310" r:id="rId21"/>
    <p:sldId id="312" r:id="rId22"/>
    <p:sldId id="314" r:id="rId23"/>
    <p:sldId id="316" r:id="rId24"/>
    <p:sldId id="318" r:id="rId25"/>
    <p:sldId id="320" r:id="rId26"/>
    <p:sldId id="322" r:id="rId27"/>
    <p:sldId id="324" r:id="rId28"/>
    <p:sldId id="326" r:id="rId29"/>
    <p:sldId id="328" r:id="rId30"/>
  </p:sldIdLst>
  <p:sldSz cx="12192000" cy="6858000"/>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84"/>
    <p:restoredTop sz="0"/>
  </p:normalViewPr>
  <p:slideViewPr>
    <p:cSldViewPr>
      <p:cViewPr varScale="1">
        <p:scale>
          <a:sx n="127" d="100"/>
          <a:sy n="127" d="100"/>
        </p:scale>
        <p:origin x="200" y="208"/>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09199A-F3B5-4C4F-9552-F2F19F67FEBC}" type="datetimeFigureOut">
              <a:t>2/1/22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FCD191-9247-49EE-9F2E-F53013ABFC20}"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uides.github.com/introduction/flow/?azure-portal=true"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help.github.com/github/collaborating-with-issues-and-pull-requests/about-branches?azure-portal=true"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help.github.com/desktop/contributing-to-projects/committing-and-reviewing-changes-to-your-project?azure-portal=tru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help.github.com/github/collaborating-with-issues-and-pull-requests/about-pull-requests?azure-portal=tru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github.com/en/free-pro-team@latest/github/using-git/getting-changes-from-a-remote-repository?azure-portal=true#cloning-a-repository"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docs.github.com/en/free-pro-team@latest/github/getting-started-with-github/fork-a-repo?azure-portal=true" TargetMode="External"/><Relationship Id="rId4" Type="http://schemas.openxmlformats.org/officeDocument/2006/relationships/hyperlink" Target="https://cli.github.com/manual/gh_repo_clone?azure-portal=true"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file:///learn/modules/upload-project-github/"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8" Type="http://schemas.openxmlformats.org/officeDocument/2006/relationships/hyperlink" Target="https://docs.github.com/en/free-pro-team@latest/github/getting-started-with-github/fork-a-repo?azure-portal=true" TargetMode="External"/><Relationship Id="rId3" Type="http://schemas.openxmlformats.org/officeDocument/2006/relationships/hyperlink" Target="https://help.github.com/en/github/setting-up-and-managing-organizations-and-teams?azure-portal=true" TargetMode="External"/><Relationship Id="rId7" Type="http://schemas.openxmlformats.org/officeDocument/2006/relationships/hyperlink" Target="https://docs.github.com/en/free-pro-team@latest/actions?azure-portal=true"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docs.github.com/en/free-pro-team@latest/github/managing-your-work-on-github/about-labels?azure-portal=true" TargetMode="External"/><Relationship Id="rId5" Type="http://schemas.openxmlformats.org/officeDocument/2006/relationships/hyperlink" Target="https://help.github.com/en/github/collaborating-with-issues-and-pull-requests?azure-portal=true" TargetMode="External"/><Relationship Id="rId4" Type="http://schemas.openxmlformats.org/officeDocument/2006/relationships/hyperlink" Target="https://help.github.com/en/github/committing-changes-to-your-project?azure-portal=true" TargetMode="External"/><Relationship Id="rId9" Type="http://schemas.openxmlformats.org/officeDocument/2006/relationships/hyperlink" Target="https://help.github.com/en/github/working-with-github-pages?azure-portal=tru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uides.github.com/introduction/flow/?azure-portal=tru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github.com/en/free-pro-team@latest/github/using-git/using-common-git-commands?azure-portal=true"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docs.github.com/en/free-pro-team@latest/github/getting-started-with-github?azure-portal=tru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https://docs.microsoft.com/en-us/learn/modules/learn-pr/github/introduction-to-github/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b="1"/>
              <a:t>Branches</a:t>
            </a:r>
            <a:r>
              <a:t> are the preferred way to create changes in </a:t>
            </a:r>
            <a:r>
              <a:rPr>
                <a:hlinkClick r:id="rId3"/>
              </a:rPr>
              <a:t>the GitHub flow</a:t>
            </a:r>
            <a:r>
              <a:t>. They provide isolation so that multiple people may simultaneously work on the same code in a controlled way. This model enables stability among critical branches, such as main, while allowing complete freedom for developers to commit any changes they need to meet their goals. Once the code from a branch is ready to become part of the main branch, it may be merged via pull request.</a:t>
            </a:r>
          </a:p>
          <a:p>
            <a:endParaRPr/>
          </a:p>
          <a:p>
            <a:pPr>
              <a:spcBef>
                <a:spcPct val="43750"/>
              </a:spcBef>
              <a:spcAft>
                <a:spcPct val="43750"/>
              </a:spcAft>
            </a:pPr>
            <a:r>
              <a:t>To learn more about GitHub branches, see </a:t>
            </a:r>
            <a:r>
              <a:rPr>
                <a:hlinkClick r:id="rId4"/>
              </a:rPr>
              <a:t>About branches</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A </a:t>
            </a:r>
            <a:r>
              <a:rPr b="1"/>
              <a:t>commit</a:t>
            </a:r>
            <a:r>
              <a:t> is a change to one or more files on a branch. Every time a commit is created, it is assigned a unique ID and tracked, along with the time and contributor. This provides a clear audit trail for anyone reviewing the history of a file or linked item, such as an issue or pull request.</a:t>
            </a:r>
          </a:p>
          <a:p>
            <a:endParaRPr/>
          </a:p>
          <a:p>
            <a:pPr>
              <a:spcBef>
                <a:spcPct val="43750"/>
              </a:spcBef>
              <a:spcAft>
                <a:spcPct val="43750"/>
              </a:spcAft>
            </a:pPr>
            <a:r>
              <a:t>To learn more about GitHub commits, see </a:t>
            </a:r>
            <a:r>
              <a:rPr>
                <a:hlinkClick r:id="rId3"/>
              </a:rPr>
              <a:t>Committing and reviewing changes to your project</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A </a:t>
            </a:r>
            <a:r>
              <a:rPr b="1"/>
              <a:t>pull request</a:t>
            </a:r>
            <a:r>
              <a:t> is the mechanism used to signal that the commits from one branch are ready to be merged into another branch. The developer submitting the </a:t>
            </a:r>
            <a:r>
              <a:rPr b="1"/>
              <a:t>pull request</a:t>
            </a:r>
            <a:r>
              <a:t> will often request one or more reviewers to verify the code and approve the merge. These reviewers have the opportunity to comment on changes, add their own, or use the pull request itself for further discussion. Once the changes have been approved (if approval is required), the pull request's source branch (the compare branch) may be merged in to the base branch.</a:t>
            </a:r>
          </a:p>
          <a:p>
            <a:endParaRPr/>
          </a:p>
          <a:p>
            <a:pPr>
              <a:spcBef>
                <a:spcPct val="43750"/>
              </a:spcBef>
              <a:spcAft>
                <a:spcPct val="43750"/>
              </a:spcAft>
            </a:pPr>
            <a:r>
              <a:t>To learn more about GitHub pull requests, see </a:t>
            </a:r>
            <a:r>
              <a:rPr>
                <a:hlinkClick r:id="rId3"/>
              </a:rPr>
              <a:t>About pull requests</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a:spcBef>
                <a:spcPct val="43750"/>
              </a:spcBef>
              <a:spcAft>
                <a:spcPct val="43750"/>
              </a:spcAft>
            </a:pPr>
            <a:r>
              <a:t>GitHub provides multiple ways to copy a repository so that you can work on it.</a:t>
            </a:r>
          </a:p>
          <a:p>
            <a:endParaRPr/>
          </a:p>
          <a:p>
            <a:r>
              <a:rPr b="1"/>
              <a:t>Cloning a Repository</a:t>
            </a:r>
            <a:r>
              <a:t> - Cloning a repository will make a copy of the repository and its history on your local machine. If you have write access to the repository you can push changes from your local machine to the remote repository (called the </a:t>
            </a:r>
            <a:r>
              <a:rPr b="1"/>
              <a:t>origin</a:t>
            </a:r>
            <a:r>
              <a:t>) as they're completed. To clone a repository you can use the </a:t>
            </a:r>
            <a:r>
              <a:rPr>
                <a:hlinkClick r:id="rId3"/>
              </a:rPr>
              <a:t>git clone [url]</a:t>
            </a:r>
            <a:r>
              <a:t> command or the GitHub CLI's </a:t>
            </a:r>
            <a:r>
              <a:rPr>
                <a:hlinkClick r:id="rId4"/>
              </a:rPr>
              <a:t>gh repo clone [url]</a:t>
            </a:r>
            <a:r>
              <a:t> command.</a:t>
            </a:r>
          </a:p>
          <a:p>
            <a:endParaRPr/>
          </a:p>
          <a:p>
            <a:r>
              <a:rPr b="1"/>
              <a:t>Forking a Repository</a:t>
            </a:r>
            <a:r>
              <a:t> - </a:t>
            </a:r>
            <a:r>
              <a:rPr b="1"/>
              <a:t>Forking</a:t>
            </a:r>
            <a:r>
              <a:t> a repository makes a copy of the repository in your GitHub account. The parent repository is referred to as the </a:t>
            </a:r>
            <a:r>
              <a:rPr b="1"/>
              <a:t>upstream</a:t>
            </a:r>
            <a:r>
              <a:t> while your forked copy is referred to as the </a:t>
            </a:r>
            <a:r>
              <a:rPr b="1"/>
              <a:t>origin</a:t>
            </a:r>
            <a:r>
              <a:t>. Once you've forked a repository into your GitHub account you can </a:t>
            </a:r>
            <a:r>
              <a:rPr b="1"/>
              <a:t>clone</a:t>
            </a:r>
            <a:r>
              <a:t> it to your local machine. Forking allows you to freely make changes to a project without affecting the original </a:t>
            </a:r>
            <a:r>
              <a:rPr b="1"/>
              <a:t>upstream</a:t>
            </a:r>
            <a:r>
              <a:t> repository. To contribute changes back to the </a:t>
            </a:r>
            <a:r>
              <a:rPr b="1"/>
              <a:t>upstream</a:t>
            </a:r>
            <a:r>
              <a:t> repository you create a </a:t>
            </a:r>
            <a:r>
              <a:rPr b="1"/>
              <a:t>pull request</a:t>
            </a:r>
            <a:r>
              <a:t> from your forked repository. You can also run git commands to ensure that your local copy stays synced with the </a:t>
            </a:r>
            <a:r>
              <a:rPr b="1"/>
              <a:t>upstream</a:t>
            </a:r>
            <a:r>
              <a:t> repository.</a:t>
            </a:r>
          </a:p>
          <a:p>
            <a:endParaRPr/>
          </a:p>
          <a:p>
            <a:pPr>
              <a:spcBef>
                <a:spcPct val="43750"/>
              </a:spcBef>
              <a:spcAft>
                <a:spcPct val="43750"/>
              </a:spcAft>
            </a:pPr>
            <a:r>
              <a:t>When would you clone a repository versus fork a repository? If you're working with a repository and have write access you can clone it to your local machine. From there you can make modifications and push your changes directly to the </a:t>
            </a:r>
            <a:r>
              <a:rPr b="1"/>
              <a:t>origin</a:t>
            </a:r>
            <a:r>
              <a:t> repository.</a:t>
            </a:r>
          </a:p>
          <a:p>
            <a:endParaRPr/>
          </a:p>
          <a:p>
            <a:pPr>
              <a:spcBef>
                <a:spcPct val="43750"/>
              </a:spcBef>
              <a:spcAft>
                <a:spcPct val="43750"/>
              </a:spcAft>
            </a:pPr>
            <a:r>
              <a:t>If you need to work with a repository created by another owner such as github/example and don't have write access, you can fork the repository into your GitHub account, and then clone the fork to your local machine. To see this visually, let's assume that your GitHub account is called githubtraining for this example. Using the GitHub website you can fork githubtraining or any other examples into your account. From there you can clone the forked version of the repository to your local machine. These steps are shown in the following image.</a:t>
            </a:r>
          </a:p>
          <a:p>
            <a:endParaRPr/>
          </a:p>
          <a:p>
            <a:pPr>
              <a:spcBef>
                <a:spcPct val="43750"/>
              </a:spcBef>
              <a:spcAft>
                <a:spcPct val="43750"/>
              </a:spcAft>
            </a:pPr>
            <a:r>
              <a:t>Changes can be made to your local copy of githubtraining/example and then pushed back to your remote </a:t>
            </a:r>
            <a:r>
              <a:rPr b="1"/>
              <a:t>origin</a:t>
            </a:r>
            <a:r>
              <a:t> repository (githubtraining/example). The changes can then be submitted to the github/example </a:t>
            </a:r>
            <a:r>
              <a:rPr b="1"/>
              <a:t>upstream</a:t>
            </a:r>
            <a:r>
              <a:t> repository using a </a:t>
            </a:r>
            <a:r>
              <a:rPr b="1"/>
              <a:t>pull request</a:t>
            </a:r>
            <a:r>
              <a:t> as shown next.</a:t>
            </a:r>
          </a:p>
          <a:p>
            <a:endParaRPr/>
          </a:p>
          <a:p>
            <a:pPr>
              <a:spcBef>
                <a:spcPct val="43750"/>
              </a:spcBef>
              <a:spcAft>
                <a:spcPct val="43750"/>
              </a:spcAft>
            </a:pPr>
            <a:r>
              <a:t>To learn more, see </a:t>
            </a:r>
            <a:r>
              <a:rPr>
                <a:hlinkClick r:id="rId5"/>
              </a:rPr>
              <a:t>Fork a repo</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A project's issues are visible to anyone who has access to the project, so you may find a resolution is already planned or available. Otherwise, you can create and track the issue yourself.</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A project's issues are visible to anyone who has access to the project, so you may find a resolution is already planned or available. Otherwise, you can create and track the issue yourself.</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Pull requests are the correct way to communicate that commits are ready for review and ultimate inclusion on the `main` branch.</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Pull requests are the correct way to communicate that commits are ready for review and ultimate inclusion on the `main` branch.</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GitHub provides forking functionality designed to allow you to work with projects where you aren't an owner or don't have write access. Forking makes a remote copy of the project in your repository that you can then clone locally. To submit updates to the target repository (upstream repository) you can submit a pull request.</a:t>
            </a: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GitHub provides forking functionality designed to allow you to work with projects where you aren't an owner or don't have write access. Forking makes a remote copy of the project in your repository that you can then clone locally. To submit updates to the target repository (upstream repository) you can submit a pull request.</a:t>
            </a: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5000" lnSpcReduction="20000"/>
          </a:bodyPr>
          <a:lstStyle/>
          <a:p>
            <a:pPr>
              <a:spcBef>
                <a:spcPct val="43750"/>
              </a:spcBef>
              <a:spcAft>
                <a:spcPct val="43750"/>
              </a:spcAft>
            </a:pPr>
            <a:r>
              <a:t>In this module, you learned about the key features of GitHub, including issues, commits, and pull requests. You also used GitHub Pages to publish a public site based on the contents of your project.</a:t>
            </a:r>
          </a:p>
          <a:p>
            <a:endParaRPr/>
          </a:p>
          <a:p>
            <a:pPr>
              <a:spcBef>
                <a:spcPct val="43750"/>
              </a:spcBef>
              <a:spcAft>
                <a:spcPct val="43750"/>
              </a:spcAft>
            </a:pPr>
            <a:r>
              <a:t>You learned about:</a:t>
            </a:r>
          </a:p>
          <a:p>
            <a:endParaRPr/>
          </a:p>
          <a:p>
            <a:r>
              <a:t>Communicating with the project community in issues</a:t>
            </a:r>
          </a:p>
          <a:p>
            <a:endParaRPr/>
          </a:p>
          <a:p>
            <a:r>
              <a:t>Managing notifications for project events</a:t>
            </a:r>
          </a:p>
          <a:p>
            <a:endParaRPr/>
          </a:p>
          <a:p>
            <a:r>
              <a:t>Creating branches to manage work in parallel</a:t>
            </a:r>
          </a:p>
          <a:p>
            <a:endParaRPr/>
          </a:p>
          <a:p>
            <a:r>
              <a:t>Making commits to update project source</a:t>
            </a:r>
          </a:p>
          <a:p>
            <a:endParaRPr/>
          </a:p>
          <a:p>
            <a:r>
              <a:t>Introducing changes with pull requests</a:t>
            </a:r>
          </a:p>
          <a:p>
            <a:endParaRPr/>
          </a:p>
          <a:p>
            <a:r>
              <a:t>Deploying a web page to GitHub Pages</a:t>
            </a:r>
          </a:p>
          <a:p>
            <a:endParaRPr/>
          </a:p>
          <a:p>
            <a:r>
              <a:t>Differences between Git and GitHub and the roles they play in the software development lifecycle</a:t>
            </a:r>
          </a:p>
          <a:p>
            <a:endParaRPr/>
          </a:p>
          <a:p>
            <a:r>
              <a:t>How a repository fork differs from a clone</a:t>
            </a:r>
          </a:p>
          <a:p>
            <a:endParaRPr/>
          </a:p>
          <a:p>
            <a:r>
              <a:t>Repository labels and where to apply them in issues and pull requests</a:t>
            </a:r>
          </a:p>
          <a:p>
            <a:endParaRPr/>
          </a:p>
          <a:p>
            <a:pPr>
              <a:spcBef>
                <a:spcPct val="43750"/>
              </a:spcBef>
              <a:spcAft>
                <a:spcPct val="43750"/>
              </a:spcAft>
            </a:pPr>
            <a:r>
              <a:t>Now that you're familiar with the basics of GitHub, learn to </a:t>
            </a:r>
            <a:r>
              <a:rPr>
                <a:hlinkClick r:id="rId3"/>
              </a:rPr>
              <a:t>Upload your project by using GitHub best practices</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Here are some links to more information on the topics we discussed in this module.</a:t>
            </a:r>
          </a:p>
          <a:p>
            <a:endParaRPr/>
          </a:p>
          <a:p>
            <a:r>
              <a:rPr>
                <a:hlinkClick r:id="rId3"/>
              </a:rPr>
              <a:t>Setting up and managing organizations and teams</a:t>
            </a:r>
          </a:p>
          <a:p>
            <a:endParaRPr>
              <a:hlinkClick r:id="rId3"/>
            </a:endParaRPr>
          </a:p>
          <a:p>
            <a:r>
              <a:rPr>
                <a:hlinkClick r:id="rId4"/>
              </a:rPr>
              <a:t>Committing changes to your project</a:t>
            </a:r>
          </a:p>
          <a:p>
            <a:endParaRPr>
              <a:hlinkClick r:id="rId4"/>
            </a:endParaRPr>
          </a:p>
          <a:p>
            <a:r>
              <a:rPr>
                <a:hlinkClick r:id="rId5"/>
              </a:rPr>
              <a:t>Collaborating with issues and pull requests</a:t>
            </a:r>
          </a:p>
          <a:p>
            <a:endParaRPr>
              <a:hlinkClick r:id="rId5"/>
            </a:endParaRPr>
          </a:p>
          <a:p>
            <a:r>
              <a:rPr>
                <a:hlinkClick r:id="rId6"/>
              </a:rPr>
              <a:t>About the role of labels</a:t>
            </a:r>
          </a:p>
          <a:p>
            <a:endParaRPr>
              <a:hlinkClick r:id="rId6"/>
            </a:endParaRPr>
          </a:p>
          <a:p>
            <a:r>
              <a:rPr>
                <a:hlinkClick r:id="rId7"/>
              </a:rPr>
              <a:t>GitHub Actions</a:t>
            </a:r>
          </a:p>
          <a:p>
            <a:endParaRPr>
              <a:hlinkClick r:id="rId7"/>
            </a:endParaRPr>
          </a:p>
          <a:p>
            <a:r>
              <a:rPr>
                <a:hlinkClick r:id="rId8"/>
              </a:rPr>
              <a:t>Fork a repo</a:t>
            </a:r>
          </a:p>
          <a:p>
            <a:endParaRPr>
              <a:hlinkClick r:id="rId8"/>
            </a:endParaRPr>
          </a:p>
          <a:p>
            <a:r>
              <a:rPr>
                <a:hlinkClick r:id="rId9"/>
              </a:rPr>
              <a:t>Working with GitHub Pages</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GitHub is a development platform that enables you to host and review code, manage projects, and build software alongside 50 million developers.</a:t>
            </a:r>
          </a:p>
          <a:p>
            <a:endParaRPr/>
          </a:p>
          <a:p>
            <a:pPr>
              <a:spcBef>
                <a:spcPct val="43750"/>
              </a:spcBef>
              <a:spcAft>
                <a:spcPct val="43750"/>
              </a:spcAft>
            </a:pPr>
            <a:r>
              <a:t>Why is everyone building on GitHub? Because it provides the important DevOps features companies and organizations of all sizes need for their public and private projects. Whether it's planning features, fixing bugs, or collaborating on changes, GitHub is the place where the world's software developers gather to make things. And then make them better.</a:t>
            </a:r>
          </a:p>
          <a:p>
            <a:endParaRPr/>
          </a:p>
          <a:p>
            <a:pPr>
              <a:spcBef>
                <a:spcPct val="43750"/>
              </a:spcBef>
              <a:spcAft>
                <a:spcPct val="43750"/>
              </a:spcAft>
            </a:pPr>
            <a:r>
              <a:t>In this module, you learn to use key GitHub features, including issues, notifications, branches, commits, and pull requests.</a:t>
            </a: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In addition to providing a platform for collaborative software development, GitHub also offers a workflow designed to optimize use of its various features. While this unit offers a cursory overview of important platform components, it's recommended that you first review </a:t>
            </a:r>
            <a:r>
              <a:rPr>
                <a:hlinkClick r:id="rId3"/>
              </a:rPr>
              <a:t>Understanding the GitHub flow</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2500" lnSpcReduction="20000"/>
          </a:bodyPr>
          <a:lstStyle/>
          <a:p>
            <a:pPr>
              <a:spcBef>
                <a:spcPct val="43750"/>
              </a:spcBef>
              <a:spcAft>
                <a:spcPct val="43750"/>
              </a:spcAft>
            </a:pPr>
            <a:r>
              <a:t>As you work with </a:t>
            </a:r>
            <a:r>
              <a:rPr b="1"/>
              <a:t>Git</a:t>
            </a:r>
            <a:r>
              <a:t> and </a:t>
            </a:r>
            <a:r>
              <a:rPr b="1"/>
              <a:t>GitHub</a:t>
            </a:r>
            <a:r>
              <a:t>, you may wonder about the difference between the two.</a:t>
            </a:r>
          </a:p>
          <a:p>
            <a:endParaRPr/>
          </a:p>
          <a:p>
            <a:pPr>
              <a:spcBef>
                <a:spcPct val="43750"/>
              </a:spcBef>
              <a:spcAft>
                <a:spcPct val="43750"/>
              </a:spcAft>
            </a:pPr>
            <a:r>
              <a:rPr b="1"/>
              <a:t>Git</a:t>
            </a:r>
            <a:r>
              <a:t> is a distributed version control system (DVCS) that allows multiple developers or other contributors to work on a project. It provides a way to work with one or more local branches and push them to a remote repository. Git is responsible for everything GitHub-related that happens locally on your computer. Key features provided by Git include:</a:t>
            </a:r>
          </a:p>
          <a:p>
            <a:endParaRPr/>
          </a:p>
          <a:p>
            <a:r>
              <a:t>Installed and used on your local machine</a:t>
            </a:r>
          </a:p>
          <a:p>
            <a:endParaRPr/>
          </a:p>
          <a:p>
            <a:r>
              <a:t>Handles version control</a:t>
            </a:r>
          </a:p>
          <a:p>
            <a:endParaRPr/>
          </a:p>
          <a:p>
            <a:r>
              <a:t>Supports branching</a:t>
            </a:r>
          </a:p>
          <a:p>
            <a:endParaRPr/>
          </a:p>
          <a:p>
            <a:pPr>
              <a:spcBef>
                <a:spcPct val="43750"/>
              </a:spcBef>
              <a:spcAft>
                <a:spcPct val="43750"/>
              </a:spcAft>
            </a:pPr>
            <a:r>
              <a:t>To learn more about </a:t>
            </a:r>
            <a:r>
              <a:rPr b="1"/>
              <a:t>Git</a:t>
            </a:r>
            <a:r>
              <a:t>, see </a:t>
            </a:r>
            <a:r>
              <a:rPr>
                <a:hlinkClick r:id="rId3"/>
              </a:rPr>
              <a:t>Using common Git commands</a:t>
            </a:r>
            <a:r>
              <a:t>.</a:t>
            </a:r>
          </a:p>
          <a:p>
            <a:endParaRPr/>
          </a:p>
          <a:p>
            <a:pPr>
              <a:spcBef>
                <a:spcPct val="43750"/>
              </a:spcBef>
              <a:spcAft>
                <a:spcPct val="43750"/>
              </a:spcAft>
            </a:pPr>
            <a:r>
              <a:rPr b="1"/>
              <a:t>GitHub</a:t>
            </a:r>
            <a:r>
              <a:t> is a cloud platform that uses Git as its core technology. It simplifies the process of collaborating on projects and provides a website, command-line tools, and overall flow that allows developers and users to work together. GitHub acts as the "remote repository" mentioned previously in the </a:t>
            </a:r>
            <a:r>
              <a:rPr b="1"/>
              <a:t>Git</a:t>
            </a:r>
            <a:r>
              <a:t> section.</a:t>
            </a:r>
          </a:p>
          <a:p>
            <a:endParaRPr/>
          </a:p>
          <a:p>
            <a:pPr>
              <a:spcBef>
                <a:spcPct val="43750"/>
              </a:spcBef>
              <a:spcAft>
                <a:spcPct val="43750"/>
              </a:spcAft>
            </a:pPr>
            <a:r>
              <a:t>Key features provided by GitHub include:</a:t>
            </a:r>
          </a:p>
          <a:p>
            <a:endParaRPr/>
          </a:p>
          <a:p>
            <a:r>
              <a:t>Issues</a:t>
            </a:r>
          </a:p>
          <a:p>
            <a:endParaRPr/>
          </a:p>
          <a:p>
            <a:r>
              <a:t>Discussions</a:t>
            </a:r>
          </a:p>
          <a:p>
            <a:endParaRPr/>
          </a:p>
          <a:p>
            <a:r>
              <a:t>Pull requests</a:t>
            </a:r>
          </a:p>
          <a:p>
            <a:endParaRPr/>
          </a:p>
          <a:p>
            <a:r>
              <a:t>Notifications</a:t>
            </a:r>
          </a:p>
          <a:p>
            <a:endParaRPr/>
          </a:p>
          <a:p>
            <a:r>
              <a:t>Labels</a:t>
            </a:r>
          </a:p>
          <a:p>
            <a:endParaRPr/>
          </a:p>
          <a:p>
            <a:r>
              <a:t>Actions</a:t>
            </a:r>
          </a:p>
          <a:p>
            <a:endParaRPr/>
          </a:p>
          <a:p>
            <a:r>
              <a:t>Forks</a:t>
            </a:r>
          </a:p>
          <a:p>
            <a:endParaRPr/>
          </a:p>
          <a:p>
            <a:r>
              <a:t>Projects</a:t>
            </a:r>
          </a:p>
          <a:p>
            <a:endParaRPr/>
          </a:p>
          <a:p>
            <a:pPr>
              <a:spcBef>
                <a:spcPct val="43750"/>
              </a:spcBef>
              <a:spcAft>
                <a:spcPct val="43750"/>
              </a:spcAft>
            </a:pPr>
            <a:r>
              <a:t>To learn more about </a:t>
            </a:r>
            <a:r>
              <a:rPr b="1"/>
              <a:t>GitHub</a:t>
            </a:r>
            <a:r>
              <a:t>, see </a:t>
            </a:r>
            <a:r>
              <a:rPr>
                <a:hlinkClick r:id="rId4"/>
              </a:rPr>
              <a:t>Getting started with GitHub</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B6A44C1F-B052-494F-9239-BAE423CFA476}" type="datetimeFigureOut">
              <a:rPr lang="en-US" smtClean="0"/>
              <a:t>2/1/22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76407003-769C-4EB1-9214-0A152FB528D3}" type="datetimeFigureOut">
              <a:rPr lang="en-US" smtClean="0"/>
              <a:t>2/1/22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611DDC36-9DF1-4635-99D4-5660C91865E3}" type="datetimeFigureOut">
              <a:rPr lang="en-US" smtClean="0"/>
              <a:t>2/1/22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F52E22BF-D27E-4DF2-A532-B0FFD4CEA0F9}" type="datetimeFigureOut">
              <a:rPr lang="en-US" smtClean="0"/>
              <a:t>2/1/22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0E6025CC-F293-4957-8040-9A397555AFA4}" type="datetimeFigureOut">
              <a:rPr lang="en-US" smtClean="0"/>
              <a:t>2/1/22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D289A2A7-F982-4CD2-A0A6-2374192CCD93}" type="datetimeFigureOut">
              <a:rPr lang="en-US" smtClean="0"/>
              <a:t>2/1/22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7E305E08-1F98-4A6C-87BB-7B816A27DDE8}" type="datetimeFigureOut">
              <a:rPr lang="en-US" smtClean="0"/>
              <a:t>2/1/22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B454E054-60DC-4639-9B32-F30E405CE1FC}" type="datetimeFigureOut">
              <a:rPr lang="en-US" smtClean="0"/>
              <a:t>2/1/22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DD26F699-A663-4376-90E7-D01CB88A1AEC}" type="datetimeFigureOut">
              <a:rPr lang="en-US" smtClean="0"/>
              <a:t>2/1/22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A800B83-E056-47D7-8A0D-C54924A85E1A}" type="datetimeFigureOut">
              <a:rPr lang="en-US" smtClean="0"/>
              <a:t>2/1/22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425A2EB2-2BA8-4595-AF47-787B0DC3DB10}" type="datetimeFigureOut">
              <a:rPr lang="en-US" smtClean="0"/>
              <a:t>2/1/22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2/1/22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hyperlink" Target="https://guides.github.com/introduction/flow/?azure-portal=true" TargetMode="External"/><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hyperlink" Target="https://docs.github.com/en/free-pro-team@latest/github/using-git/getting-changes-from-a-remote-repository?azure-portal=true#cloning-a-repository" TargetMode="External"/><Relationship Id="rId2" Type="http://schemas.openxmlformats.org/officeDocument/2006/relationships/notesSlide" Target="../notesSlides/notesSlide13.xml"/><Relationship Id="rId1" Type="http://schemas.openxmlformats.org/officeDocument/2006/relationships/slideLayout" Target="../slideLayouts/slideLayout20.xml"/><Relationship Id="rId5" Type="http://schemas.openxmlformats.org/officeDocument/2006/relationships/image" Target="../media/image21.png"/><Relationship Id="rId4" Type="http://schemas.openxmlformats.org/officeDocument/2006/relationships/hyperlink" Target="https://cli.github.com/manual/gh_repo_clone?azure-portal=tru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8" Type="http://schemas.openxmlformats.org/officeDocument/2006/relationships/hyperlink" Target="https://docs.github.com/en/free-pro-team@latest/github/getting-started-with-github/fork-a-repo?azure-portal=true" TargetMode="External"/><Relationship Id="rId3" Type="http://schemas.openxmlformats.org/officeDocument/2006/relationships/hyperlink" Target="https://help.github.com/en/github/setting-up-and-managing-organizations-and-teams?azure-portal=true" TargetMode="External"/><Relationship Id="rId7" Type="http://schemas.openxmlformats.org/officeDocument/2006/relationships/hyperlink" Target="https://docs.github.com/en/free-pro-team@latest/actions?azure-portal=true" TargetMode="External"/><Relationship Id="rId2" Type="http://schemas.openxmlformats.org/officeDocument/2006/relationships/notesSlide" Target="../notesSlides/notesSlide23.xml"/><Relationship Id="rId1" Type="http://schemas.openxmlformats.org/officeDocument/2006/relationships/slideLayout" Target="../slideLayouts/slideLayout20.xml"/><Relationship Id="rId6" Type="http://schemas.openxmlformats.org/officeDocument/2006/relationships/hyperlink" Target="https://docs.github.com/en/free-pro-team@latest/github/managing-your-work-on-github/about-labels?azure-portal=true" TargetMode="External"/><Relationship Id="rId5" Type="http://schemas.openxmlformats.org/officeDocument/2006/relationships/hyperlink" Target="https://help.github.com/en/github/collaborating-with-issues-and-pull-requests?azure-portal=true" TargetMode="External"/><Relationship Id="rId4" Type="http://schemas.openxmlformats.org/officeDocument/2006/relationships/hyperlink" Target="https://help.github.com/en/github/committing-changes-to-your-project?azure-portal=true" TargetMode="External"/><Relationship Id="rId9" Type="http://schemas.openxmlformats.org/officeDocument/2006/relationships/hyperlink" Target="https://help.github.com/en/github/working-with-github-pages?azure-portal=tru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Git and GitHub</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As you work with </a:t>
            </a:r>
            <a:r>
              <a:rPr b="1"/>
              <a:t>Git</a:t>
            </a:r>
            <a:r>
              <a:t> and </a:t>
            </a:r>
            <a:r>
              <a:rPr b="1"/>
              <a:t>GitHub</a:t>
            </a:r>
            <a:r>
              <a:t>, you may wonder about the difference between the two.</a:t>
            </a:r>
          </a:p>
        </p:txBody>
      </p:sp>
      <p:sp>
        <p:nvSpPr>
          <p:cNvPr id="4" name="New shape"/>
          <p:cNvSpPr/>
          <p:nvPr/>
        </p:nvSpPr>
        <p:spPr>
          <a:xfrm>
            <a:off x="609600" y="4006342"/>
            <a:ext cx="51816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800">
                <a:solidFill>
                  <a:srgbClr val="000000"/>
                </a:solidFill>
              </a:rPr>
              <a:t>Installed and used on your local machine</a:t>
            </a:r>
          </a:p>
          <a:p>
            <a:pPr marL="381000" indent="-365760">
              <a:spcBef>
                <a:spcPct val="20000"/>
              </a:spcBef>
              <a:spcAft>
                <a:spcPct val="20000"/>
              </a:spcAft>
              <a:buChar char="•"/>
            </a:pPr>
            <a:r>
              <a:rPr sz="1800">
                <a:solidFill>
                  <a:srgbClr val="000000"/>
                </a:solidFill>
              </a:rPr>
              <a:t>Handles version control</a:t>
            </a:r>
          </a:p>
          <a:p>
            <a:pPr marL="381000" indent="-365760">
              <a:spcBef>
                <a:spcPct val="20000"/>
              </a:spcBef>
              <a:spcAft>
                <a:spcPct val="20000"/>
              </a:spcAft>
              <a:buChar char="•"/>
            </a:pPr>
            <a:r>
              <a:rPr sz="1800">
                <a:solidFill>
                  <a:srgbClr val="000000"/>
                </a:solidFill>
              </a:rPr>
              <a:t>Supports branching</a:t>
            </a:r>
          </a:p>
        </p:txBody>
      </p:sp>
      <p:sp>
        <p:nvSpPr>
          <p:cNvPr id="5" name="New shape"/>
          <p:cNvSpPr/>
          <p:nvPr/>
        </p:nvSpPr>
        <p:spPr>
          <a:xfrm>
            <a:off x="6400800" y="3046221"/>
            <a:ext cx="5181600" cy="3054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800">
                <a:solidFill>
                  <a:srgbClr val="000000"/>
                </a:solidFill>
              </a:rPr>
              <a:t>Issues</a:t>
            </a:r>
          </a:p>
          <a:p>
            <a:pPr marL="381000" indent="-365760">
              <a:spcBef>
                <a:spcPct val="20000"/>
              </a:spcBef>
              <a:spcAft>
                <a:spcPct val="20000"/>
              </a:spcAft>
              <a:buChar char="•"/>
            </a:pPr>
            <a:r>
              <a:rPr sz="1800">
                <a:solidFill>
                  <a:srgbClr val="000000"/>
                </a:solidFill>
              </a:rPr>
              <a:t>Discussions</a:t>
            </a:r>
          </a:p>
          <a:p>
            <a:pPr marL="381000" indent="-365760">
              <a:spcBef>
                <a:spcPct val="20000"/>
              </a:spcBef>
              <a:spcAft>
                <a:spcPct val="20000"/>
              </a:spcAft>
              <a:buChar char="•"/>
            </a:pPr>
            <a:r>
              <a:rPr sz="1800">
                <a:solidFill>
                  <a:srgbClr val="000000"/>
                </a:solidFill>
              </a:rPr>
              <a:t>Pull requests</a:t>
            </a:r>
          </a:p>
          <a:p>
            <a:pPr marL="381000" indent="-365760">
              <a:spcBef>
                <a:spcPct val="20000"/>
              </a:spcBef>
              <a:spcAft>
                <a:spcPct val="20000"/>
              </a:spcAft>
              <a:buChar char="•"/>
            </a:pPr>
            <a:r>
              <a:rPr sz="1800">
                <a:solidFill>
                  <a:srgbClr val="000000"/>
                </a:solidFill>
              </a:rPr>
              <a:t>Notifications</a:t>
            </a:r>
          </a:p>
          <a:p>
            <a:pPr marL="381000" indent="-365760">
              <a:spcBef>
                <a:spcPct val="20000"/>
              </a:spcBef>
              <a:spcAft>
                <a:spcPct val="20000"/>
              </a:spcAft>
              <a:buChar char="•"/>
            </a:pPr>
            <a:r>
              <a:rPr sz="1800">
                <a:solidFill>
                  <a:srgbClr val="000000"/>
                </a:solidFill>
              </a:rPr>
              <a:t>Labels</a:t>
            </a:r>
          </a:p>
          <a:p>
            <a:pPr marL="381000" indent="-365760">
              <a:spcBef>
                <a:spcPct val="20000"/>
              </a:spcBef>
              <a:spcAft>
                <a:spcPct val="20000"/>
              </a:spcAft>
              <a:buChar char="•"/>
            </a:pPr>
            <a:r>
              <a:rPr sz="1800">
                <a:solidFill>
                  <a:srgbClr val="000000"/>
                </a:solidFill>
              </a:rPr>
              <a:t>Actions</a:t>
            </a:r>
          </a:p>
          <a:p>
            <a:pPr marL="381000" indent="-365760">
              <a:spcBef>
                <a:spcPct val="20000"/>
              </a:spcBef>
              <a:spcAft>
                <a:spcPct val="20000"/>
              </a:spcAft>
              <a:buChar char="•"/>
            </a:pPr>
            <a:r>
              <a:rPr sz="1800">
                <a:solidFill>
                  <a:srgbClr val="000000"/>
                </a:solidFill>
              </a:rPr>
              <a:t>Forks</a:t>
            </a:r>
          </a:p>
          <a:p>
            <a:pPr marL="381000" indent="-365760">
              <a:spcBef>
                <a:spcPct val="20000"/>
              </a:spcBef>
              <a:spcAft>
                <a:spcPct val="20000"/>
              </a:spcAft>
              <a:buChar char="•"/>
            </a:pPr>
            <a:r>
              <a:rPr sz="1800">
                <a:solidFill>
                  <a:srgbClr val="000000"/>
                </a:solidFill>
              </a:rPr>
              <a:t>Projects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Branches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b="1"/>
              <a:t>Branches</a:t>
            </a:r>
            <a:r>
              <a:t> are the preferred way to create changes in </a:t>
            </a:r>
            <a:r>
              <a:rPr>
                <a:hlinkClick r:id="rId3"/>
              </a:rPr>
              <a:t>the GitHub flow</a:t>
            </a:r>
            <a:r>
              <a:t>.</a:t>
            </a:r>
          </a:p>
        </p:txBody>
      </p:sp>
      <p:pic>
        <p:nvPicPr>
          <p:cNvPr id="4" name="New picture" descr="GitHub flow with a feature branch. Changes made to a branch can be merged back into the main branch."/>
          <p:cNvPicPr/>
          <p:nvPr/>
        </p:nvPicPr>
        <p:blipFill>
          <a:blip r:embed="rId4"/>
          <a:stretch>
            <a:fillRect/>
          </a:stretch>
        </p:blipFill>
        <p:spPr>
          <a:xfrm>
            <a:off x="609600" y="2606874"/>
            <a:ext cx="10972800" cy="3506071"/>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Commits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 </a:t>
            </a:r>
            <a:r>
              <a:rPr b="1"/>
              <a:t>commit</a:t>
            </a:r>
            <a:r>
              <a:t> is a change to one or more files on a branch.</a:t>
            </a:r>
          </a:p>
        </p:txBody>
      </p:sp>
      <p:pic>
        <p:nvPicPr>
          <p:cNvPr id="4" name="New picture" descr="A list of GitHub commits to a main branch."/>
          <p:cNvPicPr/>
          <p:nvPr/>
        </p:nvPicPr>
        <p:blipFill>
          <a:blip r:embed="rId3"/>
          <a:stretch>
            <a:fillRect/>
          </a:stretch>
        </p:blipFill>
        <p:spPr>
          <a:xfrm>
            <a:off x="1282700" y="2232660"/>
            <a:ext cx="9626600" cy="4254500"/>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Pull Requests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 </a:t>
            </a:r>
            <a:r>
              <a:rPr b="1"/>
              <a:t>pull request</a:t>
            </a:r>
            <a:r>
              <a:t> is the mechanism used to signal that the commits from one branch are ready to be merged into another branch.</a:t>
            </a:r>
          </a:p>
        </p:txBody>
      </p:sp>
      <p:pic>
        <p:nvPicPr>
          <p:cNvPr id="4" name="New picture" descr="GitHub pull requests provide a way to get commits from one branch into another branch."/>
          <p:cNvPicPr/>
          <p:nvPr/>
        </p:nvPicPr>
        <p:blipFill>
          <a:blip r:embed="rId3"/>
          <a:stretch>
            <a:fillRect/>
          </a:stretch>
        </p:blipFill>
        <p:spPr>
          <a:xfrm>
            <a:off x="2961614" y="2517013"/>
            <a:ext cx="6268771" cy="4112514"/>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Cloning and forking</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GitHub provides multiple ways to copy a repository so that you can work on it.</a:t>
            </a:r>
          </a:p>
        </p:txBody>
      </p:sp>
      <p:sp>
        <p:nvSpPr>
          <p:cNvPr id="4" name="New shape"/>
          <p:cNvSpPr/>
          <p:nvPr/>
        </p:nvSpPr>
        <p:spPr>
          <a:xfrm>
            <a:off x="609600" y="3027933"/>
            <a:ext cx="5181600" cy="3090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200" b="1">
                <a:solidFill>
                  <a:srgbClr val="000000"/>
                </a:solidFill>
              </a:rPr>
              <a:t>Cloning a Repository</a:t>
            </a:r>
            <a:r>
              <a:rPr sz="1200">
                <a:solidFill>
                  <a:srgbClr val="000000"/>
                </a:solidFill>
              </a:rPr>
              <a:t> - Cloning a repository will make a copy of the repository and its history on your local machine. If you have write access to the repository you can push changes from your local machine to the remote repository (called the </a:t>
            </a:r>
            <a:r>
              <a:rPr sz="1200" b="1">
                <a:solidFill>
                  <a:srgbClr val="000000"/>
                </a:solidFill>
              </a:rPr>
              <a:t>origin</a:t>
            </a:r>
            <a:r>
              <a:rPr sz="1200">
                <a:solidFill>
                  <a:srgbClr val="000000"/>
                </a:solidFill>
              </a:rPr>
              <a:t>) as they're completed. To clone a repository you can use the </a:t>
            </a:r>
            <a:r>
              <a:rPr sz="1200">
                <a:solidFill>
                  <a:srgbClr val="000000"/>
                </a:solidFill>
                <a:hlinkClick r:id="rId3"/>
              </a:rPr>
              <a:t>git clone [url]</a:t>
            </a:r>
            <a:r>
              <a:rPr sz="1200">
                <a:solidFill>
                  <a:srgbClr val="000000"/>
                </a:solidFill>
              </a:rPr>
              <a:t> command or the GitHub CLI's </a:t>
            </a:r>
            <a:r>
              <a:rPr sz="1200">
                <a:solidFill>
                  <a:srgbClr val="000000"/>
                </a:solidFill>
                <a:hlinkClick r:id="rId4"/>
              </a:rPr>
              <a:t>gh repo clone [url]</a:t>
            </a:r>
            <a:r>
              <a:rPr sz="1200">
                <a:solidFill>
                  <a:srgbClr val="000000"/>
                </a:solidFill>
              </a:rPr>
              <a:t> command.</a:t>
            </a:r>
          </a:p>
          <a:p>
            <a:pPr marL="381000" indent="-365760">
              <a:spcBef>
                <a:spcPct val="20000"/>
              </a:spcBef>
              <a:spcAft>
                <a:spcPct val="20000"/>
              </a:spcAft>
              <a:buChar char="•"/>
            </a:pPr>
            <a:r>
              <a:rPr sz="1200" b="1">
                <a:solidFill>
                  <a:srgbClr val="000000"/>
                </a:solidFill>
              </a:rPr>
              <a:t>Forking a Repository</a:t>
            </a:r>
            <a:r>
              <a:rPr sz="1200">
                <a:solidFill>
                  <a:srgbClr val="000000"/>
                </a:solidFill>
              </a:rPr>
              <a:t> - </a:t>
            </a:r>
            <a:r>
              <a:rPr sz="1200" b="1">
                <a:solidFill>
                  <a:srgbClr val="000000"/>
                </a:solidFill>
              </a:rPr>
              <a:t>Forking</a:t>
            </a:r>
            <a:r>
              <a:rPr sz="1200">
                <a:solidFill>
                  <a:srgbClr val="000000"/>
                </a:solidFill>
              </a:rPr>
              <a:t> a repository makes a copy of the repository in your GitHub account. The parent repository is referred to as the </a:t>
            </a:r>
            <a:r>
              <a:rPr sz="1200" b="1">
                <a:solidFill>
                  <a:srgbClr val="000000"/>
                </a:solidFill>
              </a:rPr>
              <a:t>upstream</a:t>
            </a:r>
            <a:r>
              <a:rPr sz="1200">
                <a:solidFill>
                  <a:srgbClr val="000000"/>
                </a:solidFill>
              </a:rPr>
              <a:t> while your forked copy is referred to as the </a:t>
            </a:r>
            <a:r>
              <a:rPr sz="1200" b="1">
                <a:solidFill>
                  <a:srgbClr val="000000"/>
                </a:solidFill>
              </a:rPr>
              <a:t>origin</a:t>
            </a:r>
            <a:r>
              <a:rPr sz="1200">
                <a:solidFill>
                  <a:srgbClr val="000000"/>
                </a:solidFill>
              </a:rPr>
              <a:t>. Once you've forked a repository into your GitHub account you can </a:t>
            </a:r>
            <a:r>
              <a:rPr sz="1200" b="1">
                <a:solidFill>
                  <a:srgbClr val="000000"/>
                </a:solidFill>
              </a:rPr>
              <a:t>clone</a:t>
            </a:r>
            <a:r>
              <a:rPr sz="1200">
                <a:solidFill>
                  <a:srgbClr val="000000"/>
                </a:solidFill>
              </a:rPr>
              <a:t> it to your local machine. Forking allows you to freely make changes to a project without affecting the original </a:t>
            </a:r>
            <a:r>
              <a:rPr sz="1200" b="1">
                <a:solidFill>
                  <a:srgbClr val="000000"/>
                </a:solidFill>
              </a:rPr>
              <a:t>upstream</a:t>
            </a:r>
            <a:r>
              <a:rPr sz="1200">
                <a:solidFill>
                  <a:srgbClr val="000000"/>
                </a:solidFill>
              </a:rPr>
              <a:t> repository. To contribute changes back to the </a:t>
            </a:r>
            <a:r>
              <a:rPr sz="1200" b="1">
                <a:solidFill>
                  <a:srgbClr val="000000"/>
                </a:solidFill>
              </a:rPr>
              <a:t>upstream</a:t>
            </a:r>
            <a:r>
              <a:rPr sz="1200">
                <a:solidFill>
                  <a:srgbClr val="000000"/>
                </a:solidFill>
              </a:rPr>
              <a:t> repository you create a </a:t>
            </a:r>
            <a:r>
              <a:rPr sz="1200" b="1">
                <a:solidFill>
                  <a:srgbClr val="000000"/>
                </a:solidFill>
              </a:rPr>
              <a:t>pull request</a:t>
            </a:r>
            <a:r>
              <a:rPr sz="1200">
                <a:solidFill>
                  <a:srgbClr val="000000"/>
                </a:solidFill>
              </a:rPr>
              <a:t> from your forked repository. You can also run git commands to ensure that your local copy stays synced with the </a:t>
            </a:r>
            <a:r>
              <a:rPr sz="1200" b="1">
                <a:solidFill>
                  <a:srgbClr val="000000"/>
                </a:solidFill>
              </a:rPr>
              <a:t>upstream</a:t>
            </a:r>
            <a:r>
              <a:rPr sz="1200">
                <a:solidFill>
                  <a:srgbClr val="000000"/>
                </a:solidFill>
              </a:rPr>
              <a:t> repository.</a:t>
            </a:r>
          </a:p>
        </p:txBody>
      </p:sp>
      <p:pic>
        <p:nvPicPr>
          <p:cNvPr id="5" name="New picture" descr="Forking a repository creates a copy of it in your GitHub account. You can then clone your forked copy of the repository to your local machine."/>
          <p:cNvPicPr/>
          <p:nvPr/>
        </p:nvPicPr>
        <p:blipFill>
          <a:blip r:embed="rId5"/>
          <a:stretch>
            <a:fillRect/>
          </a:stretch>
        </p:blipFill>
        <p:spPr>
          <a:xfrm>
            <a:off x="6400800" y="3004583"/>
            <a:ext cx="5181600" cy="3137374"/>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39665-078F-8C45-82CC-A0DB180CD565}"/>
              </a:ext>
            </a:extLst>
          </p:cNvPr>
          <p:cNvSpPr>
            <a:spLocks noGrp="1"/>
          </p:cNvSpPr>
          <p:nvPr>
            <p:ph type="title"/>
          </p:nvPr>
        </p:nvSpPr>
        <p:spPr/>
        <p:txBody>
          <a:bodyPr/>
          <a:lstStyle/>
          <a:p>
            <a:r>
              <a:rPr lang="en-US" dirty="0"/>
              <a:t>Workshop walk-through</a:t>
            </a:r>
          </a:p>
        </p:txBody>
      </p:sp>
      <p:sp>
        <p:nvSpPr>
          <p:cNvPr id="3" name="Content Placeholder 2">
            <a:extLst>
              <a:ext uri="{FF2B5EF4-FFF2-40B4-BE49-F238E27FC236}">
                <a16:creationId xmlns:a16="http://schemas.microsoft.com/office/drawing/2014/main" id="{62B97BBF-598B-E845-85D1-1B63CABA2EB8}"/>
              </a:ext>
            </a:extLst>
          </p:cNvPr>
          <p:cNvSpPr>
            <a:spLocks noGrp="1"/>
          </p:cNvSpPr>
          <p:nvPr>
            <p:ph sz="quarter" idx="10"/>
          </p:nvPr>
        </p:nvSpPr>
        <p:spPr>
          <a:xfrm>
            <a:off x="584200" y="1435100"/>
            <a:ext cx="11018838" cy="430887"/>
          </a:xfrm>
        </p:spPr>
        <p:txBody>
          <a:bodyPr/>
          <a:lstStyle/>
          <a:p>
            <a:r>
              <a:rPr lang="en-US" dirty="0"/>
              <a:t>Fork a repo, create a branch, make a change, push it, delete branch</a:t>
            </a:r>
          </a:p>
        </p:txBody>
      </p:sp>
    </p:spTree>
    <p:extLst>
      <p:ext uri="{BB962C8B-B14F-4D97-AF65-F5344CB8AC3E}">
        <p14:creationId xmlns:p14="http://schemas.microsoft.com/office/powerpoint/2010/main" val="76338650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Quiz</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best way to report a bug to a GitHub project?</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Send an email to a project owner.</a:t>
            </a:r>
          </a:p>
          <a:p>
            <a:pPr lvl="1" indent="-457200">
              <a:spcAft>
                <a:spcPct val="15000"/>
              </a:spcAft>
              <a:buAutoNum type="alphaUcPeriod"/>
            </a:pPr>
            <a:r>
              <a:rPr sz="2500">
                <a:solidFill>
                  <a:srgbClr val="000000"/>
                </a:solidFill>
              </a:rPr>
              <a:t>I don't bother reporting software bugs because there's no transparency and they never get fixed anyway.</a:t>
            </a:r>
          </a:p>
          <a:p>
            <a:pPr lvl="1" indent="-457200">
              <a:spcAft>
                <a:spcPct val="15000"/>
              </a:spcAft>
              <a:buAutoNum type="alphaUcPeriod"/>
            </a:pPr>
            <a:r>
              <a:rPr sz="2500">
                <a:solidFill>
                  <a:srgbClr val="000000"/>
                </a:solidFill>
              </a:rPr>
              <a:t>Search for the bug in the project's existing issues and create a new one if it hasn't been reported yet.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best way to report a bug to a GitHub project?</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Send an email to a project owner.</a:t>
            </a:r>
          </a:p>
          <a:p>
            <a:pPr lvl="1" indent="-457200">
              <a:spcAft>
                <a:spcPct val="15000"/>
              </a:spcAft>
              <a:buAutoNum type="alphaUcPeriod"/>
            </a:pPr>
            <a:r>
              <a:rPr sz="2500">
                <a:solidFill>
                  <a:srgbClr val="000000"/>
                </a:solidFill>
              </a:rPr>
              <a:t>I don't bother reporting software bugs because there's no transparency and they never get fixed anyway.</a:t>
            </a:r>
          </a:p>
          <a:p>
            <a:pPr lvl="1" indent="-457200">
              <a:spcAft>
                <a:spcPct val="15000"/>
              </a:spcAft>
              <a:buAutoNum type="alphaUcPeriod"/>
            </a:pPr>
            <a:r>
              <a:rPr sz="2500" b="1">
                <a:solidFill>
                  <a:srgbClr val="000000"/>
                </a:solidFill>
                <a:highlight>
                  <a:srgbClr val="F0F788"/>
                </a:highlight>
              </a:rPr>
              <a:t>Search for the bug in the project's existing issues and create a new one if it hasn't been reported yet.</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Suppose you have created a bug fix on a new branch and want it to become part of the next production build generated from the `main` branch. What should you do next?</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Copy your branch changes and commit them directly to the `main` branch.</a:t>
            </a:r>
          </a:p>
          <a:p>
            <a:pPr lvl="1" indent="-457200">
              <a:spcAft>
                <a:spcPct val="15000"/>
              </a:spcAft>
              <a:buAutoNum type="alphaUcPeriod"/>
            </a:pPr>
            <a:r>
              <a:rPr sz="2500">
                <a:solidFill>
                  <a:srgbClr val="000000"/>
                </a:solidFill>
              </a:rPr>
              <a:t>Create a pull request to merge your new branch into the `main` branch.</a:t>
            </a:r>
          </a:p>
          <a:p>
            <a:pPr lvl="1" indent="-457200">
              <a:spcAft>
                <a:spcPct val="15000"/>
              </a:spcAft>
              <a:buAutoNum type="alphaUcPeriod"/>
            </a:pPr>
            <a:r>
              <a:rPr sz="2500">
                <a:solidFill>
                  <a:srgbClr val="000000"/>
                </a:solidFill>
              </a:rPr>
              <a:t>On second thought, maybe I won't share this fix. I'll just put it in my own private version of the source code.</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2985136"/>
            <a:ext cx="6816725" cy="548640"/>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Introduction to GitHub</a:t>
            </a:r>
          </a:p>
        </p:txBody>
      </p:sp>
      <p:sp>
        <p:nvSpPr>
          <p:cNvPr id="5" name="Subtitle"/>
          <p:cNvSpPr>
            <a:spLocks noGrp="1"/>
          </p:cNvSpPr>
          <p:nvPr>
            <p:ph type="body" sz="quarter" idx="12" hasCustomPrompt="1"/>
          </p:nvPr>
        </p:nvSpPr>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endParaRPr/>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Suppose you have created a bug fix on a new branch and want it to become part of the next production build generated from the `main` branch. What should you do next?</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Copy your branch changes and commit them directly to the `main` branch.</a:t>
            </a:r>
          </a:p>
          <a:p>
            <a:pPr lvl="1" indent="-457200">
              <a:spcAft>
                <a:spcPct val="15000"/>
              </a:spcAft>
              <a:buAutoNum type="alphaUcPeriod"/>
            </a:pPr>
            <a:r>
              <a:rPr sz="2500" b="1">
                <a:solidFill>
                  <a:srgbClr val="000000"/>
                </a:solidFill>
                <a:highlight>
                  <a:srgbClr val="F0F788"/>
                </a:highlight>
              </a:rPr>
              <a:t>Create a pull request to merge your new branch into the `main` branch.</a:t>
            </a:r>
          </a:p>
          <a:p>
            <a:pPr lvl="1" indent="-457200">
              <a:spcAft>
                <a:spcPct val="15000"/>
              </a:spcAft>
              <a:buAutoNum type="alphaUcPeriod"/>
            </a:pPr>
            <a:r>
              <a:rPr sz="2500">
                <a:solidFill>
                  <a:srgbClr val="000000"/>
                </a:solidFill>
              </a:rPr>
              <a:t>On second thought, maybe I won't share this fix. I'll just put it in my own private version of the source code.</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Suppose you'd like to work with a project on GitHub but you don't have write access to the project. What can you do to contribute?</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Fork the project's repository to your GitHub account, clone the forked repository to your local machine, push changes to your repository, and submit a pull request to the target (upstream) repository.</a:t>
            </a:r>
          </a:p>
          <a:p>
            <a:pPr lvl="1" indent="-457200">
              <a:spcAft>
                <a:spcPct val="15000"/>
              </a:spcAft>
              <a:buAutoNum type="alphaUcPeriod"/>
            </a:pPr>
            <a:r>
              <a:rPr sz="2500">
                <a:solidFill>
                  <a:srgbClr val="000000"/>
                </a:solidFill>
              </a:rPr>
              <a:t>Clone the project to your local machine and push updates directly to the project repository.</a:t>
            </a:r>
          </a:p>
          <a:p>
            <a:pPr lvl="1" indent="-457200">
              <a:spcAft>
                <a:spcPct val="15000"/>
              </a:spcAft>
              <a:buAutoNum type="alphaUcPeriod"/>
            </a:pPr>
            <a:r>
              <a:rPr sz="2500">
                <a:solidFill>
                  <a:srgbClr val="000000"/>
                </a:solidFill>
              </a:rPr>
              <a:t>Use git commands to make a copy of the project so that you can work locally. Submit an issue to get your changes into the target repository.</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Suppose you'd like to work with a project on GitHub but you don't have write access to the project. What can you do to contribute?</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a:solidFill>
                  <a:srgbClr val="000000"/>
                </a:solidFill>
                <a:highlight>
                  <a:srgbClr val="F0F788"/>
                </a:highlight>
              </a:rPr>
              <a:t>Fork the project's repository to your GitHub account, clone the forked repository to your local machine, push changes to your repository, and submit a pull request to the target (upstream) repository.</a:t>
            </a:r>
          </a:p>
          <a:p>
            <a:pPr lvl="1" indent="-457200">
              <a:spcAft>
                <a:spcPct val="15000"/>
              </a:spcAft>
              <a:buAutoNum type="alphaUcPeriod"/>
            </a:pPr>
            <a:r>
              <a:rPr sz="2500">
                <a:solidFill>
                  <a:srgbClr val="000000"/>
                </a:solidFill>
              </a:rPr>
              <a:t>Clone the project to your local machine and push updates directly to the project repository.</a:t>
            </a:r>
          </a:p>
          <a:p>
            <a:pPr lvl="1" indent="-457200">
              <a:spcAft>
                <a:spcPct val="15000"/>
              </a:spcAft>
              <a:buAutoNum type="alphaUcPeriod"/>
            </a:pPr>
            <a:r>
              <a:rPr sz="2500">
                <a:solidFill>
                  <a:srgbClr val="000000"/>
                </a:solidFill>
              </a:rPr>
              <a:t>Use git commands to make a copy of the project so that you can work locally. Submit an issue to get your changes into the target repository.</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129266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In this module, you learned about the key features of GitHub</a:t>
            </a:r>
            <a:r>
              <a:rPr lang="en-US" dirty="0"/>
              <a:t> and how to use it with </a:t>
            </a:r>
            <a:r>
              <a:rPr lang="en-US" dirty="0" err="1"/>
              <a:t>GitHub.dev</a:t>
            </a:r>
            <a:r>
              <a:rPr lang="en-US" dirty="0"/>
              <a:t>,</a:t>
            </a:r>
            <a:r>
              <a:rPr dirty="0"/>
              <a:t> including commits,</a:t>
            </a:r>
            <a:r>
              <a:rPr lang="en-US" dirty="0"/>
              <a:t> branches,</a:t>
            </a:r>
            <a:r>
              <a:rPr dirty="0"/>
              <a:t> and pull requests.</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Learn more</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Here are some links to more information on the topics we discussed in this module.</a:t>
            </a:r>
          </a:p>
        </p:txBody>
      </p:sp>
      <p:sp>
        <p:nvSpPr>
          <p:cNvPr id="4" name="New shape"/>
          <p:cNvSpPr/>
          <p:nvPr/>
        </p:nvSpPr>
        <p:spPr>
          <a:xfrm>
            <a:off x="609600" y="2517013"/>
            <a:ext cx="10972800" cy="2670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hlinkClick r:id="rId3"/>
              </a:rPr>
              <a:t>Setting up and managing organizations and teams</a:t>
            </a:r>
          </a:p>
          <a:p>
            <a:pPr marL="635000" indent="-365760">
              <a:spcBef>
                <a:spcPct val="20000"/>
              </a:spcBef>
              <a:spcAft>
                <a:spcPct val="20000"/>
              </a:spcAft>
              <a:buChar char="•"/>
            </a:pPr>
            <a:r>
              <a:rPr sz="1800">
                <a:solidFill>
                  <a:srgbClr val="000000"/>
                </a:solidFill>
                <a:hlinkClick r:id="rId4"/>
              </a:rPr>
              <a:t>Committing changes to your project</a:t>
            </a:r>
          </a:p>
          <a:p>
            <a:pPr marL="635000" indent="-365760">
              <a:spcBef>
                <a:spcPct val="20000"/>
              </a:spcBef>
              <a:spcAft>
                <a:spcPct val="20000"/>
              </a:spcAft>
              <a:buChar char="•"/>
            </a:pPr>
            <a:r>
              <a:rPr sz="1800">
                <a:solidFill>
                  <a:srgbClr val="000000"/>
                </a:solidFill>
                <a:hlinkClick r:id="rId5"/>
              </a:rPr>
              <a:t>Collaborating with issues and pull requests</a:t>
            </a:r>
          </a:p>
          <a:p>
            <a:pPr marL="635000" indent="-365760">
              <a:spcBef>
                <a:spcPct val="20000"/>
              </a:spcBef>
              <a:spcAft>
                <a:spcPct val="20000"/>
              </a:spcAft>
              <a:buChar char="•"/>
            </a:pPr>
            <a:r>
              <a:rPr sz="1800">
                <a:solidFill>
                  <a:srgbClr val="000000"/>
                </a:solidFill>
                <a:hlinkClick r:id="rId6"/>
              </a:rPr>
              <a:t>About the role of labels</a:t>
            </a:r>
          </a:p>
          <a:p>
            <a:pPr marL="635000" indent="-365760">
              <a:spcBef>
                <a:spcPct val="20000"/>
              </a:spcBef>
              <a:spcAft>
                <a:spcPct val="20000"/>
              </a:spcAft>
              <a:buChar char="•"/>
            </a:pPr>
            <a:r>
              <a:rPr sz="1800">
                <a:solidFill>
                  <a:srgbClr val="000000"/>
                </a:solidFill>
                <a:hlinkClick r:id="rId7"/>
              </a:rPr>
              <a:t>GitHub Actions</a:t>
            </a:r>
          </a:p>
          <a:p>
            <a:pPr marL="635000" indent="-365760">
              <a:spcBef>
                <a:spcPct val="20000"/>
              </a:spcBef>
              <a:spcAft>
                <a:spcPct val="20000"/>
              </a:spcAft>
              <a:buChar char="•"/>
            </a:pPr>
            <a:r>
              <a:rPr sz="1800">
                <a:solidFill>
                  <a:srgbClr val="000000"/>
                </a:solidFill>
                <a:hlinkClick r:id="rId8"/>
              </a:rPr>
              <a:t>Fork a repo</a:t>
            </a:r>
          </a:p>
          <a:p>
            <a:pPr marL="635000" indent="-365760">
              <a:spcBef>
                <a:spcPct val="20000"/>
              </a:spcBef>
              <a:spcAft>
                <a:spcPct val="20000"/>
              </a:spcAft>
              <a:buChar char="•"/>
            </a:pPr>
            <a:r>
              <a:rPr sz="1800">
                <a:solidFill>
                  <a:srgbClr val="000000"/>
                </a:solidFill>
                <a:hlinkClick r:id="rId9"/>
              </a:rPr>
              <a:t>Working with GitHub Pages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304800"/>
          </a:xfrm>
        </p:spPr>
        <p:txBody>
          <a:bodyPr anchor="t"/>
          <a:lstStyle>
            <a:lvl1pPr marL="231775" indent="-231775">
              <a:spcAft>
                <a:spcPts val="600"/>
              </a:spcAft>
              <a:buFont typeface="Wingdings" panose="05000000000000000000" pitchFamily="2" charset="2"/>
              <a:buChar char=""/>
              <a:defRPr/>
            </a:lvl1pPr>
          </a:lstStyle>
          <a:p>
            <a:pPr lvl="1"/>
            <a:r>
              <a:t>A GitHub account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2539157"/>
          </a:xfrm>
        </p:spPr>
        <p:txBody>
          <a:bodyPr anchor="t"/>
          <a:lstStyle>
            <a:lvl1pPr marL="231775" indent="-231775">
              <a:spcAft>
                <a:spcPts val="600"/>
              </a:spcAft>
              <a:buFont typeface="Wingdings" panose="05000000000000000000" pitchFamily="2" charset="2"/>
              <a:buChar char=""/>
              <a:defRPr/>
            </a:lvl1pPr>
          </a:lstStyle>
          <a:p>
            <a:r>
              <a:rPr lang="en-US" sz="2000" b="0" dirty="0">
                <a:solidFill>
                  <a:srgbClr val="24292F"/>
                </a:solidFill>
                <a:effectLst/>
              </a:rPr>
              <a:t>Open a repo using </a:t>
            </a:r>
            <a:r>
              <a:rPr lang="en-US" sz="2000" b="0" dirty="0" err="1">
                <a:solidFill>
                  <a:srgbClr val="24292F"/>
                </a:solidFill>
                <a:effectLst/>
              </a:rPr>
              <a:t>GitHub.dev</a:t>
            </a:r>
            <a:endParaRPr lang="en-US" sz="2000" b="0" dirty="0">
              <a:solidFill>
                <a:srgbClr val="24292F"/>
              </a:solidFill>
              <a:effectLst/>
            </a:endParaRPr>
          </a:p>
          <a:p>
            <a:r>
              <a:rPr lang="en-US" sz="2000" b="0" dirty="0">
                <a:solidFill>
                  <a:srgbClr val="24292F"/>
                </a:solidFill>
                <a:effectLst/>
              </a:rPr>
              <a:t>Create a branch</a:t>
            </a:r>
          </a:p>
          <a:p>
            <a:r>
              <a:rPr lang="en-US" sz="2000" b="0" dirty="0">
                <a:solidFill>
                  <a:srgbClr val="24292F"/>
                </a:solidFill>
                <a:effectLst/>
              </a:rPr>
              <a:t>Commit changes to the branch</a:t>
            </a:r>
          </a:p>
          <a:p>
            <a:r>
              <a:rPr lang="en-US" sz="2000" b="0" dirty="0">
                <a:solidFill>
                  <a:srgbClr val="24292F"/>
                </a:solidFill>
                <a:effectLst/>
              </a:rPr>
              <a:t>Create a pull request</a:t>
            </a:r>
          </a:p>
          <a:p>
            <a:r>
              <a:rPr lang="en-US" sz="2000" b="0" dirty="0">
                <a:solidFill>
                  <a:srgbClr val="24292F"/>
                </a:solidFill>
                <a:effectLst/>
              </a:rPr>
              <a:t>Merge the pull request</a:t>
            </a:r>
          </a:p>
          <a:p>
            <a:r>
              <a:rPr lang="en-US" sz="2000" b="0" dirty="0">
                <a:solidFill>
                  <a:srgbClr val="24292F"/>
                </a:solidFill>
                <a:effectLst/>
              </a:rPr>
              <a:t>Delete the branch</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1785104"/>
          </a:xfrm>
        </p:spPr>
        <p:txBody>
          <a:bodyPr anchor="t"/>
          <a:lstStyle>
            <a:lvl1pPr marL="231775" indent="-231775">
              <a:spcAft>
                <a:spcPts val="600"/>
              </a:spcAft>
              <a:buFont typeface="Wingdings" panose="05000000000000000000" pitchFamily="2" charset="2"/>
              <a:buChar char=""/>
              <a:defRPr/>
            </a:lvl1pPr>
          </a:lstStyle>
          <a:p>
            <a:pPr lvl="1"/>
            <a:r>
              <a:rPr dirty="0"/>
              <a:t>Introduction</a:t>
            </a:r>
          </a:p>
          <a:p>
            <a:pPr lvl="1"/>
            <a:r>
              <a:rPr dirty="0"/>
              <a:t>What is GitHub?</a:t>
            </a:r>
          </a:p>
          <a:p>
            <a:pPr lvl="1"/>
            <a:r>
              <a:rPr lang="en-US" dirty="0"/>
              <a:t>Work in </a:t>
            </a:r>
            <a:r>
              <a:rPr lang="en-US" dirty="0" err="1"/>
              <a:t>GitHub.dev</a:t>
            </a:r>
            <a:endParaRPr lang="en-US" dirty="0"/>
          </a:p>
          <a:p>
            <a:pPr lvl="1"/>
            <a:r>
              <a:rPr lang="en-US" dirty="0"/>
              <a:t>Quiz</a:t>
            </a:r>
          </a:p>
          <a:p>
            <a:pPr lvl="1"/>
            <a:r>
              <a:rPr lang="en-US" dirty="0"/>
              <a:t>Summary</a:t>
            </a:r>
            <a:endParaRPr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GitHub is a development platform that enables you to host and review code, manage projects, and build software alongside 50 million developers.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What is GitHub?</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The GitHub flow</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addition to providing a platform for collaborative software development, GitHub also offers a workflow designed to optimize use of its various features.</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11</TotalTime>
  <Words>2584</Words>
  <Application>Microsoft Macintosh PowerPoint</Application>
  <PresentationFormat>Widescreen</PresentationFormat>
  <Paragraphs>223</Paragraphs>
  <Slides>26</Slides>
  <Notes>23</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26</vt:i4>
      </vt:variant>
    </vt:vector>
  </HeadingPairs>
  <TitlesOfParts>
    <vt:vector size="36" baseType="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PowerPoint Presentation</vt:lpstr>
      <vt:lpstr>Introduction to GitHub</vt:lpstr>
      <vt:lpstr>Prerequisites</vt:lpstr>
      <vt:lpstr>Learning objectives</vt:lpstr>
      <vt:lpstr>Agenda</vt:lpstr>
      <vt:lpstr>Introduction</vt:lpstr>
      <vt:lpstr>Introduction</vt:lpstr>
      <vt:lpstr>What is GitHub?</vt:lpstr>
      <vt:lpstr>The GitHub flow</vt:lpstr>
      <vt:lpstr>Git and GitHub</vt:lpstr>
      <vt:lpstr>Branches</vt:lpstr>
      <vt:lpstr>Commits</vt:lpstr>
      <vt:lpstr>Pull Requests</vt:lpstr>
      <vt:lpstr>Cloning and forking</vt:lpstr>
      <vt:lpstr>Workshop walk-through</vt:lpstr>
      <vt:lpstr>Quiz</vt:lpstr>
      <vt:lpstr>Question 1</vt:lpstr>
      <vt:lpstr>Question 1</vt:lpstr>
      <vt:lpstr>Question 2</vt:lpstr>
      <vt:lpstr>Question 2</vt:lpstr>
      <vt:lpstr>Question 3</vt:lpstr>
      <vt:lpstr>Question 3</vt:lpstr>
      <vt:lpstr>Summary</vt:lpstr>
      <vt:lpstr>Summary</vt:lpstr>
      <vt:lpstr>Learn more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Jen Looper</cp:lastModifiedBy>
  <cp:revision>4</cp:revision>
  <cp:lastPrinted>2022-01-28T15:53:52Z</cp:lastPrinted>
  <dcterms:created xsi:type="dcterms:W3CDTF">2022-01-28T15:53:52Z</dcterms:created>
  <dcterms:modified xsi:type="dcterms:W3CDTF">2022-02-01T17:22:35Z</dcterms:modified>
</cp:coreProperties>
</file>