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1" r:id="rId3"/>
    <p:sldId id="257" r:id="rId4"/>
    <p:sldId id="258" r:id="rId5"/>
    <p:sldId id="260" r:id="rId6"/>
    <p:sldId id="259" r:id="rId7"/>
    <p:sldId id="268" r:id="rId8"/>
    <p:sldId id="261" r:id="rId9"/>
    <p:sldId id="267" r:id="rId10"/>
    <p:sldId id="269"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8" d="100"/>
          <a:sy n="68" d="100"/>
        </p:scale>
        <p:origin x="616"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4/5/2025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4/5/2025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4/5/2025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4/5/2025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4/5/2025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4/5/2025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4/5/2025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4/5/2025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4/5/2025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4/5/2025</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840310"/>
            <a:ext cx="4724400" cy="3177380"/>
          </a:xfrm>
        </p:spPr>
        <p:txBody>
          <a:bodyPr/>
          <a:lstStyle/>
          <a:p>
            <a:r>
              <a:rPr lang="en-US" dirty="0">
                <a:latin typeface="Arial" panose="020B0604020202020204" pitchFamily="34" charset="0"/>
                <a:cs typeface="Arial" panose="020B0604020202020204" pitchFamily="34" charset="0"/>
              </a:rPr>
              <a:t>Heart Disease Analysis &amp; Predictions</a:t>
            </a:r>
            <a:endParaRPr lang="ko-KR" alt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33400" y="5017690"/>
            <a:ext cx="4098175" cy="685800"/>
          </a:xfrm>
        </p:spPr>
        <p:txBody>
          <a:bodyPr>
            <a:normAutofit/>
          </a:bodyPr>
          <a:lstStyle/>
          <a:p>
            <a:r>
              <a:rPr lang="en-US" altLang="ko-KR" sz="1800" dirty="0">
                <a:solidFill>
                  <a:srgbClr val="0070C0"/>
                </a:solidFill>
                <a:cs typeface="Arial" pitchFamily="34" charset="0"/>
              </a:rPr>
              <a:t>Python</a:t>
            </a:r>
            <a:endParaRPr lang="ko-KR" altLang="en-US" sz="1800" dirty="0">
              <a:solidFill>
                <a:srgbClr val="0070C0"/>
              </a:solidFill>
              <a:cs typeface="Arial" pitchFamily="34" charset="0"/>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0D2E90-A2AF-49B0-A5A2-89D89E7F6A04}"/>
              </a:ext>
            </a:extLst>
          </p:cNvPr>
          <p:cNvSpPr>
            <a:spLocks noGrp="1"/>
          </p:cNvSpPr>
          <p:nvPr>
            <p:ph type="body" idx="1"/>
          </p:nvPr>
        </p:nvSpPr>
        <p:spPr>
          <a:xfrm>
            <a:off x="2438400" y="304800"/>
            <a:ext cx="7772400" cy="685800"/>
          </a:xfrm>
        </p:spPr>
        <p:txBody>
          <a:bodyPr/>
          <a:lstStyle/>
          <a:p>
            <a:r>
              <a:rPr lang="en-US" sz="3600" b="1" i="1" dirty="0"/>
              <a:t>Recommendation</a:t>
            </a:r>
          </a:p>
          <a:p>
            <a:endParaRPr lang="en-US" dirty="0"/>
          </a:p>
        </p:txBody>
      </p:sp>
      <p:sp>
        <p:nvSpPr>
          <p:cNvPr id="4" name="Rectangle 1">
            <a:extLst>
              <a:ext uri="{FF2B5EF4-FFF2-40B4-BE49-F238E27FC236}">
                <a16:creationId xmlns:a16="http://schemas.microsoft.com/office/drawing/2014/main" id="{D33DC19D-69BE-433F-87CE-E24998CEA242}"/>
              </a:ext>
            </a:extLst>
          </p:cNvPr>
          <p:cNvSpPr>
            <a:spLocks noGrp="1" noChangeArrowheads="1"/>
          </p:cNvSpPr>
          <p:nvPr>
            <p:ph type="title"/>
          </p:nvPr>
        </p:nvSpPr>
        <p:spPr bwMode="auto">
          <a:xfrm>
            <a:off x="838200" y="1524000"/>
            <a:ext cx="10744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Monitor Blood Pressure Regularly</a:t>
            </a:r>
            <a:r>
              <a:rPr kumimoji="0" lang="en-US" altLang="en-US" sz="1800" b="0" i="0" u="none" strike="noStrike" cap="none" normalizeH="0" baseline="0" dirty="0">
                <a:ln>
                  <a:noFill/>
                </a:ln>
                <a:solidFill>
                  <a:schemeClr val="tx1"/>
                </a:solidFill>
                <a:effectLst/>
                <a:latin typeface="Arial" panose="020B0604020202020204" pitchFamily="34" charset="0"/>
              </a:rPr>
              <a:t>: Given the strong correlation between high blood pressure and heart disease, regular monitoring and management of blood pressure can help reduce risk.</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Promote Healthy Lifestyle Choices</a:t>
            </a:r>
            <a:r>
              <a:rPr kumimoji="0" lang="en-US" altLang="en-US" sz="1800" b="0" i="0" u="none" strike="noStrike" cap="none" normalizeH="0" baseline="0" dirty="0">
                <a:ln>
                  <a:noFill/>
                </a:ln>
                <a:solidFill>
                  <a:schemeClr val="tx1"/>
                </a:solidFill>
                <a:effectLst/>
                <a:latin typeface="Arial" panose="020B0604020202020204" pitchFamily="34" charset="0"/>
              </a:rPr>
              <a:t>: Encourage patients to avoid smoking, limit alcohol consumption, and engage in regular physical activity to reduce the risk of heart disease.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Age-Based Preventive Care</a:t>
            </a:r>
            <a:r>
              <a:rPr kumimoji="0" lang="en-US" altLang="en-US" sz="1800" b="0" i="0" u="none" strike="noStrike" cap="none" normalizeH="0" baseline="0" dirty="0">
                <a:ln>
                  <a:noFill/>
                </a:ln>
                <a:solidFill>
                  <a:schemeClr val="tx1"/>
                </a:solidFill>
                <a:effectLst/>
                <a:latin typeface="Arial" panose="020B0604020202020204" pitchFamily="34" charset="0"/>
              </a:rPr>
              <a:t>: Since older age increases the risk, healthcare providers should focus on early detection and preventive measures for individuals over 45 years old.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Improve Diet and Cholesterol Control</a:t>
            </a:r>
            <a:r>
              <a:rPr kumimoji="0" lang="en-US" altLang="en-US" sz="1800" b="0" i="0" u="none" strike="noStrike" cap="none" normalizeH="0" baseline="0" dirty="0">
                <a:ln>
                  <a:noFill/>
                </a:ln>
                <a:solidFill>
                  <a:schemeClr val="tx1"/>
                </a:solidFill>
                <a:effectLst/>
                <a:latin typeface="Arial" panose="020B0604020202020204" pitchFamily="34" charset="0"/>
              </a:rPr>
              <a:t>: As high cholesterol levels are linked to heart disease, promoting a heart-healthy diet and cholesterol monitoring is essential.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Diabetes Management</a:t>
            </a:r>
            <a:r>
              <a:rPr kumimoji="0" lang="en-US" altLang="en-US" sz="1800" b="0" i="0" u="none" strike="noStrike" cap="none" normalizeH="0" baseline="0" dirty="0">
                <a:ln>
                  <a:noFill/>
                </a:ln>
                <a:solidFill>
                  <a:schemeClr val="tx1"/>
                </a:solidFill>
                <a:effectLst/>
                <a:latin typeface="Arial" panose="020B0604020202020204" pitchFamily="34" charset="0"/>
              </a:rPr>
              <a:t>: Given the link between diabetes and heart disease, prioritizing diabetes control through diet, medication, and exercise is crucial.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Stress Management</a:t>
            </a:r>
            <a:r>
              <a:rPr kumimoji="0" lang="en-US" altLang="en-US" sz="1800" b="0" i="0" u="none" strike="noStrike" cap="none" normalizeH="0" baseline="0" dirty="0">
                <a:ln>
                  <a:noFill/>
                </a:ln>
                <a:solidFill>
                  <a:schemeClr val="tx1"/>
                </a:solidFill>
                <a:effectLst/>
                <a:latin typeface="Arial" panose="020B0604020202020204" pitchFamily="34" charset="0"/>
              </a:rPr>
              <a:t>: Encouraging stress reduction strategies could improve heart health, as stress levels were found to affect heart disease risk.</a:t>
            </a:r>
          </a:p>
        </p:txBody>
      </p:sp>
    </p:spTree>
    <p:extLst>
      <p:ext uri="{BB962C8B-B14F-4D97-AF65-F5344CB8AC3E}">
        <p14:creationId xmlns:p14="http://schemas.microsoft.com/office/powerpoint/2010/main" val="40910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Arial" panose="020B0604020202020204" pitchFamily="34" charset="0"/>
                <a:cs typeface="Arial" panose="020B0604020202020204" pitchFamily="34" charset="0"/>
              </a:rPr>
              <a:t>           Prediction Model</a:t>
            </a:r>
          </a:p>
        </p:txBody>
      </p:sp>
      <p:sp>
        <p:nvSpPr>
          <p:cNvPr id="6" name="Content Placeholder 5"/>
          <p:cNvSpPr>
            <a:spLocks noGrp="1"/>
          </p:cNvSpPr>
          <p:nvPr>
            <p:ph sz="quarter" idx="4"/>
          </p:nvPr>
        </p:nvSpPr>
        <p:spPr>
          <a:xfrm>
            <a:off x="1219200" y="1981200"/>
            <a:ext cx="8763000" cy="4343400"/>
          </a:xfrm>
        </p:spPr>
        <p:txBody>
          <a:bodyPr>
            <a:normAutofit/>
          </a:bodyPr>
          <a:lstStyle/>
          <a:p>
            <a:r>
              <a:rPr lang="en-US" b="1" i="1" dirty="0">
                <a:solidFill>
                  <a:schemeClr val="tx1"/>
                </a:solidFill>
                <a:latin typeface="Arial" panose="020B0604020202020204" pitchFamily="34" charset="0"/>
                <a:cs typeface="Arial" panose="020B0604020202020204" pitchFamily="34" charset="0"/>
              </a:rPr>
              <a:t>Model Selection: </a:t>
            </a:r>
          </a:p>
          <a:p>
            <a:r>
              <a:rPr lang="en-US" sz="2000" dirty="0">
                <a:latin typeface="Arial" panose="020B0604020202020204" pitchFamily="34" charset="0"/>
                <a:cs typeface="Arial" panose="020B0604020202020204" pitchFamily="34" charset="0"/>
              </a:rPr>
              <a:t>I chose Decision Tree Classifier Machine Learning Algorithm For Classification of this Dataset</a:t>
            </a:r>
            <a:r>
              <a:rPr lang="en-US" dirty="0">
                <a:latin typeface="Arial" panose="020B0604020202020204" pitchFamily="34" charset="0"/>
                <a:cs typeface="Arial" panose="020B0604020202020204" pitchFamily="34" charset="0"/>
              </a:rPr>
              <a:t>.</a:t>
            </a:r>
          </a:p>
          <a:p>
            <a:pPr lvl="1"/>
            <a:r>
              <a:rPr lang="en-US" b="1" dirty="0">
                <a:latin typeface="Arial" panose="020B0604020202020204" pitchFamily="34" charset="0"/>
                <a:cs typeface="Arial" panose="020B0604020202020204" pitchFamily="34" charset="0"/>
              </a:rPr>
              <a:t>Why this Model?</a:t>
            </a:r>
            <a:r>
              <a:rPr lang="en-US" dirty="0">
                <a:latin typeface="Arial" panose="020B0604020202020204" pitchFamily="34" charset="0"/>
                <a:cs typeface="Arial" panose="020B0604020202020204" pitchFamily="34" charset="0"/>
              </a:rPr>
              <a:t>: Simple, interpretable, and works well for classification problems like CHD prediction.</a:t>
            </a:r>
            <a:endParaRPr lang="en-US" sz="1800" dirty="0">
              <a:latin typeface="Arial" panose="020B0604020202020204" pitchFamily="34" charset="0"/>
              <a:cs typeface="Arial" panose="020B0604020202020204" pitchFamily="34" charset="0"/>
            </a:endParaRPr>
          </a:p>
          <a:p>
            <a:r>
              <a:rPr lang="en-US" b="1" i="1" dirty="0">
                <a:solidFill>
                  <a:schemeClr val="tx1"/>
                </a:solidFill>
                <a:latin typeface="Arial" panose="020B0604020202020204" pitchFamily="34" charset="0"/>
                <a:cs typeface="Arial" panose="020B0604020202020204" pitchFamily="34" charset="0"/>
              </a:rPr>
              <a:t>Model Training and Testing:</a:t>
            </a:r>
          </a:p>
          <a:p>
            <a:pPr lvl="1"/>
            <a:r>
              <a:rPr lang="en-US" dirty="0">
                <a:latin typeface="Arial" panose="020B0604020202020204" pitchFamily="34" charset="0"/>
                <a:cs typeface="Arial" panose="020B0604020202020204" pitchFamily="34" charset="0"/>
              </a:rPr>
              <a:t>Split dataset into </a:t>
            </a:r>
            <a:r>
              <a:rPr lang="en-US" b="1" dirty="0">
                <a:latin typeface="Arial" panose="020B0604020202020204" pitchFamily="34" charset="0"/>
                <a:cs typeface="Arial" panose="020B0604020202020204" pitchFamily="34" charset="0"/>
              </a:rPr>
              <a:t>training</a:t>
            </a:r>
            <a:r>
              <a:rPr lang="en-US" dirty="0">
                <a:latin typeface="Arial" panose="020B0604020202020204" pitchFamily="34" charset="0"/>
                <a:cs typeface="Arial" panose="020B0604020202020204" pitchFamily="34" charset="0"/>
              </a:rPr>
              <a:t> (80%) and </a:t>
            </a:r>
            <a:r>
              <a:rPr lang="en-US" b="1" dirty="0">
                <a:latin typeface="Arial" panose="020B0604020202020204" pitchFamily="34" charset="0"/>
                <a:cs typeface="Arial" panose="020B0604020202020204" pitchFamily="34" charset="0"/>
              </a:rPr>
              <a:t>testing</a:t>
            </a:r>
            <a:r>
              <a:rPr lang="en-US" dirty="0">
                <a:latin typeface="Arial" panose="020B0604020202020204" pitchFamily="34" charset="0"/>
                <a:cs typeface="Arial" panose="020B0604020202020204" pitchFamily="34" charset="0"/>
              </a:rPr>
              <a:t> (20%).</a:t>
            </a:r>
            <a:endParaRPr lang="en-US" sz="18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Train the model and evaluate its performance.</a:t>
            </a:r>
          </a:p>
          <a:p>
            <a:r>
              <a:rPr lang="en-US" sz="2000" dirty="0">
                <a:latin typeface="Arial" panose="020B0604020202020204" pitchFamily="34" charset="0"/>
                <a:cs typeface="Arial" panose="020B0604020202020204" pitchFamily="34" charset="0"/>
              </a:rPr>
              <a:t> Feature scaling was applied using </a:t>
            </a:r>
            <a:r>
              <a:rPr lang="en-US" sz="2000" dirty="0" err="1">
                <a:latin typeface="Arial" panose="020B0604020202020204" pitchFamily="34" charset="0"/>
                <a:cs typeface="Arial" panose="020B0604020202020204" pitchFamily="34" charset="0"/>
              </a:rPr>
              <a:t>StandardScaler</a:t>
            </a:r>
            <a:endParaRPr lang="en-US" sz="2000"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593E90-AB0C-4D15-97C3-95CEC236A7AA}"/>
              </a:ext>
            </a:extLst>
          </p:cNvPr>
          <p:cNvSpPr txBox="1">
            <a:spLocks/>
          </p:cNvSpPr>
          <p:nvPr/>
        </p:nvSpPr>
        <p:spPr>
          <a:xfrm>
            <a:off x="1905000" y="228600"/>
            <a:ext cx="6477000" cy="11430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r>
              <a:rPr lang="en-US" b="1" i="1" dirty="0">
                <a:latin typeface="Arial" panose="020B0604020202020204" pitchFamily="34" charset="0"/>
                <a:cs typeface="Arial" panose="020B0604020202020204" pitchFamily="34" charset="0"/>
              </a:rPr>
              <a:t>                Model Performance</a:t>
            </a:r>
          </a:p>
        </p:txBody>
      </p:sp>
      <p:sp>
        <p:nvSpPr>
          <p:cNvPr id="5" name="Title 1">
            <a:extLst>
              <a:ext uri="{FF2B5EF4-FFF2-40B4-BE49-F238E27FC236}">
                <a16:creationId xmlns:a16="http://schemas.microsoft.com/office/drawing/2014/main" id="{E1F25F13-4EDA-48DD-A53F-236B25985031}"/>
              </a:ext>
            </a:extLst>
          </p:cNvPr>
          <p:cNvSpPr>
            <a:spLocks noGrp="1"/>
          </p:cNvSpPr>
          <p:nvPr>
            <p:ph type="title"/>
          </p:nvPr>
        </p:nvSpPr>
        <p:spPr>
          <a:xfrm>
            <a:off x="762000" y="2209800"/>
            <a:ext cx="9985375" cy="1325563"/>
          </a:xfrm>
        </p:spPr>
        <p:txBody>
          <a:bodyPr/>
          <a:lstStyle/>
          <a:p>
            <a:r>
              <a:rPr lang="en-US" b="1" i="1" dirty="0"/>
              <a:t>                </a:t>
            </a:r>
          </a:p>
        </p:txBody>
      </p:sp>
      <p:sp>
        <p:nvSpPr>
          <p:cNvPr id="8" name="Rectangle 3">
            <a:extLst>
              <a:ext uri="{FF2B5EF4-FFF2-40B4-BE49-F238E27FC236}">
                <a16:creationId xmlns:a16="http://schemas.microsoft.com/office/drawing/2014/main" id="{AE983486-39A0-4653-B8D7-CF70BFEAD092}"/>
              </a:ext>
            </a:extLst>
          </p:cNvPr>
          <p:cNvSpPr>
            <a:spLocks noChangeArrowheads="1"/>
          </p:cNvSpPr>
          <p:nvPr/>
        </p:nvSpPr>
        <p:spPr bwMode="auto">
          <a:xfrm rot="10800000" flipV="1">
            <a:off x="762000" y="1905000"/>
            <a:ext cx="104425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91.17%</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Decision Tree model achieved an accuracy of </a:t>
            </a:r>
            <a:r>
              <a:rPr kumimoji="0" lang="en-US" altLang="en-US" sz="1800" b="1" i="0" u="none" strike="noStrike" cap="none" normalizeH="0" baseline="0" dirty="0">
                <a:ln>
                  <a:noFill/>
                </a:ln>
                <a:solidFill>
                  <a:schemeClr val="tx1"/>
                </a:solidFill>
                <a:effectLst/>
                <a:latin typeface="Arial" panose="020B0604020202020204" pitchFamily="34" charset="0"/>
              </a:rPr>
              <a:t>91.17%</a:t>
            </a:r>
            <a:r>
              <a:rPr kumimoji="0" lang="en-US" altLang="en-US" sz="1800" b="0" i="0" u="none" strike="noStrike" cap="none" normalizeH="0" baseline="0" dirty="0">
                <a:ln>
                  <a:noFill/>
                </a:ln>
                <a:solidFill>
                  <a:schemeClr val="tx1"/>
                </a:solidFill>
                <a:effectLst/>
                <a:latin typeface="Arial" panose="020B0604020202020204" pitchFamily="34" charset="0"/>
              </a:rPr>
              <a:t>, indicating a high level of correct predictions on the 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 &amp; Recall: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85%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correctly identified </a:t>
            </a:r>
            <a:r>
              <a:rPr kumimoji="0" lang="en-US" altLang="en-US" sz="1800" b="1" i="0" u="none" strike="noStrike" cap="none" normalizeH="0" baseline="0" dirty="0">
                <a:ln>
                  <a:noFill/>
                </a:ln>
                <a:solidFill>
                  <a:schemeClr val="tx1"/>
                </a:solidFill>
                <a:effectLst/>
                <a:latin typeface="Arial" panose="020B0604020202020204" pitchFamily="34" charset="0"/>
              </a:rPr>
              <a:t>85%</a:t>
            </a:r>
            <a:r>
              <a:rPr kumimoji="0" lang="en-US" altLang="en-US" sz="1800" b="0" i="0" u="none" strike="noStrike" cap="none" normalizeH="0" baseline="0" dirty="0">
                <a:ln>
                  <a:noFill/>
                </a:ln>
                <a:solidFill>
                  <a:schemeClr val="tx1"/>
                </a:solidFill>
                <a:effectLst/>
                <a:latin typeface="Arial" panose="020B0604020202020204" pitchFamily="34" charset="0"/>
              </a:rPr>
              <a:t> of the positive cases (patients with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Recall: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100%</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successfully captured </a:t>
            </a:r>
            <a:r>
              <a:rPr kumimoji="0" lang="en-US" altLang="en-US" sz="1800" b="1" i="0" u="none" strike="noStrike" cap="none" normalizeH="0" baseline="0" dirty="0">
                <a:ln>
                  <a:noFill/>
                </a:ln>
                <a:solidFill>
                  <a:schemeClr val="tx1"/>
                </a:solidFill>
                <a:effectLst/>
                <a:latin typeface="Arial" panose="020B0604020202020204" pitchFamily="34" charset="0"/>
              </a:rPr>
              <a:t>100%</a:t>
            </a:r>
            <a:r>
              <a:rPr kumimoji="0" lang="en-US" altLang="en-US" sz="1800" b="0" i="0" u="none" strike="noStrike" cap="none" normalizeH="0" baseline="0" dirty="0">
                <a:ln>
                  <a:noFill/>
                </a:ln>
                <a:solidFill>
                  <a:schemeClr val="tx1"/>
                </a:solidFill>
                <a:effectLst/>
                <a:latin typeface="Arial" panose="020B0604020202020204" pitchFamily="34" charset="0"/>
              </a:rPr>
              <a:t> of the true positive cases, effectively minimizing false negatives.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F1-Score: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92%</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F1-Score</a:t>
            </a:r>
            <a:r>
              <a:rPr kumimoji="0" lang="en-US" altLang="en-US" sz="1800" b="0" i="0" u="none" strike="noStrike" cap="none" normalizeH="0" baseline="0" dirty="0">
                <a:ln>
                  <a:noFill/>
                </a:ln>
                <a:solidFill>
                  <a:schemeClr val="tx1"/>
                </a:solidFill>
                <a:effectLst/>
                <a:latin typeface="Arial" panose="020B0604020202020204" pitchFamily="34" charset="0"/>
              </a:rPr>
              <a:t> of </a:t>
            </a:r>
            <a:r>
              <a:rPr kumimoji="0" lang="en-US" altLang="en-US" sz="1800" b="1" i="0" u="none" strike="noStrike" cap="none" normalizeH="0" baseline="0" dirty="0">
                <a:ln>
                  <a:noFill/>
                </a:ln>
                <a:solidFill>
                  <a:schemeClr val="tx1"/>
                </a:solidFill>
                <a:effectLst/>
                <a:latin typeface="Arial" panose="020B0604020202020204" pitchFamily="34" charset="0"/>
              </a:rPr>
              <a:t>92%</a:t>
            </a:r>
            <a:r>
              <a:rPr kumimoji="0" lang="en-US" altLang="en-US" sz="1800" b="0" i="0" u="none" strike="noStrike" cap="none" normalizeH="0" baseline="0" dirty="0">
                <a:ln>
                  <a:noFill/>
                </a:ln>
                <a:solidFill>
                  <a:schemeClr val="tx1"/>
                </a:solidFill>
                <a:effectLst/>
                <a:latin typeface="Arial" panose="020B0604020202020204" pitchFamily="34" charset="0"/>
              </a:rPr>
              <a:t> suggests the model effectively balances both precision and recall, making it a strong performer in predicting heart disease.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F6725-6354-43CA-86E5-66F2245A6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999"/>
            <a:ext cx="12268200" cy="6868999"/>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38F927E-BE0A-4E7A-9847-D0BC9DC698CF}"/>
              </a:ext>
            </a:extLst>
          </p:cNvPr>
          <p:cNvSpPr>
            <a:spLocks noGrp="1" noChangeArrowheads="1"/>
          </p:cNvSpPr>
          <p:nvPr>
            <p:ph type="title"/>
          </p:nvPr>
        </p:nvSpPr>
        <p:spPr bwMode="auto">
          <a:xfrm>
            <a:off x="2057400" y="1676400"/>
            <a:ext cx="732668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Project Title</a:t>
            </a:r>
            <a:r>
              <a:rPr kumimoji="0" lang="en-US" altLang="en-US" sz="1800" b="0" i="0" u="none" strike="noStrike" cap="none" normalizeH="0" baseline="0" dirty="0">
                <a:ln>
                  <a:noFill/>
                </a:ln>
                <a:effectLst/>
                <a:latin typeface="Arial" panose="020B0604020202020204" pitchFamily="34" charset="0"/>
              </a:rPr>
              <a:t>: Predicting Heart Disease Risk Using Machine Learning</a:t>
            </a: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Student Name</a:t>
            </a:r>
            <a:r>
              <a:rPr kumimoji="0" lang="en-US" altLang="en-US" sz="1800" b="0" i="0" u="none" strike="noStrike" cap="none" normalizeH="0" baseline="0" dirty="0">
                <a:ln>
                  <a:noFill/>
                </a:ln>
                <a:effectLst/>
                <a:latin typeface="Arial" panose="020B0604020202020204" pitchFamily="34" charset="0"/>
              </a:rPr>
              <a:t>: </a:t>
            </a:r>
            <a:r>
              <a:rPr kumimoji="0" lang="en-US" altLang="en-US" sz="1800" b="0" i="0" u="none" strike="noStrike" cap="none" normalizeH="0" baseline="0" dirty="0" err="1">
                <a:ln>
                  <a:noFill/>
                </a:ln>
                <a:effectLst/>
                <a:latin typeface="Arial" panose="020B0604020202020204" pitchFamily="34" charset="0"/>
              </a:rPr>
              <a:t>Mehwish</a:t>
            </a:r>
            <a:r>
              <a:rPr kumimoji="0" lang="en-US" altLang="en-US" sz="1800" b="0" i="0" u="none" strike="noStrike" cap="none" normalizeH="0" baseline="0" dirty="0">
                <a:ln>
                  <a:noFill/>
                </a:ln>
                <a:effectLst/>
                <a:latin typeface="Arial" panose="020B0604020202020204" pitchFamily="34" charset="0"/>
              </a:rPr>
              <a:t> Azam</a:t>
            </a: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Course</a:t>
            </a:r>
            <a:r>
              <a:rPr kumimoji="0" lang="en-US" altLang="en-US" sz="1800" b="0" i="0" u="none" strike="noStrike" cap="none" normalizeH="0" baseline="0" dirty="0">
                <a:ln>
                  <a:noFill/>
                </a:ln>
                <a:effectLst/>
                <a:latin typeface="Arial" panose="020B0604020202020204" pitchFamily="34" charset="0"/>
              </a:rPr>
              <a:t>: Data Analytics</a:t>
            </a: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Teacher</a:t>
            </a:r>
            <a:r>
              <a:rPr kumimoji="0" lang="en-US" altLang="en-US" sz="1800" b="0" i="0" u="none" strike="noStrike" cap="none" normalizeH="0" baseline="0" dirty="0">
                <a:ln>
                  <a:noFill/>
                </a:ln>
                <a:effectLst/>
                <a:latin typeface="Arial" panose="020B0604020202020204" pitchFamily="34" charset="0"/>
              </a:rPr>
              <a:t>: </a:t>
            </a:r>
            <a:r>
              <a:rPr kumimoji="0" lang="en-US" altLang="en-US" sz="1800" b="0" i="0" u="none" strike="noStrike" cap="none" normalizeH="0" baseline="0" dirty="0" err="1">
                <a:ln>
                  <a:noFill/>
                </a:ln>
                <a:effectLst/>
                <a:latin typeface="Arial" panose="020B0604020202020204" pitchFamily="34" charset="0"/>
              </a:rPr>
              <a:t>waleed</a:t>
            </a: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Date</a:t>
            </a:r>
            <a:r>
              <a:rPr kumimoji="0" lang="en-US" altLang="en-US" sz="1800" b="0" i="0" u="none" strike="noStrike" cap="none" normalizeH="0" baseline="0" dirty="0">
                <a:ln>
                  <a:noFill/>
                </a:ln>
                <a:effectLst/>
                <a:latin typeface="Arial" panose="020B0604020202020204" pitchFamily="34" charset="0"/>
              </a:rPr>
              <a:t>: </a:t>
            </a:r>
            <a:r>
              <a:rPr lang="en-US" altLang="en-US" sz="1800" dirty="0">
                <a:latin typeface="Arial" panose="020B0604020202020204" pitchFamily="34" charset="0"/>
              </a:rPr>
              <a:t>04 </a:t>
            </a:r>
            <a:r>
              <a:rPr kumimoji="0" lang="en-US" altLang="en-US" sz="1800" b="0" i="0" u="none" strike="noStrike" cap="none" normalizeH="0" baseline="0" dirty="0">
                <a:ln>
                  <a:noFill/>
                </a:ln>
                <a:effectLst/>
                <a:latin typeface="Arial" panose="020B0604020202020204" pitchFamily="34" charset="0"/>
              </a:rPr>
              <a:t>April 2025</a:t>
            </a:r>
          </a:p>
        </p:txBody>
      </p:sp>
    </p:spTree>
    <p:extLst>
      <p:ext uri="{BB962C8B-B14F-4D97-AF65-F5344CB8AC3E}">
        <p14:creationId xmlns:p14="http://schemas.microsoft.com/office/powerpoint/2010/main" val="272094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i="1" dirty="0">
                <a:latin typeface="Arial" panose="020B0604020202020204" pitchFamily="34" charset="0"/>
                <a:cs typeface="Arial" panose="020B0604020202020204" pitchFamily="34" charset="0"/>
              </a:rPr>
              <a:t>Introduction</a:t>
            </a:r>
            <a:br>
              <a:rPr lang="en-US" b="1" i="1" dirty="0">
                <a:solidFill>
                  <a:schemeClr val="accent3"/>
                </a:solidFill>
              </a:rPr>
            </a:br>
            <a:endParaRPr lang="en-US" dirty="0"/>
          </a:p>
        </p:txBody>
      </p:sp>
      <p:sp>
        <p:nvSpPr>
          <p:cNvPr id="7" name="Rectangle 4">
            <a:extLst>
              <a:ext uri="{FF2B5EF4-FFF2-40B4-BE49-F238E27FC236}">
                <a16:creationId xmlns:a16="http://schemas.microsoft.com/office/drawing/2014/main" id="{63D986FE-4345-4BD3-8ED9-959CDF01DDCE}"/>
              </a:ext>
            </a:extLst>
          </p:cNvPr>
          <p:cNvSpPr>
            <a:spLocks noGrp="1" noChangeArrowheads="1"/>
          </p:cNvSpPr>
          <p:nvPr>
            <p:ph idx="1"/>
          </p:nvPr>
        </p:nvSpPr>
        <p:spPr bwMode="auto">
          <a:xfrm>
            <a:off x="457200" y="2165764"/>
            <a:ext cx="10744200" cy="301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i="1" dirty="0">
                <a:solidFill>
                  <a:schemeClr val="tx1">
                    <a:lumMod val="85000"/>
                    <a:lumOff val="15000"/>
                  </a:schemeClr>
                </a:solidFill>
                <a:latin typeface="Arial" panose="020B0604020202020204" pitchFamily="34" charset="0"/>
                <a:cs typeface="Arial" panose="020B0604020202020204" pitchFamily="34" charset="0"/>
              </a:rPr>
              <a:t>Project Title:</a:t>
            </a:r>
          </a:p>
          <a:p>
            <a:r>
              <a:rPr lang="en-US" sz="1800" dirty="0">
                <a:latin typeface="Arial" panose="020B0604020202020204" pitchFamily="34" charset="0"/>
                <a:cs typeface="Arial" panose="020B0604020202020204" pitchFamily="34" charset="0"/>
              </a:rPr>
              <a:t>Heart Disease Dataset Analysis &amp; Prediction</a:t>
            </a:r>
          </a:p>
          <a:p>
            <a:endParaRPr lang="en-US" sz="1800" dirty="0">
              <a:latin typeface="Arial" panose="020B0604020202020204" pitchFamily="34" charset="0"/>
              <a:cs typeface="Arial" panose="020B0604020202020204" pitchFamily="34" charset="0"/>
            </a:endParaRPr>
          </a:p>
          <a:p>
            <a:r>
              <a:rPr lang="en-US" sz="1800" b="1" i="1" dirty="0">
                <a:solidFill>
                  <a:schemeClr val="tx1"/>
                </a:solidFill>
                <a:latin typeface="Arial" panose="020B0604020202020204" pitchFamily="34" charset="0"/>
                <a:cs typeface="Arial" panose="020B0604020202020204" pitchFamily="34" charset="0"/>
              </a:rPr>
              <a:t>Objective:</a:t>
            </a:r>
          </a:p>
          <a:p>
            <a:r>
              <a:rPr lang="en-US" sz="1800" dirty="0">
                <a:latin typeface="Arial" panose="020B0604020202020204" pitchFamily="34" charset="0"/>
                <a:cs typeface="Arial" panose="020B0604020202020204" pitchFamily="34" charset="0"/>
              </a:rPr>
              <a:t>The goal of this analysis is to build a predictive model to estimate the 10-year risk of coronary heart disease (CHD) based on patient demographic and health data. By applying machine learning techniques, the aim is to uncover key risk factors and provide actionable insights to support early detection and prevention of CHD.</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                    </a:t>
            </a:r>
            <a:r>
              <a:rPr lang="en-US" b="1" i="1" dirty="0">
                <a:latin typeface="Arial" panose="020B0604020202020204" pitchFamily="34" charset="0"/>
                <a:cs typeface="Arial" panose="020B0604020202020204" pitchFamily="34" charset="0"/>
              </a:rPr>
              <a:t>Data Introduction</a:t>
            </a:r>
          </a:p>
        </p:txBody>
      </p:sp>
      <p:sp>
        <p:nvSpPr>
          <p:cNvPr id="3" name="Rectangle 1">
            <a:extLst>
              <a:ext uri="{FF2B5EF4-FFF2-40B4-BE49-F238E27FC236}">
                <a16:creationId xmlns:a16="http://schemas.microsoft.com/office/drawing/2014/main" id="{2AB8F091-5AF4-4257-B13A-768074B56653}"/>
              </a:ext>
            </a:extLst>
          </p:cNvPr>
          <p:cNvSpPr>
            <a:spLocks noChangeArrowheads="1"/>
          </p:cNvSpPr>
          <p:nvPr/>
        </p:nvSpPr>
        <p:spPr bwMode="auto">
          <a:xfrm rot="10800000" flipV="1">
            <a:off x="685800" y="2071301"/>
            <a:ext cx="10668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i="1" dirty="0">
                <a:latin typeface="Arial" panose="020B0604020202020204" pitchFamily="34" charset="0"/>
                <a:cs typeface="Arial" panose="020B0604020202020204" pitchFamily="34" charset="0"/>
              </a:rPr>
              <a:t>Data Sources:</a:t>
            </a:r>
          </a:p>
          <a:p>
            <a:r>
              <a:rPr lang="en-US" dirty="0">
                <a:latin typeface="Arial" panose="020B0604020202020204" pitchFamily="34" charset="0"/>
                <a:cs typeface="Arial" panose="020B0604020202020204" pitchFamily="34" charset="0"/>
              </a:rPr>
              <a:t>The dataset used is heart_disease.csv obtained from Kaggle, which contains medical records of patients.</a:t>
            </a:r>
          </a:p>
          <a:p>
            <a:pPr eaLnBrk="0" fontAlgn="base" hangingPunct="0">
              <a:spcBef>
                <a:spcPct val="0"/>
              </a:spcBef>
              <a:spcAft>
                <a:spcPct val="0"/>
              </a:spcAft>
            </a:pPr>
            <a:endParaRPr lang="en-US" b="1" i="1" dirty="0">
              <a:solidFill>
                <a:schemeClr val="accent1"/>
              </a:solidFill>
              <a:latin typeface="Arial" panose="020B0604020202020204" pitchFamily="34" charset="0"/>
              <a:cs typeface="Arial" panose="020B0604020202020204" pitchFamily="34" charset="0"/>
            </a:endParaRPr>
          </a:p>
          <a:p>
            <a:pPr eaLnBrk="0" fontAlgn="base" hangingPunct="0">
              <a:spcBef>
                <a:spcPct val="0"/>
              </a:spcBef>
              <a:spcAft>
                <a:spcPct val="0"/>
              </a:spcAft>
            </a:pPr>
            <a:r>
              <a:rPr lang="en-US" b="1" i="1" dirty="0">
                <a:latin typeface="Arial" panose="020B0604020202020204" pitchFamily="34" charset="0"/>
                <a:cs typeface="Arial" panose="020B0604020202020204" pitchFamily="34" charset="0"/>
              </a:rPr>
              <a:t>Data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4,240 patient records with 16 columns (15 features + 1 target).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Target variable: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TenYearCHD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(heart disease risk in 10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Key features include:</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Demographics: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Age, Gender (male</a:t>
            </a:r>
            <a:r>
              <a:rPr lang="en-US" dirty="0">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Lifestyle: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Smoking status, Cigarettes per day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Medical history: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Hypertension, Stroke, Diabetes, BP medication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Clinical metrics: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Cholesterol, Blood Pressure, BMI, Heart Rate, Glucose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a:latin typeface="Arial" panose="020B0604020202020204" pitchFamily="34" charset="0"/>
                <a:cs typeface="Arial" panose="020B0604020202020204" pitchFamily="34" charset="0"/>
              </a:rPr>
              <a:t>Agenda</a:t>
            </a:r>
            <a:endParaRPr lang="ko-KR" alt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685800" y="1825624"/>
            <a:ext cx="10058400" cy="4803776"/>
          </a:xfrm>
        </p:spPr>
        <p:txBody>
          <a:bodyPr>
            <a:normAutofit fontScale="92500" lnSpcReduction="10000"/>
          </a:bodyPr>
          <a:lstStyle/>
          <a:p>
            <a:r>
              <a:rPr lang="en-US" sz="1900" b="1" dirty="0">
                <a:solidFill>
                  <a:schemeClr val="tx1"/>
                </a:solidFill>
                <a:latin typeface="Arial" panose="020B0604020202020204" pitchFamily="34" charset="0"/>
                <a:cs typeface="Arial" panose="020B0604020202020204" pitchFamily="34" charset="0"/>
              </a:rPr>
              <a:t>1 Data Preparation</a:t>
            </a:r>
          </a:p>
          <a:p>
            <a:r>
              <a:rPr lang="en-US" altLang="ko-KR" sz="1900" i="1" dirty="0">
                <a:solidFill>
                  <a:schemeClr val="tx1"/>
                </a:solidFill>
                <a:latin typeface="Arial" panose="020B0604020202020204" pitchFamily="34" charset="0"/>
                <a:cs typeface="Arial" panose="020B0604020202020204" pitchFamily="34" charset="0"/>
              </a:rPr>
              <a:t>Import Dataset into IDE</a:t>
            </a:r>
            <a:endParaRPr lang="ko-KR" altLang="en-US" sz="1900" i="1" dirty="0">
              <a:solidFill>
                <a:schemeClr val="tx1"/>
              </a:solidFill>
              <a:latin typeface="Arial" panose="020B0604020202020204" pitchFamily="34" charset="0"/>
              <a:cs typeface="Arial" panose="020B0604020202020204" pitchFamily="34" charset="0"/>
            </a:endParaRPr>
          </a:p>
          <a:p>
            <a:r>
              <a:rPr lang="en-US" altLang="ko-KR" sz="1900" i="1" dirty="0">
                <a:solidFill>
                  <a:schemeClr val="tx1"/>
                </a:solidFill>
                <a:latin typeface="Arial" panose="020B0604020202020204" pitchFamily="34" charset="0"/>
                <a:cs typeface="Arial" panose="020B0604020202020204" pitchFamily="34" charset="0"/>
              </a:rPr>
              <a:t>Handle Missing Values</a:t>
            </a:r>
            <a:endParaRPr lang="en-US" sz="1900" b="1" dirty="0">
              <a:solidFill>
                <a:schemeClr val="tx1"/>
              </a:solidFill>
              <a:latin typeface="Arial" panose="020B0604020202020204" pitchFamily="34" charset="0"/>
              <a:cs typeface="Arial" panose="020B0604020202020204" pitchFamily="34" charset="0"/>
            </a:endParaRPr>
          </a:p>
          <a:p>
            <a:r>
              <a:rPr lang="en-US" sz="1900" b="1" dirty="0">
                <a:solidFill>
                  <a:schemeClr val="tx1"/>
                </a:solidFill>
                <a:latin typeface="Arial" panose="020B0604020202020204" pitchFamily="34" charset="0"/>
                <a:cs typeface="Arial" panose="020B0604020202020204" pitchFamily="34" charset="0"/>
              </a:rPr>
              <a:t>2 Exploratory Data Analysis (EDA)</a:t>
            </a:r>
            <a:endParaRPr lang="en-US" sz="1900" dirty="0">
              <a:solidFill>
                <a:schemeClr val="tx1"/>
              </a:solidFill>
              <a:latin typeface="Arial" panose="020B0604020202020204" pitchFamily="34" charset="0"/>
              <a:cs typeface="Arial" panose="020B0604020202020204" pitchFamily="34" charset="0"/>
            </a:endParaRPr>
          </a:p>
          <a:p>
            <a:r>
              <a:rPr lang="en-US" sz="1900" dirty="0">
                <a:solidFill>
                  <a:schemeClr val="tx1"/>
                </a:solidFill>
                <a:latin typeface="Arial" panose="020B0604020202020204" pitchFamily="34" charset="0"/>
                <a:cs typeface="Arial" panose="020B0604020202020204" pitchFamily="34" charset="0"/>
              </a:rPr>
              <a:t>Visualize dataset structure and summary.</a:t>
            </a:r>
          </a:p>
          <a:p>
            <a:r>
              <a:rPr lang="en-US" sz="1900" dirty="0">
                <a:solidFill>
                  <a:schemeClr val="tx1"/>
                </a:solidFill>
                <a:latin typeface="Arial" panose="020B0604020202020204" pitchFamily="34" charset="0"/>
                <a:cs typeface="Arial" panose="020B0604020202020204" pitchFamily="34" charset="0"/>
              </a:rPr>
              <a:t>Create </a:t>
            </a:r>
            <a:r>
              <a:rPr lang="en-US" sz="1900" dirty="0" err="1">
                <a:solidFill>
                  <a:schemeClr val="tx1"/>
                </a:solidFill>
                <a:latin typeface="Arial" panose="020B0604020202020204" pitchFamily="34" charset="0"/>
                <a:cs typeface="Arial" panose="020B0604020202020204" pitchFamily="34" charset="0"/>
              </a:rPr>
              <a:t>countplot</a:t>
            </a:r>
            <a:r>
              <a:rPr lang="en-US" sz="1900" dirty="0">
                <a:solidFill>
                  <a:schemeClr val="tx1"/>
                </a:solidFill>
                <a:latin typeface="Arial" panose="020B0604020202020204" pitchFamily="34" charset="0"/>
                <a:cs typeface="Arial" panose="020B0604020202020204" pitchFamily="34" charset="0"/>
              </a:rPr>
              <a:t> and histograms for data distribution.</a:t>
            </a:r>
          </a:p>
          <a:p>
            <a:r>
              <a:rPr lang="en-US" sz="1900" b="1" dirty="0">
                <a:solidFill>
                  <a:schemeClr val="tx1"/>
                </a:solidFill>
                <a:latin typeface="Arial" panose="020B0604020202020204" pitchFamily="34" charset="0"/>
                <a:cs typeface="Arial" panose="020B0604020202020204" pitchFamily="34" charset="0"/>
              </a:rPr>
              <a:t>3  Data Analysis</a:t>
            </a:r>
            <a:endParaRPr lang="en-US" sz="1900" dirty="0">
              <a:solidFill>
                <a:schemeClr val="tx1"/>
              </a:solidFill>
              <a:latin typeface="Arial" panose="020B0604020202020204" pitchFamily="34" charset="0"/>
              <a:cs typeface="Arial" panose="020B0604020202020204" pitchFamily="34" charset="0"/>
            </a:endParaRPr>
          </a:p>
          <a:p>
            <a:r>
              <a:rPr lang="en-US" sz="1900" dirty="0">
                <a:solidFill>
                  <a:schemeClr val="tx1"/>
                </a:solidFill>
                <a:latin typeface="Arial" panose="020B0604020202020204" pitchFamily="34" charset="0"/>
                <a:cs typeface="Arial" panose="020B0604020202020204" pitchFamily="34" charset="0"/>
              </a:rPr>
              <a:t>Analyze relationships between features (age, smoking, blood pressure)</a:t>
            </a:r>
            <a:r>
              <a:rPr lang="en-US" sz="1900" dirty="0" err="1">
                <a:solidFill>
                  <a:schemeClr val="tx1"/>
                </a:solidFill>
                <a:latin typeface="Arial" panose="020B0604020202020204" pitchFamily="34" charset="0"/>
                <a:cs typeface="Arial" panose="020B0604020202020204" pitchFamily="34" charset="0"/>
              </a:rPr>
              <a:t>etc</a:t>
            </a:r>
            <a:r>
              <a:rPr lang="en-US" sz="1900" dirty="0">
                <a:solidFill>
                  <a:schemeClr val="tx1"/>
                </a:solidFill>
                <a:latin typeface="Arial" panose="020B0604020202020204" pitchFamily="34" charset="0"/>
                <a:cs typeface="Arial" panose="020B0604020202020204" pitchFamily="34" charset="0"/>
              </a:rPr>
              <a:t> on heart disease.</a:t>
            </a:r>
          </a:p>
          <a:p>
            <a:r>
              <a:rPr lang="en-US" sz="1900" b="1" dirty="0">
                <a:solidFill>
                  <a:schemeClr val="tx1"/>
                </a:solidFill>
                <a:latin typeface="Arial" panose="020B0604020202020204" pitchFamily="34" charset="0"/>
                <a:cs typeface="Arial" panose="020B0604020202020204" pitchFamily="34" charset="0"/>
              </a:rPr>
              <a:t>4  </a:t>
            </a:r>
            <a:r>
              <a:rPr lang="en-US" altLang="ko-KR" sz="1900" b="1" dirty="0">
                <a:solidFill>
                  <a:schemeClr val="tx1"/>
                </a:solidFill>
                <a:latin typeface="Arial" panose="020B0604020202020204" pitchFamily="34" charset="0"/>
                <a:cs typeface="Arial" panose="020B0604020202020204" pitchFamily="34" charset="0"/>
              </a:rPr>
              <a:t>Prediction</a:t>
            </a:r>
          </a:p>
          <a:p>
            <a:r>
              <a:rPr lang="en-US" sz="1900" dirty="0">
                <a:solidFill>
                  <a:schemeClr val="tx1"/>
                </a:solidFill>
                <a:latin typeface="Arial" panose="020B0604020202020204" pitchFamily="34" charset="0"/>
                <a:cs typeface="Arial" panose="020B0604020202020204" pitchFamily="34" charset="0"/>
              </a:rPr>
              <a:t>Implement Decision Tree Classifier</a:t>
            </a:r>
          </a:p>
          <a:p>
            <a:r>
              <a:rPr lang="en-US" altLang="ko-KR" sz="1900" i="1" dirty="0">
                <a:solidFill>
                  <a:schemeClr val="tx1"/>
                </a:solidFill>
                <a:latin typeface="Arial" panose="020B0604020202020204" pitchFamily="34" charset="0"/>
                <a:cs typeface="Arial" panose="020B0604020202020204" pitchFamily="34" charset="0"/>
              </a:rPr>
              <a:t>Make Prediction About Patients</a:t>
            </a:r>
            <a:endParaRPr lang="ko-KR" altLang="en-US" sz="1900" i="1" dirty="0">
              <a:solidFill>
                <a:schemeClr val="tx1"/>
              </a:solidFill>
              <a:latin typeface="Arial" panose="020B0604020202020204" pitchFamily="34" charset="0"/>
              <a:cs typeface="Arial" panose="020B0604020202020204" pitchFamily="34" charset="0"/>
            </a:endParaRPr>
          </a:p>
          <a:p>
            <a:endParaRPr lang="ko-KR" altLang="en-US" b="1" dirty="0">
              <a:solidFill>
                <a:schemeClr val="accent3"/>
              </a:solidFill>
              <a:cs typeface="Arial" pitchFamily="34" charset="0"/>
            </a:endParaRPr>
          </a:p>
          <a:p>
            <a:endParaRPr lang="en-US"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058400" cy="1325563"/>
          </a:xfrm>
        </p:spPr>
        <p:txBody>
          <a:bodyPr/>
          <a:lstStyle/>
          <a:p>
            <a:r>
              <a:rPr lang="en-US" b="1" i="1" dirty="0"/>
              <a:t>                  </a:t>
            </a:r>
            <a:r>
              <a:rPr lang="en-US" b="1" i="1" dirty="0">
                <a:latin typeface="Arial" panose="020B0604020202020204" pitchFamily="34" charset="0"/>
                <a:cs typeface="Arial" panose="020B0604020202020204" pitchFamily="34" charset="0"/>
              </a:rPr>
              <a:t>Data Preparation</a:t>
            </a:r>
          </a:p>
        </p:txBody>
      </p:sp>
      <p:sp>
        <p:nvSpPr>
          <p:cNvPr id="4" name="Rectangle 1">
            <a:extLst>
              <a:ext uri="{FF2B5EF4-FFF2-40B4-BE49-F238E27FC236}">
                <a16:creationId xmlns:a16="http://schemas.microsoft.com/office/drawing/2014/main" id="{38E9779E-79FE-4746-9D55-47F90D6A606C}"/>
              </a:ext>
            </a:extLst>
          </p:cNvPr>
          <p:cNvSpPr>
            <a:spLocks noChangeArrowheads="1"/>
          </p:cNvSpPr>
          <p:nvPr/>
        </p:nvSpPr>
        <p:spPr bwMode="auto">
          <a:xfrm rot="10800000" flipV="1">
            <a:off x="1905000" y="2209800"/>
            <a:ext cx="8001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mj-lt"/>
              <a:buAutoNum type="arabicPeriod"/>
            </a:pPr>
            <a:r>
              <a:rPr lang="en-US" dirty="0">
                <a:latin typeface="Arial" panose="020B0604020202020204" pitchFamily="34" charset="0"/>
                <a:cs typeface="Arial" panose="020B0604020202020204" pitchFamily="34" charset="0"/>
              </a:rPr>
              <a:t>Imported All Libraries which would be useful for my project.</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Import the dataset into the IDE (e.g., Google </a:t>
            </a:r>
            <a:r>
              <a:rPr kumimoji="0" lang="en-US" altLang="en-US"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Colab</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Handle missing values using imputation (e.g., replacing with median for numeric data).</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Convert categorical variables (e.g., "Yes"/"No") to numeric values (e.g., 1 and 0).</a:t>
            </a:r>
            <a:r>
              <a:rPr lang="en-US" dirty="0">
                <a:latin typeface="Arial" panose="020B0604020202020204" pitchFamily="34" charset="0"/>
                <a:cs typeface="Arial" panose="020B0604020202020204" pitchFamily="34" charset="0"/>
              </a:rPr>
              <a:t> to make it understandable for my model.</a:t>
            </a:r>
            <a:endPar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FBFA-91F7-4A1A-A20C-AC218332200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EDA (Exploratory Data Analysis)</a:t>
            </a:r>
          </a:p>
        </p:txBody>
      </p:sp>
      <p:sp>
        <p:nvSpPr>
          <p:cNvPr id="3" name="Content Placeholder 2">
            <a:extLst>
              <a:ext uri="{FF2B5EF4-FFF2-40B4-BE49-F238E27FC236}">
                <a16:creationId xmlns:a16="http://schemas.microsoft.com/office/drawing/2014/main" id="{FDBE94EC-450C-4684-9D33-FDFA78EB7400}"/>
              </a:ext>
            </a:extLst>
          </p:cNvPr>
          <p:cNvSpPr>
            <a:spLocks noGrp="1"/>
          </p:cNvSpPr>
          <p:nvPr>
            <p:ph sz="half" idx="1"/>
          </p:nvPr>
        </p:nvSpPr>
        <p:spPr>
          <a:xfrm>
            <a:off x="1084082" y="2057400"/>
            <a:ext cx="6248400" cy="4575175"/>
          </a:xfrm>
        </p:spPr>
        <p:txBody>
          <a:bodyPr/>
          <a:lstStyle/>
          <a:p>
            <a:pPr marL="342900" indent="-342900">
              <a:buFont typeface="+mj-lt"/>
              <a:buAutoNum type="arabicPeriod"/>
            </a:pPr>
            <a:r>
              <a:rPr lang="en-US" sz="1600" dirty="0">
                <a:solidFill>
                  <a:schemeClr val="tx1"/>
                </a:solidFill>
                <a:latin typeface="Arial" panose="020B0604020202020204" pitchFamily="34" charset="0"/>
                <a:cs typeface="Arial" panose="020B0604020202020204" pitchFamily="34" charset="0"/>
              </a:rPr>
              <a:t>Saw the Structure Of data using </a:t>
            </a:r>
            <a:r>
              <a:rPr lang="en-US" sz="1600" b="1" dirty="0">
                <a:solidFill>
                  <a:schemeClr val="tx1"/>
                </a:solidFill>
                <a:latin typeface="Arial" panose="020B0604020202020204" pitchFamily="34" charset="0"/>
                <a:cs typeface="Arial" panose="020B0604020202020204" pitchFamily="34" charset="0"/>
              </a:rPr>
              <a:t>.info </a:t>
            </a:r>
            <a:r>
              <a:rPr lang="en-US" sz="1600" dirty="0">
                <a:solidFill>
                  <a:schemeClr val="tx1"/>
                </a:solidFill>
                <a:latin typeface="Arial" panose="020B0604020202020204" pitchFamily="34" charset="0"/>
                <a:cs typeface="Arial" panose="020B0604020202020204" pitchFamily="34" charset="0"/>
              </a:rPr>
              <a:t>and .</a:t>
            </a:r>
            <a:r>
              <a:rPr lang="en-US" sz="1600" b="1" dirty="0">
                <a:solidFill>
                  <a:schemeClr val="tx1"/>
                </a:solidFill>
                <a:latin typeface="Arial" panose="020B0604020202020204" pitchFamily="34" charset="0"/>
                <a:cs typeface="Arial" panose="020B0604020202020204" pitchFamily="34" charset="0"/>
              </a:rPr>
              <a:t>describe</a:t>
            </a:r>
            <a:r>
              <a:rPr lang="en-US" sz="1600" dirty="0">
                <a:solidFill>
                  <a:schemeClr val="tx1"/>
                </a:solidFill>
                <a:latin typeface="Arial" panose="020B0604020202020204" pitchFamily="34" charset="0"/>
                <a:cs typeface="Arial" panose="020B0604020202020204" pitchFamily="34" charset="0"/>
              </a:rPr>
              <a:t> function.</a:t>
            </a:r>
          </a:p>
          <a:p>
            <a:pPr marL="342900" indent="-342900">
              <a:buFont typeface="+mj-lt"/>
              <a:buAutoNum type="arabicPeriod"/>
            </a:pPr>
            <a:r>
              <a:rPr lang="en-US" sz="1600" dirty="0">
                <a:solidFill>
                  <a:schemeClr val="tx1"/>
                </a:solidFill>
                <a:latin typeface="Arial" panose="020B0604020202020204" pitchFamily="34" charset="0"/>
                <a:cs typeface="Arial" panose="020B0604020202020204" pitchFamily="34" charset="0"/>
              </a:rPr>
              <a:t>Made a </a:t>
            </a:r>
            <a:r>
              <a:rPr lang="en-US" sz="1600" b="1" dirty="0" err="1">
                <a:solidFill>
                  <a:schemeClr val="tx1"/>
                </a:solidFill>
                <a:latin typeface="Arial" panose="020B0604020202020204" pitchFamily="34" charset="0"/>
                <a:cs typeface="Arial" panose="020B0604020202020204" pitchFamily="34" charset="0"/>
              </a:rPr>
              <a:t>Countplot</a:t>
            </a:r>
            <a:r>
              <a:rPr lang="en-US" sz="1600" dirty="0">
                <a:solidFill>
                  <a:schemeClr val="tx1"/>
                </a:solidFill>
                <a:latin typeface="Arial" panose="020B0604020202020204" pitchFamily="34" charset="0"/>
                <a:cs typeface="Arial" panose="020B0604020202020204" pitchFamily="34" charset="0"/>
              </a:rPr>
              <a:t> to see how much of the patients have Heart Disease and how much doesn’t.</a:t>
            </a:r>
          </a:p>
          <a:p>
            <a:pPr marL="342900" indent="-342900">
              <a:buFont typeface="+mj-lt"/>
              <a:buAutoNum type="arabicPeriod"/>
            </a:pPr>
            <a:endParaRPr lang="en-US" sz="1600" dirty="0">
              <a:latin typeface="Arial" panose="020B0604020202020204" pitchFamily="34" charset="0"/>
              <a:cs typeface="Arial" panose="020B0604020202020204" pitchFamily="34" charset="0"/>
            </a:endParaRPr>
          </a:p>
          <a:p>
            <a:pPr marL="342900" lvl="0" indent="-342900" eaLnBrk="0" fontAlgn="base" hangingPunct="0">
              <a:lnSpc>
                <a:spcPct val="100000"/>
              </a:lnSpc>
              <a:spcBef>
                <a:spcPct val="0"/>
              </a:spcBef>
              <a:spcAft>
                <a:spcPct val="0"/>
              </a:spcAft>
              <a:buSzTx/>
              <a:buFont typeface="+mj-lt"/>
              <a:buAutoNum type="arabicPeriod"/>
            </a:pPr>
            <a:r>
              <a:rPr lang="en-US" altLang="en-US" sz="1600" dirty="0">
                <a:solidFill>
                  <a:schemeClr val="tx1"/>
                </a:solidFill>
                <a:latin typeface="Arial" panose="020B0604020202020204" pitchFamily="34" charset="0"/>
                <a:cs typeface="Arial" panose="020B0604020202020204" pitchFamily="34" charset="0"/>
              </a:rPr>
              <a:t>Plotted </a:t>
            </a:r>
            <a:r>
              <a:rPr lang="en-US" altLang="en-US" sz="1600" b="1" dirty="0">
                <a:solidFill>
                  <a:schemeClr val="tx1"/>
                </a:solidFill>
                <a:latin typeface="Arial" panose="020B0604020202020204" pitchFamily="34" charset="0"/>
                <a:cs typeface="Arial" panose="020B0604020202020204" pitchFamily="34" charset="0"/>
              </a:rPr>
              <a:t>histograms</a:t>
            </a:r>
            <a:r>
              <a:rPr lang="en-US" altLang="en-US" sz="1600" dirty="0">
                <a:solidFill>
                  <a:schemeClr val="tx1"/>
                </a:solidFill>
                <a:latin typeface="Arial" panose="020B0604020202020204" pitchFamily="34" charset="0"/>
                <a:cs typeface="Arial" panose="020B0604020202020204" pitchFamily="34" charset="0"/>
              </a:rPr>
              <a:t> for numerical columns to visualize their distribution and identify any skewness or outliers.</a:t>
            </a:r>
          </a:p>
          <a:p>
            <a:pPr marL="342900" lvl="0" indent="-342900" eaLnBrk="0" fontAlgn="base" hangingPunct="0">
              <a:lnSpc>
                <a:spcPct val="100000"/>
              </a:lnSpc>
              <a:spcBef>
                <a:spcPct val="0"/>
              </a:spcBef>
              <a:spcAft>
                <a:spcPct val="0"/>
              </a:spcAft>
              <a:buSzTx/>
              <a:buFont typeface="+mj-lt"/>
              <a:buAutoNum type="arabicPeriod"/>
            </a:pPr>
            <a:endParaRPr lang="en-US" altLang="en-US" sz="1600" dirty="0">
              <a:solidFill>
                <a:schemeClr val="tx1"/>
              </a:solidFill>
              <a:latin typeface="Arial" panose="020B0604020202020204" pitchFamily="34" charset="0"/>
              <a:cs typeface="Arial" panose="020B0604020202020204" pitchFamily="34" charset="0"/>
            </a:endParaRPr>
          </a:p>
          <a:p>
            <a:pPr marL="342900" lvl="0" indent="-342900" eaLnBrk="0" fontAlgn="base" hangingPunct="0">
              <a:lnSpc>
                <a:spcPct val="100000"/>
              </a:lnSpc>
              <a:spcBef>
                <a:spcPct val="0"/>
              </a:spcBef>
              <a:spcAft>
                <a:spcPct val="0"/>
              </a:spcAft>
              <a:buSzTx/>
              <a:buFont typeface="+mj-lt"/>
              <a:buAutoNum type="arabicPeriod"/>
            </a:pPr>
            <a:r>
              <a:rPr lang="en-US" altLang="en-US" sz="1600" dirty="0">
                <a:solidFill>
                  <a:schemeClr val="tx1"/>
                </a:solidFill>
                <a:latin typeface="Arial" panose="020B0604020202020204" pitchFamily="34" charset="0"/>
                <a:cs typeface="Arial" panose="020B0604020202020204" pitchFamily="34" charset="0"/>
              </a:rPr>
              <a:t>Generated a </a:t>
            </a:r>
            <a:r>
              <a:rPr lang="en-US" altLang="en-US" sz="1600" b="1" dirty="0">
                <a:solidFill>
                  <a:schemeClr val="tx1"/>
                </a:solidFill>
                <a:latin typeface="Arial" panose="020B0604020202020204" pitchFamily="34" charset="0"/>
                <a:cs typeface="Arial" panose="020B0604020202020204" pitchFamily="34" charset="0"/>
              </a:rPr>
              <a:t>correlation heatmap</a:t>
            </a:r>
            <a:r>
              <a:rPr lang="en-US" altLang="en-US" sz="1600" dirty="0">
                <a:solidFill>
                  <a:schemeClr val="tx1"/>
                </a:solidFill>
                <a:latin typeface="Arial" panose="020B0604020202020204" pitchFamily="34" charset="0"/>
                <a:cs typeface="Arial" panose="020B0604020202020204" pitchFamily="34" charset="0"/>
              </a:rPr>
              <a:t> to explore relationships between different features.</a:t>
            </a:r>
          </a:p>
          <a:p>
            <a:endParaRPr lang="en-US" dirty="0"/>
          </a:p>
          <a:p>
            <a:endParaRPr lang="en-US" dirty="0"/>
          </a:p>
        </p:txBody>
      </p:sp>
    </p:spTree>
    <p:extLst>
      <p:ext uri="{BB962C8B-B14F-4D97-AF65-F5344CB8AC3E}">
        <p14:creationId xmlns:p14="http://schemas.microsoft.com/office/powerpoint/2010/main" val="66259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226642"/>
            <a:ext cx="7772400" cy="916358"/>
          </a:xfrm>
        </p:spPr>
        <p:txBody>
          <a:bodyPr>
            <a:normAutofit/>
          </a:bodyPr>
          <a:lstStyle/>
          <a:p>
            <a:r>
              <a:rPr lang="en-US" sz="3200" dirty="0"/>
              <a:t>                </a:t>
            </a:r>
            <a:r>
              <a:rPr lang="en-US" sz="3600" dirty="0">
                <a:latin typeface="Arial" panose="020B0604020202020204" pitchFamily="34" charset="0"/>
                <a:cs typeface="Arial" panose="020B0604020202020204" pitchFamily="34" charset="0"/>
              </a:rPr>
              <a:t>data </a:t>
            </a:r>
            <a:r>
              <a:rPr lang="en-US" sz="3600" dirty="0" err="1">
                <a:latin typeface="Arial" panose="020B0604020202020204" pitchFamily="34" charset="0"/>
                <a:cs typeface="Arial" panose="020B0604020202020204" pitchFamily="34" charset="0"/>
              </a:rPr>
              <a:t>aNALYSIS</a:t>
            </a:r>
            <a:endParaRPr lang="en-US" sz="36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0005D1CD-1522-4C8E-A433-E98E376B40AE}"/>
              </a:ext>
            </a:extLst>
          </p:cNvPr>
          <p:cNvSpPr>
            <a:spLocks noGrp="1" noChangeArrowheads="1"/>
          </p:cNvSpPr>
          <p:nvPr>
            <p:ph type="title"/>
          </p:nvPr>
        </p:nvSpPr>
        <p:spPr bwMode="auto">
          <a:xfrm>
            <a:off x="647700" y="1524000"/>
            <a:ext cx="10896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Heart Disease Rate by Age</a:t>
            </a:r>
            <a:r>
              <a:rPr kumimoji="0" lang="en-US" altLang="en-US" sz="1600" b="0" i="0" u="none" strike="noStrike" cap="none" normalizeH="0" baseline="0" dirty="0">
                <a:ln>
                  <a:noFill/>
                </a:ln>
                <a:solidFill>
                  <a:schemeClr val="tx1"/>
                </a:solidFill>
                <a:effectLst/>
                <a:latin typeface="Arial" panose="020B0604020202020204" pitchFamily="34" charset="0"/>
              </a:rPr>
              <a:t>: Analyzed the distribution of heart disease prevalence across various age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Blood Pressure and Heart Disease</a:t>
            </a:r>
            <a:r>
              <a:rPr kumimoji="0" lang="en-US" altLang="en-US" sz="1600" b="0" i="0" u="none" strike="noStrike" cap="none" normalizeH="0" baseline="0" dirty="0">
                <a:ln>
                  <a:noFill/>
                </a:ln>
                <a:solidFill>
                  <a:schemeClr val="tx1"/>
                </a:solidFill>
                <a:effectLst/>
                <a:latin typeface="Arial" panose="020B0604020202020204" pitchFamily="34" charset="0"/>
              </a:rPr>
              <a:t>: Examined the relationship between systolic blood pressure (</a:t>
            </a:r>
            <a:r>
              <a:rPr kumimoji="0" lang="en-US" altLang="en-US" sz="1600" b="0" i="0" u="none" strike="noStrike" cap="none" normalizeH="0" baseline="0" dirty="0" err="1">
                <a:ln>
                  <a:noFill/>
                </a:ln>
                <a:solidFill>
                  <a:schemeClr val="tx1"/>
                </a:solidFill>
                <a:effectLst/>
                <a:latin typeface="Arial" panose="020B0604020202020204" pitchFamily="34" charset="0"/>
              </a:rPr>
              <a:t>sysBP</a:t>
            </a:r>
            <a:r>
              <a:rPr kumimoji="0" lang="en-US" altLang="en-US" sz="1600" b="0" i="0" u="none" strike="noStrike" cap="none" normalizeH="0" baseline="0" dirty="0">
                <a:ln>
                  <a:noFill/>
                </a:ln>
                <a:solidFill>
                  <a:schemeClr val="tx1"/>
                </a:solidFill>
                <a:effectLst/>
                <a:latin typeface="Arial" panose="020B0604020202020204" pitchFamily="34" charset="0"/>
              </a:rPr>
              <a:t>) levels and heart disease using a boxplot.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Effect of Smoking</a:t>
            </a:r>
            <a:r>
              <a:rPr kumimoji="0" lang="en-US" altLang="en-US" sz="1600" b="0" i="0" u="none" strike="noStrike" cap="none" normalizeH="0" baseline="0" dirty="0">
                <a:ln>
                  <a:noFill/>
                </a:ln>
                <a:solidFill>
                  <a:schemeClr val="tx1"/>
                </a:solidFill>
                <a:effectLst/>
                <a:latin typeface="Arial" panose="020B0604020202020204" pitchFamily="34" charset="0"/>
              </a:rPr>
              <a:t>: Investigated the influence of smoking status on heart disease prevalence.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Cholesterol Levels</a:t>
            </a:r>
            <a:r>
              <a:rPr kumimoji="0" lang="en-US" altLang="en-US" sz="1600" b="0" i="0" u="none" strike="noStrike" cap="none" normalizeH="0" baseline="0" dirty="0">
                <a:ln>
                  <a:noFill/>
                </a:ln>
                <a:solidFill>
                  <a:schemeClr val="tx1"/>
                </a:solidFill>
                <a:effectLst/>
                <a:latin typeface="Arial" panose="020B0604020202020204" pitchFamily="34" charset="0"/>
              </a:rPr>
              <a:t>: Compared cholesterol levels between patients with and without heart disease, highlighting significant differences.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Diabetes and Heart Disease</a:t>
            </a:r>
            <a:r>
              <a:rPr kumimoji="0" lang="en-US" altLang="en-US" sz="1600" b="0" i="0" u="none" strike="noStrike" cap="none" normalizeH="0" baseline="0" dirty="0">
                <a:ln>
                  <a:noFill/>
                </a:ln>
                <a:solidFill>
                  <a:schemeClr val="tx1"/>
                </a:solidFill>
                <a:effectLst/>
                <a:latin typeface="Arial" panose="020B0604020202020204" pitchFamily="34" charset="0"/>
              </a:rPr>
              <a:t>: Analyzed the prevalence of diabetes among heart disease patients.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BMI Analysis</a:t>
            </a:r>
            <a:r>
              <a:rPr kumimoji="0" lang="en-US" altLang="en-US" sz="1600" b="0" i="0" u="none" strike="noStrike" cap="none" normalizeH="0" baseline="0" dirty="0">
                <a:ln>
                  <a:noFill/>
                </a:ln>
                <a:solidFill>
                  <a:schemeClr val="tx1"/>
                </a:solidFill>
                <a:effectLst/>
                <a:latin typeface="Arial" panose="020B0604020202020204" pitchFamily="34" charset="0"/>
              </a:rPr>
              <a:t>: Compared the Body Mass Index (BMI) distribution for heart disease vs. non-heart disease patients.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Heart Disease by Gender</a:t>
            </a:r>
            <a:r>
              <a:rPr kumimoji="0" lang="en-US" altLang="en-US" sz="1600" b="0" i="0" u="none" strike="noStrike" cap="none" normalizeH="0" baseline="0" dirty="0">
                <a:ln>
                  <a:noFill/>
                </a:ln>
                <a:solidFill>
                  <a:schemeClr val="tx1"/>
                </a:solidFill>
                <a:effectLst/>
                <a:latin typeface="Arial" panose="020B0604020202020204" pitchFamily="34" charset="0"/>
              </a:rPr>
              <a:t>: Visualized the distribution of heart disease by gender, analyzing its prevalence in males and females.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Correlation Heatmap</a:t>
            </a:r>
            <a:r>
              <a:rPr kumimoji="0" lang="en-US" altLang="en-US" sz="1600" b="0" i="0" u="none" strike="noStrike" cap="none" normalizeH="0" baseline="0" dirty="0">
                <a:ln>
                  <a:noFill/>
                </a:ln>
                <a:solidFill>
                  <a:schemeClr val="tx1"/>
                </a:solidFill>
                <a:effectLst/>
                <a:latin typeface="Arial" panose="020B0604020202020204" pitchFamily="34" charset="0"/>
              </a:rPr>
              <a:t>: Analyzed the correlation between various features (age, cholesterol, BMI, blood pressure) and heart disease using a heatmap, revealing key relationships between factors and heart disease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Target Distribution</a:t>
            </a:r>
            <a:r>
              <a:rPr kumimoji="0" lang="en-US" altLang="en-US" sz="1600" b="0" i="0" u="none" strike="noStrike" cap="none" normalizeH="0" baseline="0" dirty="0">
                <a:ln>
                  <a:noFill/>
                </a:ln>
                <a:solidFill>
                  <a:schemeClr val="tx1"/>
                </a:solidFill>
                <a:effectLst/>
                <a:latin typeface="Arial" panose="020B0604020202020204" pitchFamily="34" charset="0"/>
              </a:rPr>
              <a:t>: Visualized the distribution of patients with and without heart disease using a pie chart, helping to understand the proportion of patients with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Smoking, Diabetes, and Cholesterol</a:t>
            </a:r>
            <a:r>
              <a:rPr kumimoji="0" lang="en-US" altLang="en-US" sz="1600" b="0" i="0" u="none" strike="noStrike" cap="none" normalizeH="0" baseline="0" dirty="0">
                <a:ln>
                  <a:noFill/>
                </a:ln>
                <a:solidFill>
                  <a:schemeClr val="tx1"/>
                </a:solidFill>
                <a:effectLst/>
                <a:latin typeface="Arial" panose="020B0604020202020204" pitchFamily="34" charset="0"/>
              </a:rPr>
              <a:t>: Analyzed the relationship between smoking, diabetes, and cholesterol levels in relation to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 Features Analysis</a:t>
            </a:r>
            <a:r>
              <a:rPr kumimoji="0" lang="en-US" altLang="en-US" sz="1600" b="0" i="0" u="none" strike="noStrike" cap="none" normalizeH="0" baseline="0" dirty="0">
                <a:ln>
                  <a:noFill/>
                </a:ln>
                <a:solidFill>
                  <a:schemeClr val="tx1"/>
                </a:solidFill>
                <a:effectLst/>
                <a:latin typeface="Arial" panose="020B0604020202020204" pitchFamily="34" charset="0"/>
              </a:rPr>
              <a:t>: Explored the impact of age, blood pressure, and cholesterol on heart disease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High-Risk Patients</a:t>
            </a:r>
            <a:r>
              <a:rPr kumimoji="0" lang="en-US" altLang="en-US" sz="1600" b="0" i="0" u="none" strike="noStrike" cap="none" normalizeH="0" baseline="0" dirty="0">
                <a:ln>
                  <a:noFill/>
                </a:ln>
                <a:solidFill>
                  <a:schemeClr val="tx1"/>
                </a:solidFill>
                <a:effectLst/>
                <a:latin typeface="Arial" panose="020B0604020202020204" pitchFamily="34" charset="0"/>
              </a:rPr>
              <a:t>: Investigated high-risk patients by age and gender using a heatmap.</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EC5744-2321-414B-8614-B8FD3B61E66A}"/>
              </a:ext>
            </a:extLst>
          </p:cNvPr>
          <p:cNvSpPr>
            <a:spLocks noGrp="1"/>
          </p:cNvSpPr>
          <p:nvPr>
            <p:ph type="body" idx="1"/>
          </p:nvPr>
        </p:nvSpPr>
        <p:spPr>
          <a:xfrm>
            <a:off x="1905000" y="381000"/>
            <a:ext cx="7772400" cy="685800"/>
          </a:xfrm>
        </p:spPr>
        <p:txBody>
          <a:bodyPr/>
          <a:lstStyle/>
          <a:p>
            <a:r>
              <a:rPr lang="en-US" sz="3600" b="1" i="1" dirty="0">
                <a:latin typeface="Arial" panose="020B0604020202020204" pitchFamily="34" charset="0"/>
                <a:cs typeface="Arial" panose="020B0604020202020204" pitchFamily="34" charset="0"/>
              </a:rPr>
              <a:t>Key Insights</a:t>
            </a:r>
          </a:p>
          <a:p>
            <a:endParaRPr lang="en-US" dirty="0"/>
          </a:p>
        </p:txBody>
      </p:sp>
      <p:sp>
        <p:nvSpPr>
          <p:cNvPr id="4" name="Rectangle 1">
            <a:extLst>
              <a:ext uri="{FF2B5EF4-FFF2-40B4-BE49-F238E27FC236}">
                <a16:creationId xmlns:a16="http://schemas.microsoft.com/office/drawing/2014/main" id="{7AC8F14F-03CE-46E3-92F0-2EB24775D1F4}"/>
              </a:ext>
            </a:extLst>
          </p:cNvPr>
          <p:cNvSpPr>
            <a:spLocks noGrp="1" noChangeArrowheads="1"/>
          </p:cNvSpPr>
          <p:nvPr>
            <p:ph type="title"/>
          </p:nvPr>
        </p:nvSpPr>
        <p:spPr bwMode="auto">
          <a:xfrm>
            <a:off x="762000" y="1529129"/>
            <a:ext cx="11049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Age</a:t>
            </a:r>
            <a:r>
              <a:rPr kumimoji="0" lang="en-US" altLang="en-US" sz="1800" b="0" i="0" u="none" strike="noStrike" cap="none" normalizeH="0" baseline="0" dirty="0">
                <a:ln>
                  <a:noFill/>
                </a:ln>
                <a:solidFill>
                  <a:schemeClr val="tx1"/>
                </a:solidFill>
                <a:effectLst/>
                <a:latin typeface="Arial" panose="020B0604020202020204" pitchFamily="34" charset="0"/>
              </a:rPr>
              <a:t>: Heart disease risk increases with age, especially in older individuals.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Blood Pressure</a:t>
            </a:r>
            <a:r>
              <a:rPr kumimoji="0" lang="en-US" altLang="en-US" sz="1800" b="0" i="0" u="none" strike="noStrike" cap="none" normalizeH="0" baseline="0" dirty="0">
                <a:ln>
                  <a:noFill/>
                </a:ln>
                <a:solidFill>
                  <a:schemeClr val="tx1"/>
                </a:solidFill>
                <a:effectLst/>
                <a:latin typeface="Arial" panose="020B0604020202020204" pitchFamily="34" charset="0"/>
              </a:rPr>
              <a:t>: High systolic blood pressure is linked to a higher risk of heart disease.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Cholesterol</a:t>
            </a:r>
            <a:r>
              <a:rPr kumimoji="0" lang="en-US" altLang="en-US" sz="1800" b="0" i="0" u="none" strike="noStrike" cap="none" normalizeH="0" baseline="0" dirty="0">
                <a:ln>
                  <a:noFill/>
                </a:ln>
                <a:solidFill>
                  <a:schemeClr val="tx1"/>
                </a:solidFill>
                <a:effectLst/>
                <a:latin typeface="Arial" panose="020B0604020202020204" pitchFamily="34" charset="0"/>
              </a:rPr>
              <a:t>: Elevated cholesterol levels are strongly associated with heart disease.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Smoking</a:t>
            </a:r>
            <a:r>
              <a:rPr kumimoji="0" lang="en-US" altLang="en-US" sz="1800" b="0" i="0" u="none" strike="noStrike" cap="none" normalizeH="0" baseline="0" dirty="0">
                <a:ln>
                  <a:noFill/>
                </a:ln>
                <a:solidFill>
                  <a:schemeClr val="tx1"/>
                </a:solidFill>
                <a:effectLst/>
                <a:latin typeface="Arial" panose="020B0604020202020204" pitchFamily="34" charset="0"/>
              </a:rPr>
              <a:t>: Smokers have a significantly higher risk of heart disease.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BMI</a:t>
            </a:r>
            <a:r>
              <a:rPr kumimoji="0" lang="en-US" altLang="en-US" sz="1800" b="0" i="0" u="none" strike="noStrike" cap="none" normalizeH="0" baseline="0" dirty="0">
                <a:ln>
                  <a:noFill/>
                </a:ln>
                <a:solidFill>
                  <a:schemeClr val="tx1"/>
                </a:solidFill>
                <a:effectLst/>
                <a:latin typeface="Arial" panose="020B0604020202020204" pitchFamily="34" charset="0"/>
              </a:rPr>
              <a:t>: Higher BMI correlates with a higher likelihood of heart disease.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Diabetes</a:t>
            </a:r>
            <a:r>
              <a:rPr kumimoji="0" lang="en-US" altLang="en-US" sz="1800" b="0" i="0" u="none" strike="noStrike" cap="none" normalizeH="0" baseline="0" dirty="0">
                <a:ln>
                  <a:noFill/>
                </a:ln>
                <a:solidFill>
                  <a:schemeClr val="tx1"/>
                </a:solidFill>
                <a:effectLst/>
                <a:latin typeface="Arial" panose="020B0604020202020204" pitchFamily="34" charset="0"/>
              </a:rPr>
              <a:t>: Diabetes increases the risk of heart disease.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Gender</a:t>
            </a:r>
            <a:r>
              <a:rPr kumimoji="0" lang="en-US" altLang="en-US" sz="1800" b="0" i="0" u="none" strike="noStrike" cap="none" normalizeH="0" baseline="0" dirty="0">
                <a:ln>
                  <a:noFill/>
                </a:ln>
                <a:solidFill>
                  <a:schemeClr val="tx1"/>
                </a:solidFill>
                <a:effectLst/>
                <a:latin typeface="Arial" panose="020B0604020202020204" pitchFamily="34" charset="0"/>
              </a:rPr>
              <a:t>: Males are at a higher risk, though females are also at risk, particularly with age.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a:t>
            </a:r>
            <a:r>
              <a:rPr kumimoji="0" lang="en-US" altLang="en-US" sz="1800" b="0" i="0" u="none" strike="noStrike" cap="none" normalizeH="0" baseline="0" dirty="0">
                <a:ln>
                  <a:noFill/>
                </a:ln>
                <a:solidFill>
                  <a:schemeClr val="tx1"/>
                </a:solidFill>
                <a:effectLst/>
                <a:latin typeface="Arial" panose="020B0604020202020204" pitchFamily="34" charset="0"/>
              </a:rPr>
              <a:t>: Age, cholesterol, and blood pressure show strong correlations with heart disease.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Target Distribution</a:t>
            </a:r>
            <a:r>
              <a:rPr kumimoji="0" lang="en-US" altLang="en-US" sz="1800" b="0" i="0" u="none" strike="noStrike" cap="none" normalizeH="0" baseline="0" dirty="0">
                <a:ln>
                  <a:noFill/>
                </a:ln>
                <a:solidFill>
                  <a:schemeClr val="tx1"/>
                </a:solidFill>
                <a:effectLst/>
                <a:latin typeface="Arial" panose="020B0604020202020204" pitchFamily="34" charset="0"/>
              </a:rPr>
              <a:t>: More individuals are without heart disease, suggesting focus on high-risk groups.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High-Risk Group</a:t>
            </a:r>
            <a:r>
              <a:rPr kumimoji="0" lang="en-US" altLang="en-US" sz="1800" b="0" i="0" u="none" strike="noStrike" cap="none" normalizeH="0" baseline="0" dirty="0">
                <a:ln>
                  <a:noFill/>
                </a:ln>
                <a:solidFill>
                  <a:schemeClr val="tx1"/>
                </a:solidFill>
                <a:effectLst/>
                <a:latin typeface="Arial" panose="020B0604020202020204" pitchFamily="34" charset="0"/>
              </a:rPr>
              <a:t>: Older males are identified as a high-risk group for heart disease.</a:t>
            </a:r>
          </a:p>
        </p:txBody>
      </p:sp>
    </p:spTree>
    <p:extLst>
      <p:ext uri="{BB962C8B-B14F-4D97-AF65-F5344CB8AC3E}">
        <p14:creationId xmlns:p14="http://schemas.microsoft.com/office/powerpoint/2010/main" val="210119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376</TotalTime>
  <Words>1153</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Medium</vt:lpstr>
      <vt:lpstr>HY중고딕</vt:lpstr>
      <vt:lpstr>Medical Design 16x9</vt:lpstr>
      <vt:lpstr>Heart Disease Analysis &amp; Predictions</vt:lpstr>
      <vt:lpstr>Project Title: Predicting Heart Disease Risk Using Machine Learning  Student Name: Mehwish Azam  Course: Data Analytics  Teacher: waleed  Date: 04 April 2025</vt:lpstr>
      <vt:lpstr>                    Introduction </vt:lpstr>
      <vt:lpstr>                    Data Introduction</vt:lpstr>
      <vt:lpstr>Agenda</vt:lpstr>
      <vt:lpstr>                  Data Preparation</vt:lpstr>
      <vt:lpstr>EDA (Exploratory Data Analysis)</vt:lpstr>
      <vt:lpstr>Heart Disease Rate by Age: Analyzed the distribution of heart disease prevalence across various age groups. Blood Pressure and Heart Disease: Examined the relationship between systolic blood pressure (sysBP) levels and heart disease using a boxplot. Effect of Smoking: Investigated the influence of smoking status on heart disease prevalence. Cholesterol Levels: Compared cholesterol levels between patients with and without heart disease, highlighting significant differences. Diabetes and Heart Disease: Analyzed the prevalence of diabetes among heart disease patients. BMI Analysis: Compared the Body Mass Index (BMI) distribution for heart disease vs. non-heart disease patients. Heart Disease by Gender: Visualized the distribution of heart disease by gender, analyzing its prevalence in males and females. Correlation Heatmap: Analyzed the correlation between various features (age, cholesterol, BMI, blood pressure) and heart disease using a heatmap, revealing key relationships between factors and heart disease risk. Target Distribution: Visualized the distribution of patients with and without heart disease using a pie chart, helping to understand the proportion of patients with heart disease. Smoking, Diabetes, and Cholesterol: Analyzed the relationship between smoking, diabetes, and cholesterol levels in relation to heart disease. Key Features Analysis: Explored the impact of age, blood pressure, and cholesterol on heart disease risk. High-Risk Patients: Investigated high-risk patients by age and gender using a heatmap.</vt:lpstr>
      <vt:lpstr>Age: Heart disease risk increases with age, especially in older individuals. Blood Pressure: High systolic blood pressure is linked to a higher risk of heart disease. Cholesterol: Elevated cholesterol levels are strongly associated with heart disease. Smoking: Smokers have a significantly higher risk of heart disease. BMI: Higher BMI correlates with a higher likelihood of heart disease. Diabetes: Diabetes increases the risk of heart disease. Gender: Males are at a higher risk, though females are also at risk, particularly with age. Correlation: Age, cholesterol, and blood pressure show strong correlations with heart disease. Target Distribution: More individuals are without heart disease, suggesting focus on high-risk groups. High-Risk Group: Older males are identified as a high-risk group for heart disease.</vt:lpstr>
      <vt:lpstr>Monitor Blood Pressure Regularly: Given the strong correlation between high blood pressure and heart disease, regular monitoring and management of blood pressure can help reduce risk. Promote Healthy Lifestyle Choices: Encourage patients to avoid smoking, limit alcohol consumption, and engage in regular physical activity to reduce the risk of heart disease. Age-Based Preventive Care: Since older age increases the risk, healthcare providers should focus on early detection and preventive measures for individuals over 45 years old. Improve Diet and Cholesterol Control: As high cholesterol levels are linked to heart disease, promoting a heart-healthy diet and cholesterol monitoring is essential. Diabetes Management: Given the link between diabetes and heart disease, prioritizing diabetes control through diet, medication, and exercise is crucial. Stress Management: Encouraging stress reduction strategies could improve heart health, as stress levels were found to affect heart disease risk.</vt:lpstr>
      <vt:lpstr>           Prediction Model</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Analysis &amp; Prediction</dc:title>
  <dc:creator>Wajiz.pk</dc:creator>
  <cp:lastModifiedBy>Wajiz.pk</cp:lastModifiedBy>
  <cp:revision>27</cp:revision>
  <dcterms:created xsi:type="dcterms:W3CDTF">2025-04-03T20:33:59Z</dcterms:created>
  <dcterms:modified xsi:type="dcterms:W3CDTF">2025-04-04T19:49:26Z</dcterms:modified>
</cp:coreProperties>
</file>