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702" r:id="rId3"/>
    <p:sldId id="708" r:id="rId4"/>
    <p:sldId id="732" r:id="rId5"/>
    <p:sldId id="709" r:id="rId6"/>
    <p:sldId id="712" r:id="rId7"/>
    <p:sldId id="731" r:id="rId8"/>
    <p:sldId id="713" r:id="rId9"/>
    <p:sldId id="714" r:id="rId10"/>
    <p:sldId id="721" r:id="rId11"/>
    <p:sldId id="71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E1658-6C17-4D90-9BBE-6F05D47B3FC7}">
          <p14:sldIdLst>
            <p14:sldId id="273"/>
            <p14:sldId id="702"/>
            <p14:sldId id="708"/>
            <p14:sldId id="732"/>
            <p14:sldId id="709"/>
            <p14:sldId id="712"/>
            <p14:sldId id="731"/>
            <p14:sldId id="713"/>
            <p14:sldId id="714"/>
            <p14:sldId id="721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 autoAdjust="0"/>
    <p:restoredTop sz="93073" autoAdjust="0"/>
  </p:normalViewPr>
  <p:slideViewPr>
    <p:cSldViewPr snapToGrid="0">
      <p:cViewPr varScale="1">
        <p:scale>
          <a:sx n="118" d="100"/>
          <a:sy n="118" d="100"/>
        </p:scale>
        <p:origin x="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951808/using-googletest-in-eclipse-ho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7" y="2666585"/>
            <a:ext cx="5046458" cy="54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600" dirty="0" err="1">
                <a:solidFill>
                  <a:srgbClr val="000000"/>
                </a:solidFill>
              </a:rPr>
              <a:t>Linjuan</a:t>
            </a:r>
            <a:r>
              <a:rPr lang="en-GB" sz="1600" dirty="0">
                <a:solidFill>
                  <a:srgbClr val="000000"/>
                </a:solidFill>
              </a:rPr>
              <a:t> Fan, Ibrahim </a:t>
            </a:r>
            <a:r>
              <a:rPr lang="en-GB" sz="1600" dirty="0" err="1">
                <a:solidFill>
                  <a:srgbClr val="000000"/>
                </a:solidFill>
              </a:rPr>
              <a:t>Bouriga</a:t>
            </a:r>
            <a:r>
              <a:rPr lang="en-GB" sz="1600" dirty="0">
                <a:solidFill>
                  <a:srgbClr val="000000"/>
                </a:solidFill>
              </a:rPr>
              <a:t>, Andres </a:t>
            </a:r>
            <a:r>
              <a:rPr lang="en-GB" sz="1600" dirty="0" err="1">
                <a:solidFill>
                  <a:srgbClr val="000000"/>
                </a:solidFill>
              </a:rPr>
              <a:t>Stober</a:t>
            </a:r>
            <a:r>
              <a:rPr lang="en-GB" sz="1600" dirty="0">
                <a:solidFill>
                  <a:srgbClr val="000000"/>
                </a:solidFill>
              </a:rPr>
              <a:t>, </a:t>
            </a:r>
            <a:r>
              <a:rPr lang="en-GB" sz="1600" dirty="0" err="1">
                <a:solidFill>
                  <a:srgbClr val="000000"/>
                </a:solidFill>
              </a:rPr>
              <a:t>Bahaa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Mahagne</a:t>
            </a:r>
            <a:r>
              <a:rPr lang="en-GB" sz="1600" dirty="0">
                <a:solidFill>
                  <a:srgbClr val="000000"/>
                </a:solidFill>
              </a:rPr>
              <a:t> and </a:t>
            </a:r>
            <a:r>
              <a:rPr lang="en-GB" sz="1600" dirty="0" err="1">
                <a:solidFill>
                  <a:srgbClr val="000000"/>
                </a:solidFill>
              </a:rPr>
              <a:t>Mehyar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>
                <a:solidFill>
                  <a:srgbClr val="000000"/>
                </a:solidFill>
              </a:rPr>
              <a:t>Cherni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5BFB35-8AF5-46CC-A872-D3356A1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Layer Test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9AFC90-3FE6-4AD9-8F1D-7B281069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function is to progressively reduce the spatial size of the representation to reduce the amount of parameters and computation in the network, and hence to also control overfitting. </a:t>
            </a:r>
            <a:endParaRPr lang="de-DE" dirty="0"/>
          </a:p>
          <a:p>
            <a:endParaRPr lang="en-US" dirty="0"/>
          </a:p>
          <a:p>
            <a:r>
              <a:rPr lang="en-US" dirty="0"/>
              <a:t>For this test have we created:</a:t>
            </a:r>
          </a:p>
          <a:p>
            <a:pPr lvl="1"/>
            <a:r>
              <a:rPr lang="en-US" dirty="0"/>
              <a:t> input image, </a:t>
            </a:r>
          </a:p>
          <a:p>
            <a:pPr lvl="1"/>
            <a:r>
              <a:rPr lang="en-US" dirty="0"/>
              <a:t>expected output </a:t>
            </a:r>
          </a:p>
          <a:p>
            <a:pPr lvl="1"/>
            <a:r>
              <a:rPr lang="en-US" dirty="0"/>
              <a:t>object of max pool layer</a:t>
            </a:r>
          </a:p>
          <a:p>
            <a:pPr lvl="1"/>
            <a:endParaRPr lang="en-US" dirty="0"/>
          </a:p>
          <a:p>
            <a:r>
              <a:rPr lang="en-US" dirty="0"/>
              <a:t>After adding the data for each object we tested with (ASSERT_EQ) if the output of the max pool layer as we expect it in the output that we created. 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24D79154-874A-A544-A749-2E618D03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11022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EA3AAAEE-4BB9-7744-A676-537FC9DC9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1D56-6F5B-074F-91FB-56D29A32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" y="3202756"/>
            <a:ext cx="8066314" cy="30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E9AC7-7AA4-B444-AB8B-E97D246A0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" y="219060"/>
            <a:ext cx="4882243" cy="22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2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FF9DAF-9AF8-FA4C-88CC-53ACBEB0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54" y="609600"/>
            <a:ext cx="6911975" cy="587829"/>
          </a:xfrm>
        </p:spPr>
        <p:txBody>
          <a:bodyPr>
            <a:noAutofit/>
          </a:bodyPr>
          <a:lstStyle/>
          <a:p>
            <a:r>
              <a:rPr lang="de-DE" dirty="0"/>
              <a:t>Google Tests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CF34D27-70B7-EA43-87F0-266AC8016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526" y="1083598"/>
            <a:ext cx="8296082" cy="42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dirty="0"/>
              <a:t>Google Test is a unit Testing library for the C++ programming language, based on the </a:t>
            </a:r>
            <a:r>
              <a:rPr lang="en-US" dirty="0" err="1"/>
              <a:t>xUnit</a:t>
            </a:r>
            <a:r>
              <a:rPr lang="en-US" dirty="0"/>
              <a:t> architecture</a:t>
            </a:r>
            <a:r>
              <a:rPr lang="de-DE" dirty="0"/>
              <a:t> </a:t>
            </a:r>
            <a:endParaRPr lang="en-US" altLang="zh-C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82344-20BF-C24F-B9D6-E621FCE6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2343" y="2731639"/>
            <a:ext cx="5029200" cy="3353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C0FA5-9C50-9D4C-BE1F-65C4810A2E8A}"/>
              </a:ext>
            </a:extLst>
          </p:cNvPr>
          <p:cNvSpPr txBox="1"/>
          <p:nvPr/>
        </p:nvSpPr>
        <p:spPr>
          <a:xfrm>
            <a:off x="1959428" y="6489024"/>
            <a:ext cx="502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>
                <a:hlinkClick r:id="rId3" tooltip="http://stackoverflow.com/questions/3951808/using-googletest-in-eclipse-how"/>
              </a:rPr>
              <a:t>This Photo</a:t>
            </a:r>
            <a:r>
              <a:rPr lang="de-DE" sz="900"/>
              <a:t> by Unknown Author is licensed under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5792DCF-CD73-DE46-AD36-94B530B1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53EF04C9-CAD7-5543-B52F-E2A89336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526" y="1656783"/>
            <a:ext cx="8296082" cy="4277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lvl="0"/>
            <a:r>
              <a:rPr lang="en-US" dirty="0"/>
              <a:t>Google Test is designed to be portable and it works around various bugs in various compilers and environments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en-US" dirty="0"/>
              <a:t>Google's test framework has built-in assertions that are deployable in software where exception handling is disabled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Running the tests is simple and it’s easy to write assertions that generate informative messages</a:t>
            </a:r>
          </a:p>
          <a:p>
            <a:pPr marL="0" lvl="0" indent="0">
              <a:buNone/>
            </a:pPr>
            <a:endParaRPr lang="de-DE" dirty="0"/>
          </a:p>
          <a:p>
            <a:r>
              <a:rPr lang="en-US" dirty="0"/>
              <a:t>Google Test automatically detects your tests and doesn’t require you to enumerate them in order to run them</a:t>
            </a:r>
            <a:r>
              <a:rPr lang="de-DE" dirty="0"/>
              <a:t> </a:t>
            </a: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46F02-26A4-0349-A018-604DFA7C7416}"/>
              </a:ext>
            </a:extLst>
          </p:cNvPr>
          <p:cNvSpPr txBox="1"/>
          <p:nvPr/>
        </p:nvSpPr>
        <p:spPr>
          <a:xfrm>
            <a:off x="372526" y="739404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we decided to use this framework</a:t>
            </a:r>
            <a:r>
              <a:rPr lang="de-DE" sz="24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581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B70-93C7-480F-9D6A-28A09134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0F5A82ED-C254-4CDF-A0DB-D22EB18D16EC}"/>
              </a:ext>
            </a:extLst>
          </p:cNvPr>
          <p:cNvSpPr txBox="1">
            <a:spLocks/>
          </p:cNvSpPr>
          <p:nvPr/>
        </p:nvSpPr>
        <p:spPr>
          <a:xfrm>
            <a:off x="0" y="6419723"/>
            <a:ext cx="5583936" cy="3603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Software Engineering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E5C01-19DA-4044-9771-194439C0EBD8}"/>
              </a:ext>
            </a:extLst>
          </p:cNvPr>
          <p:cNvSpPr/>
          <p:nvPr/>
        </p:nvSpPr>
        <p:spPr>
          <a:xfrm>
            <a:off x="411836" y="522906"/>
            <a:ext cx="5041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gcov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–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coverage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testing</a:t>
            </a:r>
            <a:r>
              <a:rPr lang="de-DE" sz="2800" b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de-DE" sz="2800" b="1" dirty="0" err="1">
                <a:solidFill>
                  <a:srgbClr val="24292E"/>
                </a:solidFill>
                <a:latin typeface="+mj-lt"/>
              </a:rPr>
              <a:t>tool</a:t>
            </a:r>
            <a:endParaRPr lang="de-DE" sz="2800" b="1" dirty="0">
              <a:latin typeface="+mj-lt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35F08FEC-C32D-E741-B476-8B113FA0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102" y="1918040"/>
            <a:ext cx="8296082" cy="42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en-US" sz="2000" dirty="0" err="1"/>
              <a:t>gcov</a:t>
            </a:r>
            <a:r>
              <a:rPr lang="en-US" sz="2000" dirty="0"/>
              <a:t> is a test coverage program.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used it in concert with GCC to analyze our programs to help,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600" dirty="0"/>
              <a:t> create more efficient, faster running code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to discover untested parts of your program. 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discover where our optimization efforts will best affect our code.</a:t>
            </a:r>
          </a:p>
          <a:p>
            <a:pPr marL="476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analyze our code's performance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5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Using GCOV</a:t>
            </a:r>
            <a:endParaRPr lang="de-DE" sz="2400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440" y="1916963"/>
            <a:ext cx="8296082" cy="3024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-US" dirty="0"/>
              <a:t>By using </a:t>
            </a:r>
            <a:r>
              <a:rPr lang="en-US" dirty="0" err="1"/>
              <a:t>gcov</a:t>
            </a:r>
            <a:r>
              <a:rPr lang="en-US" dirty="0"/>
              <a:t> we found some basic performance statistics, such as: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often each line of code executes</a:t>
            </a:r>
            <a:r>
              <a:rPr lang="de-DE" dirty="0"/>
              <a:t> </a:t>
            </a:r>
          </a:p>
          <a:p>
            <a:pPr marL="394575" lvl="1" indent="0">
              <a:buNone/>
            </a:pPr>
            <a:endParaRPr lang="de-DE" dirty="0"/>
          </a:p>
          <a:p>
            <a:pPr lvl="1"/>
            <a:r>
              <a:rPr lang="en-US" dirty="0"/>
              <a:t> what lines of code are actually executed</a:t>
            </a:r>
          </a:p>
          <a:p>
            <a:pPr marL="394575" lvl="1" indent="0">
              <a:buNone/>
            </a:pPr>
            <a:endParaRPr lang="de-DE" dirty="0"/>
          </a:p>
          <a:p>
            <a:pPr lvl="1"/>
            <a:r>
              <a:rPr lang="en-US" dirty="0"/>
              <a:t> how much computing time each section of code uses</a:t>
            </a:r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7EB4266B-81DA-8B4E-9897-FEF851AB7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29654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</a:t>
            </a:r>
            <a:r>
              <a:rPr lang="de-DE" dirty="0"/>
              <a:t> Layer Test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211" y="1690209"/>
            <a:ext cx="8362397" cy="3676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" altLang="zh-CN" dirty="0"/>
              <a:t>In order to avoid any unexpected </a:t>
            </a:r>
            <a:r>
              <a:rPr lang="de-DE" dirty="0" err="1"/>
              <a:t>behaviour</a:t>
            </a:r>
            <a:r>
              <a:rPr lang="en" altLang="zh-CN" dirty="0"/>
              <a:t> of the convolutional layer we apply different filters with different strides on the input. </a:t>
            </a:r>
          </a:p>
          <a:p>
            <a:r>
              <a:rPr lang="de-DE" altLang="zh-CN" dirty="0"/>
              <a:t>Differentes</a:t>
            </a:r>
            <a:r>
              <a:rPr lang="en" altLang="zh-CN" dirty="0"/>
              <a:t> paddings were also used by the input. </a:t>
            </a:r>
          </a:p>
          <a:p>
            <a:r>
              <a:rPr lang="en" altLang="zh-CN" dirty="0"/>
              <a:t>However we model the image as a set of data and do not use real images in this approach, so that we can avoid interpreting graphical representation by the output. </a:t>
            </a:r>
          </a:p>
          <a:p>
            <a:r>
              <a:rPr lang="en" altLang="zh-CN" dirty="0"/>
              <a:t>The data are represented as vectors of float. </a:t>
            </a:r>
          </a:p>
          <a:p>
            <a:r>
              <a:rPr lang="en" altLang="zh-CN" dirty="0"/>
              <a:t>The expected output are calculated manually and compared to the one produced by the layer. 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id="{7826FA71-DDDB-B54C-ABBF-D3507E02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41872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AA52-EA4D-4E5F-BB50-68CD1B4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05A09CBB-638C-4503-B16F-7BE62EC8F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18E58D-E694-C641-86CC-25D494E9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8" y="359229"/>
            <a:ext cx="6313102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C4C2C-591D-C447-9DC3-AB08999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Layer Test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087E18F4-B783-3E48-9BA5-5A522174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525" y="1197530"/>
            <a:ext cx="8362397" cy="4462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en-US" dirty="0"/>
              <a:t>This layer basically takes an input volume (whatever the output is of the conv or </a:t>
            </a:r>
            <a:r>
              <a:rPr lang="en-US" dirty="0" err="1"/>
              <a:t>ReLU</a:t>
            </a:r>
            <a:r>
              <a:rPr lang="en-US" dirty="0"/>
              <a:t> or pool layer preceding it) and outputs an N dimensional vector where N is the number of classes that the program has to choose from.</a:t>
            </a:r>
          </a:p>
          <a:p>
            <a:endParaRPr lang="en-US" dirty="0"/>
          </a:p>
          <a:p>
            <a:r>
              <a:rPr lang="en-US" dirty="0"/>
              <a:t>for this test we have created this objects:</a:t>
            </a:r>
            <a:endParaRPr lang="de-DE" dirty="0"/>
          </a:p>
          <a:p>
            <a:pPr lvl="1"/>
            <a:r>
              <a:rPr lang="en-US" dirty="0"/>
              <a:t>Weights: object of an Image </a:t>
            </a:r>
            <a:endParaRPr lang="de-DE" dirty="0"/>
          </a:p>
          <a:p>
            <a:pPr lvl="1"/>
            <a:r>
              <a:rPr lang="en-US" dirty="0" err="1"/>
              <a:t>fully_connected_layer</a:t>
            </a:r>
            <a:r>
              <a:rPr lang="en-US" dirty="0"/>
              <a:t>: object of Fully Connected Layer class</a:t>
            </a:r>
            <a:endParaRPr lang="de-DE" dirty="0"/>
          </a:p>
          <a:p>
            <a:pPr lvl="1"/>
            <a:r>
              <a:rPr lang="de-DE" dirty="0" err="1"/>
              <a:t>InputImage</a:t>
            </a:r>
            <a:r>
              <a:rPr lang="de-DE" dirty="0"/>
              <a:t>: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expectedOutput</a:t>
            </a:r>
            <a:r>
              <a:rPr lang="de-DE" dirty="0"/>
              <a:t>: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lvl="1"/>
            <a:r>
              <a:rPr lang="en-US" dirty="0" err="1"/>
              <a:t>outputFrom_Fully_connected_layer</a:t>
            </a:r>
            <a:r>
              <a:rPr lang="en-US" dirty="0"/>
              <a:t>: output of the fully connected layer for the input image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altLang="zh-CN" dirty="0"/>
          </a:p>
        </p:txBody>
      </p:sp>
      <p:sp>
        <p:nvSpPr>
          <p:cNvPr id="11" name="页脚占位符 5">
            <a:extLst>
              <a:ext uri="{FF2B5EF4-FFF2-40B4-BE49-F238E27FC236}">
                <a16:creationId xmlns:a16="http://schemas.microsoft.com/office/drawing/2014/main" id="{130A2443-A6B8-7C4D-9C29-CE93DFB9D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</p:spTree>
    <p:extLst>
      <p:ext uri="{BB962C8B-B14F-4D97-AF65-F5344CB8AC3E}">
        <p14:creationId xmlns:p14="http://schemas.microsoft.com/office/powerpoint/2010/main" val="103150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4DEDF4A6-7875-2546-ADC1-6B13F81E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Practice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EA033E-F387-5945-B1DE-C6B78971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549237"/>
            <a:ext cx="6763643" cy="5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6040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58</TotalTime>
  <Words>392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KIT-Masterslides-EN-SDQ</vt:lpstr>
      <vt:lpstr>PowerPoint Presentation</vt:lpstr>
      <vt:lpstr>Google Tests</vt:lpstr>
      <vt:lpstr>PowerPoint Presentation</vt:lpstr>
      <vt:lpstr>PowerPoint Presentation</vt:lpstr>
      <vt:lpstr>Using GCOV</vt:lpstr>
      <vt:lpstr>Convolution Layer Test</vt:lpstr>
      <vt:lpstr>PowerPoint Presentation</vt:lpstr>
      <vt:lpstr>Fully Connected Layer Test</vt:lpstr>
      <vt:lpstr>PowerPoint Presentation</vt:lpstr>
      <vt:lpstr>Max Pooling Layer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Bahaa Mahagne</cp:lastModifiedBy>
  <cp:revision>1769</cp:revision>
  <cp:lastPrinted>2016-01-22T17:58:34Z</cp:lastPrinted>
  <dcterms:created xsi:type="dcterms:W3CDTF">2010-10-20T15:21:04Z</dcterms:created>
  <dcterms:modified xsi:type="dcterms:W3CDTF">2019-03-01T12:29:52Z</dcterms:modified>
</cp:coreProperties>
</file>