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6" r:id="rId1"/>
  </p:sldMasterIdLst>
  <p:notesMasterIdLst>
    <p:notesMasterId r:id="rId23"/>
  </p:notesMasterIdLst>
  <p:handoutMasterIdLst>
    <p:handoutMasterId r:id="rId24"/>
  </p:handoutMasterIdLst>
  <p:sldIdLst>
    <p:sldId id="273" r:id="rId2"/>
    <p:sldId id="707" r:id="rId3"/>
    <p:sldId id="718" r:id="rId4"/>
    <p:sldId id="719" r:id="rId5"/>
    <p:sldId id="720" r:id="rId6"/>
    <p:sldId id="721" r:id="rId7"/>
    <p:sldId id="722" r:id="rId8"/>
    <p:sldId id="723" r:id="rId9"/>
    <p:sldId id="729" r:id="rId10"/>
    <p:sldId id="708" r:id="rId11"/>
    <p:sldId id="715" r:id="rId12"/>
    <p:sldId id="710" r:id="rId13"/>
    <p:sldId id="714" r:id="rId14"/>
    <p:sldId id="711" r:id="rId15"/>
    <p:sldId id="724" r:id="rId16"/>
    <p:sldId id="725" r:id="rId17"/>
    <p:sldId id="726" r:id="rId18"/>
    <p:sldId id="712" r:id="rId19"/>
    <p:sldId id="727" r:id="rId20"/>
    <p:sldId id="728" r:id="rId21"/>
    <p:sldId id="713" r:id="rId2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82"/>
    <a:srgbClr val="3333FF"/>
    <a:srgbClr val="FFCCCC"/>
    <a:srgbClr val="FFABAB"/>
    <a:srgbClr val="0000FF"/>
    <a:srgbClr val="FD9795"/>
    <a:srgbClr val="FF9999"/>
    <a:srgbClr val="F98007"/>
    <a:srgbClr val="FB6E0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2" autoAdjust="0"/>
    <p:restoredTop sz="92965" autoAdjust="0"/>
  </p:normalViewPr>
  <p:slideViewPr>
    <p:cSldViewPr snapToGrid="0">
      <p:cViewPr>
        <p:scale>
          <a:sx n="90" d="100"/>
          <a:sy n="90" d="100"/>
        </p:scale>
        <p:origin x="1272" y="5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5" d="100"/>
          <a:sy n="85" d="100"/>
        </p:scale>
        <p:origin x="-3198"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atin typeface="Arial" charset="0"/>
              </a:defRPr>
            </a:lvl1pPr>
          </a:lstStyle>
          <a:p>
            <a:pPr>
              <a:defRPr/>
            </a:pPr>
            <a:r>
              <a:rPr lang="de-DE"/>
              <a:t>Prof. Dr. Max Mustermann | Musterfakultät</a:t>
            </a:r>
          </a:p>
        </p:txBody>
      </p:sp>
      <p:sp>
        <p:nvSpPr>
          <p:cNvPr id="47111" name="Text Box 7"/>
          <p:cNvSpPr txBox="1">
            <a:spLocks noChangeArrowheads="1"/>
          </p:cNvSpPr>
          <p:nvPr/>
        </p:nvSpPr>
        <p:spPr bwMode="auto">
          <a:xfrm>
            <a:off x="541338" y="8532813"/>
            <a:ext cx="3103562" cy="244475"/>
          </a:xfrm>
          <a:prstGeom prst="rect">
            <a:avLst/>
          </a:prstGeom>
          <a:noFill/>
          <a:ln w="9525">
            <a:noFill/>
            <a:miter lim="800000"/>
            <a:headEnd/>
            <a:tailEnd/>
          </a:ln>
          <a:effectLst/>
        </p:spPr>
        <p:txBody>
          <a:bodyPr lIns="0" tIns="0" rIns="0" bIns="0">
            <a:spAutoFit/>
          </a:bodyPr>
          <a:lstStyle/>
          <a:p>
            <a:pPr>
              <a:defRPr/>
            </a:pPr>
            <a:r>
              <a:rPr lang="en-US" sz="800" dirty="0">
                <a:latin typeface="Arial" pitchFamily="34" charset="0"/>
              </a:rPr>
              <a:t>KIT – University of the State of Baden-Wuerttemberg and </a:t>
            </a:r>
            <a:br>
              <a:rPr lang="en-US" sz="800" dirty="0">
                <a:latin typeface="Arial" pitchFamily="34" charset="0"/>
              </a:rPr>
            </a:br>
            <a:r>
              <a:rPr lang="en-US" sz="800" dirty="0">
                <a:latin typeface="Arial" pitchFamily="34" charset="0"/>
              </a:rPr>
              <a:t>National Laboratory of the Helmholtz Association</a:t>
            </a:r>
          </a:p>
        </p:txBody>
      </p:sp>
      <p:pic>
        <p:nvPicPr>
          <p:cNvPr id="6148" name="Picture 11" descr="KIT-Logo-rgb_de"/>
          <p:cNvPicPr>
            <a:picLocks noChangeAspect="1" noChangeArrowheads="1"/>
          </p:cNvPicPr>
          <p:nvPr/>
        </p:nvPicPr>
        <p:blipFill>
          <a:blip r:embed="rId2" cstate="print"/>
          <a:srcRect/>
          <a:stretch>
            <a:fillRect/>
          </a:stretch>
        </p:blipFill>
        <p:spPr bwMode="auto">
          <a:xfrm>
            <a:off x="549275" y="188913"/>
            <a:ext cx="1008063" cy="465137"/>
          </a:xfrm>
          <a:prstGeom prst="rect">
            <a:avLst/>
          </a:prstGeom>
          <a:noFill/>
          <a:ln w="9525">
            <a:noFill/>
            <a:miter lim="800000"/>
            <a:headEnd/>
            <a:tailEnd/>
          </a:ln>
        </p:spPr>
      </p:pic>
    </p:spTree>
    <p:extLst>
      <p:ext uri="{BB962C8B-B14F-4D97-AF65-F5344CB8AC3E}">
        <p14:creationId xmlns:p14="http://schemas.microsoft.com/office/powerpoint/2010/main" val="16596326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r>
              <a:rPr lang="de-DE"/>
              <a:t>Prof. Dr. Max Mustermann | </a:t>
            </a:r>
            <a:br>
              <a:rPr lang="de-DE"/>
            </a:br>
            <a:r>
              <a:rPr lang="de-DE"/>
              <a:t>Name of Faculty</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2BDCDAC-DE62-4AD3-97B8-72AB65504827}" type="slidenum">
              <a:rPr lang="de-DE"/>
              <a:pPr>
                <a:defRPr/>
              </a:pPr>
              <a:t>‹#›</a:t>
            </a:fld>
            <a:endParaRPr lang="de-DE"/>
          </a:p>
        </p:txBody>
      </p:sp>
    </p:spTree>
    <p:extLst>
      <p:ext uri="{BB962C8B-B14F-4D97-AF65-F5344CB8AC3E}">
        <p14:creationId xmlns:p14="http://schemas.microsoft.com/office/powerpoint/2010/main" val="30463841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pPr>
              <a:defRPr/>
            </a:pPr>
            <a:endParaRPr lang="de-DE" dirty="0"/>
          </a:p>
        </p:txBody>
      </p:sp>
      <p:sp>
        <p:nvSpPr>
          <p:cNvPr id="5" name="Foliennummernplatzhalter 4"/>
          <p:cNvSpPr>
            <a:spLocks noGrp="1"/>
          </p:cNvSpPr>
          <p:nvPr>
            <p:ph type="sldNum" sz="quarter" idx="11"/>
          </p:nvPr>
        </p:nvSpPr>
        <p:spPr/>
        <p:txBody>
          <a:bodyPr/>
          <a:lstStyle/>
          <a:p>
            <a:pPr>
              <a:defRPr/>
            </a:pPr>
            <a:fld id="{32BDCDAC-DE62-4AD3-97B8-72AB65504827}" type="slidenum">
              <a:rPr lang="de-DE" smtClean="0"/>
              <a:pPr>
                <a:defRPr/>
              </a:pPr>
              <a:t>1</a:t>
            </a:fld>
            <a:endParaRPr lang="de-DE" dirty="0"/>
          </a:p>
        </p:txBody>
      </p:sp>
    </p:spTree>
    <p:extLst>
      <p:ext uri="{BB962C8B-B14F-4D97-AF65-F5344CB8AC3E}">
        <p14:creationId xmlns:p14="http://schemas.microsoft.com/office/powerpoint/2010/main" val="56315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8F73C-375F-794D-BDE8-EFE6739818F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de-DE"/>
          </a:p>
        </p:txBody>
      </p:sp>
      <p:sp>
        <p:nvSpPr>
          <p:cNvPr id="3" name="Subtitle 2">
            <a:extLst>
              <a:ext uri="{FF2B5EF4-FFF2-40B4-BE49-F238E27FC236}">
                <a16:creationId xmlns:a16="http://schemas.microsoft.com/office/drawing/2014/main" id="{FEE3D3D7-BF98-3F44-BAFC-3865308B50C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F0D58DD8-1179-374D-99B7-DEBADA6068C4}"/>
              </a:ext>
            </a:extLst>
          </p:cNvPr>
          <p:cNvSpPr>
            <a:spLocks noGrp="1"/>
          </p:cNvSpPr>
          <p:nvPr>
            <p:ph type="dt" sz="half" idx="10"/>
          </p:nvPr>
        </p:nvSpPr>
        <p:spPr/>
        <p:txBody>
          <a:bodyPr/>
          <a:lstStyle/>
          <a:p>
            <a:fld id="{BB952F2C-18EB-874B-AD29-1FB7E93EC6CB}" type="datetimeFigureOut">
              <a:rPr lang="de-DE" smtClean="0"/>
              <a:t>20.12.18</a:t>
            </a:fld>
            <a:endParaRPr lang="de-DE"/>
          </a:p>
        </p:txBody>
      </p:sp>
      <p:sp>
        <p:nvSpPr>
          <p:cNvPr id="5" name="Footer Placeholder 4">
            <a:extLst>
              <a:ext uri="{FF2B5EF4-FFF2-40B4-BE49-F238E27FC236}">
                <a16:creationId xmlns:a16="http://schemas.microsoft.com/office/drawing/2014/main" id="{C17F90C6-66F0-6644-92BB-84C2E6823BB5}"/>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6F0552F-ACDF-D54B-A4A9-AE410925BE62}"/>
              </a:ext>
            </a:extLst>
          </p:cNvPr>
          <p:cNvSpPr>
            <a:spLocks noGrp="1"/>
          </p:cNvSpPr>
          <p:nvPr>
            <p:ph type="sldNum" sz="quarter" idx="12"/>
          </p:nvPr>
        </p:nvSpPr>
        <p:spPr/>
        <p:txBody>
          <a:bodyPr/>
          <a:lstStyle/>
          <a:p>
            <a:fld id="{3A3DF0A0-F4D2-C44D-AB46-681D433DDA85}" type="slidenum">
              <a:rPr lang="de-DE" smtClean="0"/>
              <a:t>‹#›</a:t>
            </a:fld>
            <a:endParaRPr lang="de-DE"/>
          </a:p>
        </p:txBody>
      </p:sp>
    </p:spTree>
    <p:extLst>
      <p:ext uri="{BB962C8B-B14F-4D97-AF65-F5344CB8AC3E}">
        <p14:creationId xmlns:p14="http://schemas.microsoft.com/office/powerpoint/2010/main" val="409019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BBFD-B987-114A-9689-11CD37F62B09}"/>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EC070103-7ED8-C146-84E1-FCEA764E242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3DE371D-6056-A841-98F1-FF5CD40B6B1E}"/>
              </a:ext>
            </a:extLst>
          </p:cNvPr>
          <p:cNvSpPr>
            <a:spLocks noGrp="1"/>
          </p:cNvSpPr>
          <p:nvPr>
            <p:ph type="dt" sz="half" idx="10"/>
          </p:nvPr>
        </p:nvSpPr>
        <p:spPr/>
        <p:txBody>
          <a:bodyPr/>
          <a:lstStyle/>
          <a:p>
            <a:endParaRPr lang="de-DE" dirty="0"/>
          </a:p>
        </p:txBody>
      </p:sp>
      <p:sp>
        <p:nvSpPr>
          <p:cNvPr id="5" name="Footer Placeholder 4">
            <a:extLst>
              <a:ext uri="{FF2B5EF4-FFF2-40B4-BE49-F238E27FC236}">
                <a16:creationId xmlns:a16="http://schemas.microsoft.com/office/drawing/2014/main" id="{CC39B2D2-B1B6-D54C-A3FA-EACEDC23E838}"/>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6" name="Slide Number Placeholder 5">
            <a:extLst>
              <a:ext uri="{FF2B5EF4-FFF2-40B4-BE49-F238E27FC236}">
                <a16:creationId xmlns:a16="http://schemas.microsoft.com/office/drawing/2014/main" id="{48A9833D-0CCB-EE40-AA30-2D272ACD3516}"/>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14347464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E4C8B7-7D78-0740-AA8D-A1C91A3AC65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35B1C7C2-C96D-DE4B-ADF7-19287AFC59A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961F313-9216-584E-8023-476491079D5C}"/>
              </a:ext>
            </a:extLst>
          </p:cNvPr>
          <p:cNvSpPr>
            <a:spLocks noGrp="1"/>
          </p:cNvSpPr>
          <p:nvPr>
            <p:ph type="dt" sz="half" idx="10"/>
          </p:nvPr>
        </p:nvSpPr>
        <p:spPr/>
        <p:txBody>
          <a:bodyPr/>
          <a:lstStyle/>
          <a:p>
            <a:endParaRPr lang="de-DE" dirty="0"/>
          </a:p>
        </p:txBody>
      </p:sp>
      <p:sp>
        <p:nvSpPr>
          <p:cNvPr id="5" name="Footer Placeholder 4">
            <a:extLst>
              <a:ext uri="{FF2B5EF4-FFF2-40B4-BE49-F238E27FC236}">
                <a16:creationId xmlns:a16="http://schemas.microsoft.com/office/drawing/2014/main" id="{24B7C63F-45EB-A14D-9C67-454D93132A75}"/>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6" name="Slide Number Placeholder 5">
            <a:extLst>
              <a:ext uri="{FF2B5EF4-FFF2-40B4-BE49-F238E27FC236}">
                <a16:creationId xmlns:a16="http://schemas.microsoft.com/office/drawing/2014/main" id="{FF01E423-DE25-F24C-8EB9-D29C7B741D70}"/>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1593590401"/>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pic>
        <p:nvPicPr>
          <p:cNvPr id="3" name="Picture 9" descr="II_rahmen_neu_titel"/>
          <p:cNvPicPr>
            <a:picLocks noChangeAspect="1" noChangeArrowheads="1"/>
          </p:cNvPicPr>
          <p:nvPr userDrawn="1"/>
        </p:nvPicPr>
        <p:blipFill>
          <a:blip r:embed="rId2" cstate="print"/>
          <a:srcRect/>
          <a:stretch>
            <a:fillRect/>
          </a:stretch>
        </p:blipFill>
        <p:spPr bwMode="auto">
          <a:xfrm>
            <a:off x="0" y="-4763"/>
            <a:ext cx="9144000" cy="6870700"/>
          </a:xfrm>
          <a:prstGeom prst="rect">
            <a:avLst/>
          </a:prstGeom>
          <a:noFill/>
          <a:ln w="9525">
            <a:noFill/>
            <a:miter lim="800000"/>
            <a:headEnd/>
            <a:tailEnd/>
          </a:ln>
        </p:spPr>
      </p:pic>
      <p:pic>
        <p:nvPicPr>
          <p:cNvPr id="11" name="Picture 10" descr="cdnc.jpg"/>
          <p:cNvPicPr>
            <a:picLocks noChangeAspect="1"/>
          </p:cNvPicPr>
          <p:nvPr userDrawn="1"/>
        </p:nvPicPr>
        <p:blipFill>
          <a:blip r:embed="rId3" cstate="print"/>
          <a:stretch>
            <a:fillRect/>
          </a:stretch>
        </p:blipFill>
        <p:spPr>
          <a:xfrm>
            <a:off x="121920" y="3673242"/>
            <a:ext cx="8887968" cy="2642214"/>
          </a:xfrm>
          <a:prstGeom prst="rect">
            <a:avLst/>
          </a:prstGeom>
        </p:spPr>
      </p:pic>
    </p:spTree>
    <p:extLst>
      <p:ext uri="{BB962C8B-B14F-4D97-AF65-F5344CB8AC3E}">
        <p14:creationId xmlns:p14="http://schemas.microsoft.com/office/powerpoint/2010/main" val="2734164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r>
              <a:rPr lang="en-US"/>
              <a:t>Praxis der Software Entwicklung - Practice of Software Development</a:t>
            </a:r>
            <a:endParaRPr lang="en-US" dirty="0"/>
          </a:p>
        </p:txBody>
      </p:sp>
      <p:sp>
        <p:nvSpPr>
          <p:cNvPr id="4" name="Date Placeholder 3"/>
          <p:cNvSpPr>
            <a:spLocks noGrp="1"/>
          </p:cNvSpPr>
          <p:nvPr>
            <p:ph type="dt" sz="half" idx="11"/>
          </p:nvPr>
        </p:nvSpPr>
        <p:spPr>
          <a:xfrm>
            <a:off x="5914239" y="6444107"/>
            <a:ext cx="2496859" cy="365125"/>
          </a:xfrm>
        </p:spPr>
        <p:txBody>
          <a:bodyPr/>
          <a:lstStyle>
            <a:lvl1pPr>
              <a:defRPr/>
            </a:lvl1pPr>
          </a:lstStyle>
          <a:p>
            <a:endParaRPr lang="de-DE" dirty="0"/>
          </a:p>
        </p:txBody>
      </p:sp>
      <p:sp>
        <p:nvSpPr>
          <p:cNvPr id="5" name="Slide Number Placeholder 4"/>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2241997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4" name="Datumsplatzhalter 3"/>
          <p:cNvSpPr>
            <a:spLocks noGrp="1"/>
          </p:cNvSpPr>
          <p:nvPr>
            <p:ph type="dt" sz="half" idx="11"/>
          </p:nvPr>
        </p:nvSpPr>
        <p:spPr>
          <a:xfrm>
            <a:off x="5443871" y="6444107"/>
            <a:ext cx="2967228" cy="365125"/>
          </a:xfrm>
        </p:spPr>
        <p:txBody>
          <a:bodyPr/>
          <a:lstStyle>
            <a:lvl1pPr>
              <a:defRPr/>
            </a:lvl1pPr>
          </a:lstStyle>
          <a:p>
            <a:endParaRPr lang="de-DE" dirty="0"/>
          </a:p>
        </p:txBody>
      </p:sp>
      <p:sp>
        <p:nvSpPr>
          <p:cNvPr id="5" name="Foliennummernplatzhalter 4"/>
          <p:cNvSpPr>
            <a:spLocks noGrp="1"/>
          </p:cNvSpPr>
          <p:nvPr>
            <p:ph type="sldNum" sz="quarter" idx="12"/>
          </p:nvPr>
        </p:nvSpPr>
        <p:spPr>
          <a:xfrm>
            <a:off x="8680800" y="6444107"/>
            <a:ext cx="309448" cy="365125"/>
          </a:xfrm>
          <a:prstGeom prst="rect">
            <a:avLst/>
          </a:prstGeom>
        </p:spPr>
        <p:txBody>
          <a:bodyPr/>
          <a:lstStyle/>
          <a:p>
            <a:fld id="{E55ABDE9-7D1A-4CAE-9056-F713D277A78C}" type="slidenum">
              <a:rPr lang="de-DE" smtClean="0"/>
              <a:pPr/>
              <a:t>‹#›</a:t>
            </a:fld>
            <a:endParaRPr lang="de-DE" dirty="0"/>
          </a:p>
        </p:txBody>
      </p:sp>
      <p:sp>
        <p:nvSpPr>
          <p:cNvPr id="6"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a:t>Praxis der Software Entwicklung - Practice of Software Development</a:t>
            </a:r>
            <a:endParaRPr lang="en-US" dirty="0"/>
          </a:p>
        </p:txBody>
      </p:sp>
    </p:spTree>
    <p:extLst>
      <p:ext uri="{BB962C8B-B14F-4D97-AF65-F5344CB8AC3E}">
        <p14:creationId xmlns:p14="http://schemas.microsoft.com/office/powerpoint/2010/main" val="675535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7" name="Datumsplatzhalter 2"/>
          <p:cNvSpPr>
            <a:spLocks noGrp="1"/>
          </p:cNvSpPr>
          <p:nvPr>
            <p:ph type="dt" sz="half" idx="11"/>
          </p:nvPr>
        </p:nvSpPr>
        <p:spPr>
          <a:xfrm>
            <a:off x="5805183" y="6419547"/>
            <a:ext cx="2703452" cy="365125"/>
          </a:xfrm>
          <a:prstGeom prst="rect">
            <a:avLst/>
          </a:prstGeom>
        </p:spPr>
        <p:txBody>
          <a:bodyPr vert="horz" lIns="0" tIns="0" rIns="0" bIns="0" rtlCol="0" anchor="t"/>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tx1"/>
                </a:solidFill>
              </a:defRPr>
            </a:lvl1pPr>
          </a:lstStyle>
          <a:p>
            <a:endParaRPr lang="de-DE" dirty="0"/>
          </a:p>
        </p:txBody>
      </p:sp>
      <p:sp>
        <p:nvSpPr>
          <p:cNvPr id="8"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9"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a:t>Praxis der Software Entwicklung - Practice of Software Development</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4"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5" name="Datumsplatzhalter 2"/>
          <p:cNvSpPr>
            <a:spLocks noGrp="1"/>
          </p:cNvSpPr>
          <p:nvPr>
            <p:ph type="dt" sz="half" idx="2"/>
          </p:nvPr>
        </p:nvSpPr>
        <p:spPr>
          <a:xfrm>
            <a:off x="5964572" y="6419547"/>
            <a:ext cx="2519678" cy="365125"/>
          </a:xfrm>
          <a:prstGeom prst="rect">
            <a:avLst/>
          </a:prstGeom>
        </p:spPr>
        <p:txBody>
          <a:bodyPr vert="horz" lIns="0" tIns="0" rIns="0" bIns="0" rtlCol="0" anchor="t"/>
          <a:lstStyle>
            <a:lvl1pPr algn="l">
              <a:defRPr sz="1000">
                <a:solidFill>
                  <a:schemeClr val="tx1"/>
                </a:solidFill>
              </a:defRPr>
            </a:lvl1pPr>
          </a:lstStyle>
          <a:p>
            <a:endParaRPr lang="de-DE" dirty="0"/>
          </a:p>
        </p:txBody>
      </p:sp>
      <p:sp>
        <p:nvSpPr>
          <p:cNvPr id="6"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7"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a:t>Praxis der Software Entwicklung - Practice of Software Development</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3207-7B1F-7740-9FFB-7DA79069F818}"/>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D1F62CC1-E655-254C-A823-87D809AB5D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6A6C09A-9CF3-3944-97EF-F0470570CB75}"/>
              </a:ext>
            </a:extLst>
          </p:cNvPr>
          <p:cNvSpPr>
            <a:spLocks noGrp="1"/>
          </p:cNvSpPr>
          <p:nvPr>
            <p:ph type="dt" sz="half" idx="10"/>
          </p:nvPr>
        </p:nvSpPr>
        <p:spPr/>
        <p:txBody>
          <a:bodyPr/>
          <a:lstStyle/>
          <a:p>
            <a:endParaRPr lang="de-DE" dirty="0"/>
          </a:p>
        </p:txBody>
      </p:sp>
      <p:sp>
        <p:nvSpPr>
          <p:cNvPr id="5" name="Footer Placeholder 4">
            <a:extLst>
              <a:ext uri="{FF2B5EF4-FFF2-40B4-BE49-F238E27FC236}">
                <a16:creationId xmlns:a16="http://schemas.microsoft.com/office/drawing/2014/main" id="{EF9EC296-08AD-9B4A-940D-C8AD836FDB4C}"/>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6" name="Slide Number Placeholder 5">
            <a:extLst>
              <a:ext uri="{FF2B5EF4-FFF2-40B4-BE49-F238E27FC236}">
                <a16:creationId xmlns:a16="http://schemas.microsoft.com/office/drawing/2014/main" id="{4DF8B943-C9E1-784E-966C-DFED03F376EB}"/>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206089967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4FCC-CF0A-2C41-8CFE-E6CFD7AA1A3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7D0A0DCD-F2C6-534B-A76A-6C122B3D333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F0425D-4F04-B34C-879E-F86ACAEF5DB7}"/>
              </a:ext>
            </a:extLst>
          </p:cNvPr>
          <p:cNvSpPr>
            <a:spLocks noGrp="1"/>
          </p:cNvSpPr>
          <p:nvPr>
            <p:ph type="dt" sz="half" idx="10"/>
          </p:nvPr>
        </p:nvSpPr>
        <p:spPr/>
        <p:txBody>
          <a:bodyPr/>
          <a:lstStyle/>
          <a:p>
            <a:endParaRPr lang="de-DE" dirty="0"/>
          </a:p>
        </p:txBody>
      </p:sp>
      <p:sp>
        <p:nvSpPr>
          <p:cNvPr id="5" name="Footer Placeholder 4">
            <a:extLst>
              <a:ext uri="{FF2B5EF4-FFF2-40B4-BE49-F238E27FC236}">
                <a16:creationId xmlns:a16="http://schemas.microsoft.com/office/drawing/2014/main" id="{0DD41CA7-5A3C-3C41-9BB2-18654DD6B887}"/>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6" name="Slide Number Placeholder 5">
            <a:extLst>
              <a:ext uri="{FF2B5EF4-FFF2-40B4-BE49-F238E27FC236}">
                <a16:creationId xmlns:a16="http://schemas.microsoft.com/office/drawing/2014/main" id="{989E93C7-C431-FF49-9F1E-50370E87EAF4}"/>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162020630"/>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23C2-86FC-0A42-909F-C83D236CB55A}"/>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3D695E68-BF1F-7D4E-8E1F-2E385C466AE3}"/>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82EA8D4D-3BF1-1E41-81DD-D83520003729}"/>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E1DC3763-4381-4649-B640-7760530AB9A7}"/>
              </a:ext>
            </a:extLst>
          </p:cNvPr>
          <p:cNvSpPr>
            <a:spLocks noGrp="1"/>
          </p:cNvSpPr>
          <p:nvPr>
            <p:ph type="dt" sz="half" idx="10"/>
          </p:nvPr>
        </p:nvSpPr>
        <p:spPr/>
        <p:txBody>
          <a:bodyPr/>
          <a:lstStyle/>
          <a:p>
            <a:endParaRPr lang="de-DE" dirty="0"/>
          </a:p>
        </p:txBody>
      </p:sp>
      <p:sp>
        <p:nvSpPr>
          <p:cNvPr id="6" name="Footer Placeholder 5">
            <a:extLst>
              <a:ext uri="{FF2B5EF4-FFF2-40B4-BE49-F238E27FC236}">
                <a16:creationId xmlns:a16="http://schemas.microsoft.com/office/drawing/2014/main" id="{281670BC-43ED-FD4B-B0AA-642B28A7D139}"/>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7" name="Slide Number Placeholder 6">
            <a:extLst>
              <a:ext uri="{FF2B5EF4-FFF2-40B4-BE49-F238E27FC236}">
                <a16:creationId xmlns:a16="http://schemas.microsoft.com/office/drawing/2014/main" id="{5924FB5B-8BDC-8C42-8823-CBEEB8F8D57B}"/>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2351622216"/>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E3C7-1257-6841-8F07-258F47AD3C15}"/>
              </a:ext>
            </a:extLst>
          </p:cNvPr>
          <p:cNvSpPr>
            <a:spLocks noGrp="1"/>
          </p:cNvSpPr>
          <p:nvPr>
            <p:ph type="title"/>
          </p:nvPr>
        </p:nvSpPr>
        <p:spPr>
          <a:xfrm>
            <a:off x="629841" y="365126"/>
            <a:ext cx="78867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3D4AD9FD-A8D1-E243-97EF-C05B95F77A7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59922683-C983-0D4E-BC24-37938865E12E}"/>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B774BEE-784D-B34B-9F4C-F639B4CF621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3A0333E1-6DA5-764A-B08D-401D3A50BE86}"/>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88B024D0-B07B-9D43-8D0C-7216397FBD10}"/>
              </a:ext>
            </a:extLst>
          </p:cNvPr>
          <p:cNvSpPr>
            <a:spLocks noGrp="1"/>
          </p:cNvSpPr>
          <p:nvPr>
            <p:ph type="dt" sz="half" idx="10"/>
          </p:nvPr>
        </p:nvSpPr>
        <p:spPr/>
        <p:txBody>
          <a:bodyPr/>
          <a:lstStyle/>
          <a:p>
            <a:endParaRPr lang="de-DE" dirty="0"/>
          </a:p>
        </p:txBody>
      </p:sp>
      <p:sp>
        <p:nvSpPr>
          <p:cNvPr id="8" name="Footer Placeholder 7">
            <a:extLst>
              <a:ext uri="{FF2B5EF4-FFF2-40B4-BE49-F238E27FC236}">
                <a16:creationId xmlns:a16="http://schemas.microsoft.com/office/drawing/2014/main" id="{16E003CF-1120-424F-9810-1EA67F40DBD3}"/>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9" name="Slide Number Placeholder 8">
            <a:extLst>
              <a:ext uri="{FF2B5EF4-FFF2-40B4-BE49-F238E27FC236}">
                <a16:creationId xmlns:a16="http://schemas.microsoft.com/office/drawing/2014/main" id="{779E23C2-2C0C-5047-B480-646B687B70B5}"/>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76065118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BAE61-B625-D24A-8720-D162175E6B86}"/>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6534163C-4D8B-C549-BA44-E4E3C6D77EA8}"/>
              </a:ext>
            </a:extLst>
          </p:cNvPr>
          <p:cNvSpPr>
            <a:spLocks noGrp="1"/>
          </p:cNvSpPr>
          <p:nvPr>
            <p:ph type="dt" sz="half" idx="10"/>
          </p:nvPr>
        </p:nvSpPr>
        <p:spPr/>
        <p:txBody>
          <a:bodyPr/>
          <a:lstStyle/>
          <a:p>
            <a:endParaRPr lang="de-DE" dirty="0"/>
          </a:p>
        </p:txBody>
      </p:sp>
      <p:sp>
        <p:nvSpPr>
          <p:cNvPr id="4" name="Footer Placeholder 3">
            <a:extLst>
              <a:ext uri="{FF2B5EF4-FFF2-40B4-BE49-F238E27FC236}">
                <a16:creationId xmlns:a16="http://schemas.microsoft.com/office/drawing/2014/main" id="{21E087B1-5545-1D47-804A-BDC69484BDE1}"/>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5" name="Slide Number Placeholder 4">
            <a:extLst>
              <a:ext uri="{FF2B5EF4-FFF2-40B4-BE49-F238E27FC236}">
                <a16:creationId xmlns:a16="http://schemas.microsoft.com/office/drawing/2014/main" id="{13D3ABFE-4B5A-9B4C-88CB-4DF13F53D1DA}"/>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793259300"/>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B7FC-54E7-7A40-B7D5-73D554E3AA97}"/>
              </a:ext>
            </a:extLst>
          </p:cNvPr>
          <p:cNvSpPr>
            <a:spLocks noGrp="1"/>
          </p:cNvSpPr>
          <p:nvPr>
            <p:ph type="dt" sz="half" idx="10"/>
          </p:nvPr>
        </p:nvSpPr>
        <p:spPr/>
        <p:txBody>
          <a:bodyPr/>
          <a:lstStyle/>
          <a:p>
            <a:endParaRPr lang="de-DE" dirty="0"/>
          </a:p>
        </p:txBody>
      </p:sp>
      <p:sp>
        <p:nvSpPr>
          <p:cNvPr id="3" name="Footer Placeholder 2">
            <a:extLst>
              <a:ext uri="{FF2B5EF4-FFF2-40B4-BE49-F238E27FC236}">
                <a16:creationId xmlns:a16="http://schemas.microsoft.com/office/drawing/2014/main" id="{294232C9-5DE4-6A43-A516-FE8FF89E110A}"/>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4" name="Slide Number Placeholder 3">
            <a:extLst>
              <a:ext uri="{FF2B5EF4-FFF2-40B4-BE49-F238E27FC236}">
                <a16:creationId xmlns:a16="http://schemas.microsoft.com/office/drawing/2014/main" id="{4F12EDD8-8466-8041-96C9-BC268A77C491}"/>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2608713349"/>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9BB0-E229-9C48-8922-B5CE3FF891F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80A89A6F-D7FF-4344-9F7F-11B6092E2A0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27DFF4C-91FA-4B46-9380-236014DEC00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64CC20E-84B3-4140-A42C-C4BBE65BB597}"/>
              </a:ext>
            </a:extLst>
          </p:cNvPr>
          <p:cNvSpPr>
            <a:spLocks noGrp="1"/>
          </p:cNvSpPr>
          <p:nvPr>
            <p:ph type="dt" sz="half" idx="10"/>
          </p:nvPr>
        </p:nvSpPr>
        <p:spPr/>
        <p:txBody>
          <a:bodyPr/>
          <a:lstStyle/>
          <a:p>
            <a:endParaRPr lang="de-DE" dirty="0"/>
          </a:p>
        </p:txBody>
      </p:sp>
      <p:sp>
        <p:nvSpPr>
          <p:cNvPr id="6" name="Footer Placeholder 5">
            <a:extLst>
              <a:ext uri="{FF2B5EF4-FFF2-40B4-BE49-F238E27FC236}">
                <a16:creationId xmlns:a16="http://schemas.microsoft.com/office/drawing/2014/main" id="{0892FC6D-70E4-F848-9B7F-A43556BECBEC}"/>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7" name="Slide Number Placeholder 6">
            <a:extLst>
              <a:ext uri="{FF2B5EF4-FFF2-40B4-BE49-F238E27FC236}">
                <a16:creationId xmlns:a16="http://schemas.microsoft.com/office/drawing/2014/main" id="{48226A94-F9C2-4846-89B3-88F48B2CBF29}"/>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217852306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E7583-187B-3342-AE30-EFA9FF3681E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CC5A585B-7FD1-5241-89A9-11BC92E501B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 Placeholder 3">
            <a:extLst>
              <a:ext uri="{FF2B5EF4-FFF2-40B4-BE49-F238E27FC236}">
                <a16:creationId xmlns:a16="http://schemas.microsoft.com/office/drawing/2014/main" id="{60204E7D-E169-574F-A5B7-AD6CA2184CB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BEF5938D-AD0F-1048-941A-1904C2BA2A9D}"/>
              </a:ext>
            </a:extLst>
          </p:cNvPr>
          <p:cNvSpPr>
            <a:spLocks noGrp="1"/>
          </p:cNvSpPr>
          <p:nvPr>
            <p:ph type="dt" sz="half" idx="10"/>
          </p:nvPr>
        </p:nvSpPr>
        <p:spPr/>
        <p:txBody>
          <a:bodyPr/>
          <a:lstStyle/>
          <a:p>
            <a:endParaRPr lang="de-DE" dirty="0"/>
          </a:p>
        </p:txBody>
      </p:sp>
      <p:sp>
        <p:nvSpPr>
          <p:cNvPr id="6" name="Footer Placeholder 5">
            <a:extLst>
              <a:ext uri="{FF2B5EF4-FFF2-40B4-BE49-F238E27FC236}">
                <a16:creationId xmlns:a16="http://schemas.microsoft.com/office/drawing/2014/main" id="{6CDBA098-E454-9B4E-8DDB-234CA250F9A7}"/>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7" name="Slide Number Placeholder 6">
            <a:extLst>
              <a:ext uri="{FF2B5EF4-FFF2-40B4-BE49-F238E27FC236}">
                <a16:creationId xmlns:a16="http://schemas.microsoft.com/office/drawing/2014/main" id="{2E17B4A4-52B3-A54E-B30E-BE0D9072F7CA}"/>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136048235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30EEE8-0546-9D42-B72A-41B33FF8F48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A02B62E4-E345-044F-9307-7C54BE74A98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0BF80B71-E089-DA46-9462-077BA3BBB67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DE" dirty="0"/>
          </a:p>
        </p:txBody>
      </p:sp>
      <p:sp>
        <p:nvSpPr>
          <p:cNvPr id="5" name="Footer Placeholder 4">
            <a:extLst>
              <a:ext uri="{FF2B5EF4-FFF2-40B4-BE49-F238E27FC236}">
                <a16:creationId xmlns:a16="http://schemas.microsoft.com/office/drawing/2014/main" id="{025E66DA-9D98-614E-BDFA-04C2DC34A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Praxis der Software Entwicklung - Practice of Software Development</a:t>
            </a:r>
            <a:endParaRPr lang="en-US" dirty="0"/>
          </a:p>
        </p:txBody>
      </p:sp>
      <p:sp>
        <p:nvSpPr>
          <p:cNvPr id="6" name="Slide Number Placeholder 5">
            <a:extLst>
              <a:ext uri="{FF2B5EF4-FFF2-40B4-BE49-F238E27FC236}">
                <a16:creationId xmlns:a16="http://schemas.microsoft.com/office/drawing/2014/main" id="{2BE682B4-F77B-224A-8BEF-A5868A1DE16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3338315781"/>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687" r:id="rId13"/>
    <p:sldLayoutId id="2147483685" r:id="rId14"/>
    <p:sldLayoutId id="2147483675" r:id="rId15"/>
    <p:sldLayoutId id="2147483677" r:id="rId16"/>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MVC_Diagram_(Model-View-Controller).svg"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hmedbesbes.com/understanding-deep-convolutional-neural-networks-with-a-practical-use-case-in-tensorflow-and-keras.html"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06828" y="1250089"/>
            <a:ext cx="7930343" cy="1045185"/>
          </a:xfrm>
          <a:prstGeom prst="rect">
            <a:avLst/>
          </a:prstGeom>
          <a:noFill/>
          <a:ln w="9525">
            <a:noFill/>
            <a:miter lim="800000"/>
            <a:headEnd/>
            <a:tailEnd/>
          </a:ln>
        </p:spPr>
        <p:txBody>
          <a:bodyPr lIns="0" tIns="0" rIns="0" bIns="0" anchor="b"/>
          <a:lstStyle/>
          <a:p>
            <a:pPr algn="ctr">
              <a:lnSpc>
                <a:spcPct val="90000"/>
              </a:lnSpc>
            </a:pPr>
            <a:r>
              <a:rPr lang="en-US" sz="2400" b="1" dirty="0">
                <a:solidFill>
                  <a:schemeClr val="tx2"/>
                </a:solidFill>
              </a:rPr>
              <a:t>Neural Network based Image Classification System  on Heterogeneous Platforms</a:t>
            </a:r>
          </a:p>
        </p:txBody>
      </p:sp>
      <p:sp>
        <p:nvSpPr>
          <p:cNvPr id="3075" name="Rectangle 3"/>
          <p:cNvSpPr>
            <a:spLocks noChangeArrowheads="1"/>
          </p:cNvSpPr>
          <p:nvPr/>
        </p:nvSpPr>
        <p:spPr bwMode="auto">
          <a:xfrm>
            <a:off x="2048770" y="2503623"/>
            <a:ext cx="5046458" cy="416767"/>
          </a:xfrm>
          <a:prstGeom prst="rect">
            <a:avLst/>
          </a:prstGeom>
          <a:noFill/>
          <a:ln w="9525">
            <a:noFill/>
            <a:miter lim="800000"/>
            <a:headEnd/>
            <a:tailEnd/>
          </a:ln>
        </p:spPr>
        <p:txBody>
          <a:bodyPr lIns="0" tIns="0" rIns="0" bIns="0"/>
          <a:lstStyle/>
          <a:p>
            <a:pPr algn="ctr"/>
            <a:r>
              <a:rPr lang="en-GB" sz="1400" dirty="0" err="1">
                <a:solidFill>
                  <a:srgbClr val="000000"/>
                </a:solidFill>
              </a:rPr>
              <a:t>Linjuan</a:t>
            </a:r>
            <a:r>
              <a:rPr lang="en-GB" sz="1400" dirty="0">
                <a:solidFill>
                  <a:srgbClr val="000000"/>
                </a:solidFill>
              </a:rPr>
              <a:t> Fan- Ibrahim </a:t>
            </a:r>
            <a:r>
              <a:rPr lang="en-GB" sz="1400" dirty="0" err="1">
                <a:solidFill>
                  <a:srgbClr val="000000"/>
                </a:solidFill>
              </a:rPr>
              <a:t>Bouriga</a:t>
            </a:r>
            <a:r>
              <a:rPr lang="en-GB" sz="1400" dirty="0">
                <a:solidFill>
                  <a:srgbClr val="000000"/>
                </a:solidFill>
              </a:rPr>
              <a:t>- Andres </a:t>
            </a:r>
            <a:r>
              <a:rPr lang="en-GB" sz="1400" dirty="0" err="1">
                <a:solidFill>
                  <a:srgbClr val="000000"/>
                </a:solidFill>
              </a:rPr>
              <a:t>Stober</a:t>
            </a:r>
            <a:r>
              <a:rPr lang="en-GB" sz="1400" dirty="0">
                <a:solidFill>
                  <a:srgbClr val="000000"/>
                </a:solidFill>
              </a:rPr>
              <a:t>- </a:t>
            </a:r>
            <a:r>
              <a:rPr lang="en-GB" sz="1400" dirty="0" err="1">
                <a:solidFill>
                  <a:srgbClr val="000000"/>
                </a:solidFill>
              </a:rPr>
              <a:t>Bahaa</a:t>
            </a:r>
            <a:r>
              <a:rPr lang="en-GB" sz="1400" dirty="0">
                <a:solidFill>
                  <a:srgbClr val="000000"/>
                </a:solidFill>
              </a:rPr>
              <a:t> </a:t>
            </a:r>
            <a:r>
              <a:rPr lang="en-GB" sz="1400" dirty="0" err="1">
                <a:solidFill>
                  <a:srgbClr val="000000"/>
                </a:solidFill>
              </a:rPr>
              <a:t>Mahagne</a:t>
            </a:r>
            <a:r>
              <a:rPr lang="en-GB" sz="1400" dirty="0">
                <a:solidFill>
                  <a:srgbClr val="000000"/>
                </a:solidFill>
              </a:rPr>
              <a:t> Mehyar Cherni </a:t>
            </a:r>
          </a:p>
        </p:txBody>
      </p:sp>
      <p:pic>
        <p:nvPicPr>
          <p:cNvPr id="3" name="Picture 2" descr="A picture containing text&#13;&#10;&#13;&#10;Description automatically generated">
            <a:extLst>
              <a:ext uri="{FF2B5EF4-FFF2-40B4-BE49-F238E27FC236}">
                <a16:creationId xmlns:a16="http://schemas.microsoft.com/office/drawing/2014/main" id="{7DF18163-3A07-0D49-A3B4-C83151E36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425" y="239712"/>
            <a:ext cx="1308100" cy="635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A61243-E0C8-432F-9884-8DC8017CD83A}"/>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pic>
        <p:nvPicPr>
          <p:cNvPr id="8" name="Picture 7" descr="A screenshot of a computer&#13;&#10;&#13;&#10;Description automatically generated">
            <a:extLst>
              <a:ext uri="{FF2B5EF4-FFF2-40B4-BE49-F238E27FC236}">
                <a16:creationId xmlns:a16="http://schemas.microsoft.com/office/drawing/2014/main" id="{4F227F46-130C-0948-8AEB-2EF15E668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587" y="0"/>
            <a:ext cx="5876976" cy="6858000"/>
          </a:xfrm>
          <a:prstGeom prst="rect">
            <a:avLst/>
          </a:prstGeom>
        </p:spPr>
      </p:pic>
      <p:sp>
        <p:nvSpPr>
          <p:cNvPr id="9" name="Rectangle 8">
            <a:extLst>
              <a:ext uri="{FF2B5EF4-FFF2-40B4-BE49-F238E27FC236}">
                <a16:creationId xmlns:a16="http://schemas.microsoft.com/office/drawing/2014/main" id="{88E6AD45-76C6-9041-AC02-EE2010020080}"/>
              </a:ext>
            </a:extLst>
          </p:cNvPr>
          <p:cNvSpPr/>
          <p:nvPr/>
        </p:nvSpPr>
        <p:spPr>
          <a:xfrm>
            <a:off x="120847" y="158234"/>
            <a:ext cx="793807" cy="369332"/>
          </a:xfrm>
          <a:prstGeom prst="rect">
            <a:avLst/>
          </a:prstGeom>
        </p:spPr>
        <p:txBody>
          <a:bodyPr wrap="none">
            <a:spAutoFit/>
          </a:bodyPr>
          <a:lstStyle/>
          <a:p>
            <a:r>
              <a:rPr lang="en-US" dirty="0"/>
              <a:t>Model</a:t>
            </a:r>
            <a:endParaRPr lang="de-DE" dirty="0"/>
          </a:p>
        </p:txBody>
      </p:sp>
      <p:sp>
        <p:nvSpPr>
          <p:cNvPr id="10" name="Footer Placeholder 3">
            <a:extLst>
              <a:ext uri="{FF2B5EF4-FFF2-40B4-BE49-F238E27FC236}">
                <a16:creationId xmlns:a16="http://schemas.microsoft.com/office/drawing/2014/main" id="{DD0F717B-0D9D-FD48-8992-A9883B5557D8}"/>
              </a:ext>
            </a:extLst>
          </p:cNvPr>
          <p:cNvSpPr txBox="1">
            <a:spLocks/>
          </p:cNvSpPr>
          <p:nvPr/>
        </p:nvSpPr>
        <p:spPr>
          <a:xfrm>
            <a:off x="0" y="6517203"/>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pic>
        <p:nvPicPr>
          <p:cNvPr id="11" name="Picture 10" descr="A picture containing text&#13;&#10;&#13;&#10;Description automatically generated">
            <a:extLst>
              <a:ext uri="{FF2B5EF4-FFF2-40B4-BE49-F238E27FC236}">
                <a16:creationId xmlns:a16="http://schemas.microsoft.com/office/drawing/2014/main" id="{04F896BE-DD3B-6842-A102-23A13A01C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900" y="25400"/>
            <a:ext cx="1308100" cy="635000"/>
          </a:xfrm>
          <a:prstGeom prst="rect">
            <a:avLst/>
          </a:prstGeom>
        </p:spPr>
      </p:pic>
    </p:spTree>
    <p:extLst>
      <p:ext uri="{BB962C8B-B14F-4D97-AF65-F5344CB8AC3E}">
        <p14:creationId xmlns:p14="http://schemas.microsoft.com/office/powerpoint/2010/main" val="2725167335"/>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3;&#10;&#13;&#10;Description automatically generated">
            <a:extLst>
              <a:ext uri="{FF2B5EF4-FFF2-40B4-BE49-F238E27FC236}">
                <a16:creationId xmlns:a16="http://schemas.microsoft.com/office/drawing/2014/main" id="{5E0912F7-BE9A-7E4D-B782-A3603BDD6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 y="647700"/>
            <a:ext cx="7505700" cy="5562600"/>
          </a:xfrm>
          <a:prstGeom prst="rect">
            <a:avLst/>
          </a:prstGeom>
        </p:spPr>
      </p:pic>
      <p:sp>
        <p:nvSpPr>
          <p:cNvPr id="9" name="Rectangle 8">
            <a:extLst>
              <a:ext uri="{FF2B5EF4-FFF2-40B4-BE49-F238E27FC236}">
                <a16:creationId xmlns:a16="http://schemas.microsoft.com/office/drawing/2014/main" id="{81EF83F8-F894-554C-9F11-0E6C6E73ED1C}"/>
              </a:ext>
            </a:extLst>
          </p:cNvPr>
          <p:cNvSpPr/>
          <p:nvPr/>
        </p:nvSpPr>
        <p:spPr>
          <a:xfrm>
            <a:off x="-1" y="0"/>
            <a:ext cx="878305" cy="369332"/>
          </a:xfrm>
          <a:prstGeom prst="rect">
            <a:avLst/>
          </a:prstGeom>
        </p:spPr>
        <p:txBody>
          <a:bodyPr wrap="square">
            <a:spAutoFit/>
          </a:bodyPr>
          <a:lstStyle/>
          <a:p>
            <a:r>
              <a:rPr lang="en-US" dirty="0"/>
              <a:t>View </a:t>
            </a:r>
            <a:endParaRPr lang="de-DE" dirty="0"/>
          </a:p>
        </p:txBody>
      </p:sp>
      <p:sp>
        <p:nvSpPr>
          <p:cNvPr id="11" name="Footer Placeholder 3">
            <a:extLst>
              <a:ext uri="{FF2B5EF4-FFF2-40B4-BE49-F238E27FC236}">
                <a16:creationId xmlns:a16="http://schemas.microsoft.com/office/drawing/2014/main" id="{96A46EBC-4006-2944-9AC4-B0751FD56A03}"/>
              </a:ext>
            </a:extLst>
          </p:cNvPr>
          <p:cNvSpPr txBox="1">
            <a:spLocks/>
          </p:cNvSpPr>
          <p:nvPr/>
        </p:nvSpPr>
        <p:spPr>
          <a:xfrm>
            <a:off x="-1" y="6487081"/>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pic>
        <p:nvPicPr>
          <p:cNvPr id="12" name="Picture 11" descr="A picture containing text&#13;&#10;&#13;&#10;Description automatically generated">
            <a:extLst>
              <a:ext uri="{FF2B5EF4-FFF2-40B4-BE49-F238E27FC236}">
                <a16:creationId xmlns:a16="http://schemas.microsoft.com/office/drawing/2014/main" id="{2337C49C-B862-FF43-964B-0F3A9DC1D3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900" y="12700"/>
            <a:ext cx="1308100" cy="635000"/>
          </a:xfrm>
          <a:prstGeom prst="rect">
            <a:avLst/>
          </a:prstGeom>
        </p:spPr>
      </p:pic>
    </p:spTree>
    <p:extLst>
      <p:ext uri="{BB962C8B-B14F-4D97-AF65-F5344CB8AC3E}">
        <p14:creationId xmlns:p14="http://schemas.microsoft.com/office/powerpoint/2010/main" val="965840494"/>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403310-84C0-204E-A50A-1755917A98CE}"/>
              </a:ext>
            </a:extLst>
          </p:cNvPr>
          <p:cNvSpPr/>
          <p:nvPr/>
        </p:nvSpPr>
        <p:spPr>
          <a:xfrm>
            <a:off x="142875" y="132317"/>
            <a:ext cx="1126206" cy="369332"/>
          </a:xfrm>
          <a:prstGeom prst="rect">
            <a:avLst/>
          </a:prstGeom>
        </p:spPr>
        <p:txBody>
          <a:bodyPr wrap="none">
            <a:spAutoFit/>
          </a:bodyPr>
          <a:lstStyle/>
          <a:p>
            <a:r>
              <a:rPr lang="en-US" dirty="0"/>
              <a:t>Controller</a:t>
            </a:r>
            <a:endParaRPr lang="de-DE" dirty="0"/>
          </a:p>
        </p:txBody>
      </p:sp>
      <p:pic>
        <p:nvPicPr>
          <p:cNvPr id="13" name="Picture 12" descr="A screenshot of a cell phone&#13;&#10;&#13;&#10;Description automatically generated">
            <a:extLst>
              <a:ext uri="{FF2B5EF4-FFF2-40B4-BE49-F238E27FC236}">
                <a16:creationId xmlns:a16="http://schemas.microsoft.com/office/drawing/2014/main" id="{E3E1648E-0587-5E47-A790-FE32FAA4E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61" y="1201737"/>
            <a:ext cx="8926878" cy="5041901"/>
          </a:xfrm>
          <a:prstGeom prst="rect">
            <a:avLst/>
          </a:prstGeom>
        </p:spPr>
      </p:pic>
      <p:sp>
        <p:nvSpPr>
          <p:cNvPr id="14" name="Footer Placeholder 3">
            <a:extLst>
              <a:ext uri="{FF2B5EF4-FFF2-40B4-BE49-F238E27FC236}">
                <a16:creationId xmlns:a16="http://schemas.microsoft.com/office/drawing/2014/main" id="{83C9CBCC-06ED-AF49-A805-B48C5C4D66F5}"/>
              </a:ext>
            </a:extLst>
          </p:cNvPr>
          <p:cNvSpPr txBox="1">
            <a:spLocks/>
          </p:cNvSpPr>
          <p:nvPr/>
        </p:nvSpPr>
        <p:spPr>
          <a:xfrm>
            <a:off x="0" y="6469064"/>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pic>
        <p:nvPicPr>
          <p:cNvPr id="15" name="Picture 14" descr="A picture containing text&#13;&#10;&#13;&#10;Description automatically generated">
            <a:extLst>
              <a:ext uri="{FF2B5EF4-FFF2-40B4-BE49-F238E27FC236}">
                <a16:creationId xmlns:a16="http://schemas.microsoft.com/office/drawing/2014/main" id="{33DC0DAC-4EE9-174F-851C-A882C5E8D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900" y="0"/>
            <a:ext cx="1308100" cy="635000"/>
          </a:xfrm>
          <a:prstGeom prst="rect">
            <a:avLst/>
          </a:prstGeom>
        </p:spPr>
      </p:pic>
    </p:spTree>
    <p:extLst>
      <p:ext uri="{BB962C8B-B14F-4D97-AF65-F5344CB8AC3E}">
        <p14:creationId xmlns:p14="http://schemas.microsoft.com/office/powerpoint/2010/main" val="1705870620"/>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4BB8-6CA7-4D0B-B200-C1AF7C8E62C6}"/>
              </a:ext>
            </a:extLst>
          </p:cNvPr>
          <p:cNvSpPr>
            <a:spLocks noGrp="1"/>
          </p:cNvSpPr>
          <p:nvPr>
            <p:ph type="title"/>
          </p:nvPr>
        </p:nvSpPr>
        <p:spPr>
          <a:xfrm>
            <a:off x="488076" y="65991"/>
            <a:ext cx="7886700" cy="1325563"/>
          </a:xfrm>
        </p:spPr>
        <p:txBody>
          <a:bodyPr/>
          <a:lstStyle/>
          <a:p>
            <a:r>
              <a:rPr lang="en-US" dirty="0"/>
              <a:t>Classes on GUI</a:t>
            </a:r>
          </a:p>
        </p:txBody>
      </p:sp>
      <p:pic>
        <p:nvPicPr>
          <p:cNvPr id="5" name="图片 4" descr="NewMainWindow.png">
            <a:extLst>
              <a:ext uri="{FF2B5EF4-FFF2-40B4-BE49-F238E27FC236}">
                <a16:creationId xmlns:a16="http://schemas.microsoft.com/office/drawing/2014/main" id="{F235225B-35EB-49AA-A366-BC0384380638}"/>
              </a:ext>
            </a:extLst>
          </p:cNvPr>
          <p:cNvPicPr>
            <a:picLocks noGrp="1" noChangeAspect="1"/>
          </p:cNvPicPr>
          <p:nvPr>
            <p:ph idx="1"/>
          </p:nvPr>
        </p:nvPicPr>
        <p:blipFill>
          <a:blip r:embed="rId2" cstate="print"/>
          <a:stretch>
            <a:fillRect/>
          </a:stretch>
        </p:blipFill>
        <p:spPr>
          <a:xfrm>
            <a:off x="1475394" y="1098975"/>
            <a:ext cx="6193212" cy="4894262"/>
          </a:xfrm>
          <a:prstGeom prst="rect">
            <a:avLst/>
          </a:prstGeom>
        </p:spPr>
      </p:pic>
      <p:sp>
        <p:nvSpPr>
          <p:cNvPr id="6" name="Rectangle 5">
            <a:extLst>
              <a:ext uri="{FF2B5EF4-FFF2-40B4-BE49-F238E27FC236}">
                <a16:creationId xmlns:a16="http://schemas.microsoft.com/office/drawing/2014/main" id="{36E5DB8A-7AD3-4DFE-89D4-6DFAD614706D}"/>
              </a:ext>
            </a:extLst>
          </p:cNvPr>
          <p:cNvSpPr/>
          <p:nvPr/>
        </p:nvSpPr>
        <p:spPr>
          <a:xfrm>
            <a:off x="1946495" y="1566250"/>
            <a:ext cx="2317687" cy="1032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C18A07CE-62F8-473D-A343-88328D428665}"/>
              </a:ext>
            </a:extLst>
          </p:cNvPr>
          <p:cNvCxnSpPr/>
          <p:nvPr/>
        </p:nvCxnSpPr>
        <p:spPr>
          <a:xfrm>
            <a:off x="1593410" y="1774479"/>
            <a:ext cx="353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86CFC87-9360-491F-9608-29BEC20D2B69}"/>
              </a:ext>
            </a:extLst>
          </p:cNvPr>
          <p:cNvSpPr/>
          <p:nvPr/>
        </p:nvSpPr>
        <p:spPr>
          <a:xfrm>
            <a:off x="1946495" y="2670772"/>
            <a:ext cx="2317687" cy="28971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28345D34-1F99-4B83-863D-0ACF0178D262}"/>
              </a:ext>
            </a:extLst>
          </p:cNvPr>
          <p:cNvCxnSpPr/>
          <p:nvPr/>
        </p:nvCxnSpPr>
        <p:spPr>
          <a:xfrm>
            <a:off x="1593410" y="3702867"/>
            <a:ext cx="353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B9FA6F5-430A-4026-8189-9D68763BB8A2}"/>
              </a:ext>
            </a:extLst>
          </p:cNvPr>
          <p:cNvSpPr/>
          <p:nvPr/>
        </p:nvSpPr>
        <p:spPr>
          <a:xfrm>
            <a:off x="4798337" y="3811509"/>
            <a:ext cx="2788467" cy="175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6296735E-382E-48D2-A87B-7831BDC535EC}"/>
              </a:ext>
            </a:extLst>
          </p:cNvPr>
          <p:cNvCxnSpPr>
            <a:cxnSpLocks/>
          </p:cNvCxnSpPr>
          <p:nvPr/>
        </p:nvCxnSpPr>
        <p:spPr>
          <a:xfrm flipH="1">
            <a:off x="7586804" y="4436197"/>
            <a:ext cx="366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5780A92-037F-4DDF-9EF5-7312EB47BDF1}"/>
              </a:ext>
            </a:extLst>
          </p:cNvPr>
          <p:cNvSpPr/>
          <p:nvPr/>
        </p:nvSpPr>
        <p:spPr>
          <a:xfrm>
            <a:off x="4780229" y="1466661"/>
            <a:ext cx="2788467" cy="2236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5DEA784-C3D7-4355-A40D-106A69843817}"/>
              </a:ext>
            </a:extLst>
          </p:cNvPr>
          <p:cNvCxnSpPr>
            <a:cxnSpLocks/>
          </p:cNvCxnSpPr>
          <p:nvPr/>
        </p:nvCxnSpPr>
        <p:spPr>
          <a:xfrm flipH="1">
            <a:off x="7568698" y="2498756"/>
            <a:ext cx="384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86B74C6-4070-4892-A19A-6FCF36432C15}"/>
              </a:ext>
            </a:extLst>
          </p:cNvPr>
          <p:cNvSpPr txBox="1"/>
          <p:nvPr/>
        </p:nvSpPr>
        <p:spPr>
          <a:xfrm>
            <a:off x="8021691" y="2301440"/>
            <a:ext cx="706170" cy="400110"/>
          </a:xfrm>
          <a:prstGeom prst="rect">
            <a:avLst/>
          </a:prstGeom>
          <a:noFill/>
        </p:spPr>
        <p:txBody>
          <a:bodyPr wrap="square" rtlCol="0">
            <a:spAutoFit/>
          </a:bodyPr>
          <a:lstStyle/>
          <a:p>
            <a:r>
              <a:rPr lang="en-US" sz="1000" dirty="0"/>
              <a:t>Results observer</a:t>
            </a:r>
          </a:p>
        </p:txBody>
      </p:sp>
      <p:sp>
        <p:nvSpPr>
          <p:cNvPr id="28" name="TextBox 27">
            <a:extLst>
              <a:ext uri="{FF2B5EF4-FFF2-40B4-BE49-F238E27FC236}">
                <a16:creationId xmlns:a16="http://schemas.microsoft.com/office/drawing/2014/main" id="{62AAB182-CE06-4A31-84E6-93086DD955EA}"/>
              </a:ext>
            </a:extLst>
          </p:cNvPr>
          <p:cNvSpPr txBox="1"/>
          <p:nvPr/>
        </p:nvSpPr>
        <p:spPr>
          <a:xfrm>
            <a:off x="7952910" y="4313086"/>
            <a:ext cx="1035861" cy="246221"/>
          </a:xfrm>
          <a:prstGeom prst="rect">
            <a:avLst/>
          </a:prstGeom>
          <a:noFill/>
        </p:spPr>
        <p:txBody>
          <a:bodyPr wrap="none" rtlCol="0">
            <a:spAutoFit/>
          </a:bodyPr>
          <a:lstStyle/>
          <a:p>
            <a:r>
              <a:rPr lang="en-US" sz="1000" dirty="0"/>
              <a:t>Control section</a:t>
            </a:r>
          </a:p>
        </p:txBody>
      </p:sp>
      <p:sp>
        <p:nvSpPr>
          <p:cNvPr id="30" name="Rectangle 29">
            <a:extLst>
              <a:ext uri="{FF2B5EF4-FFF2-40B4-BE49-F238E27FC236}">
                <a16:creationId xmlns:a16="http://schemas.microsoft.com/office/drawing/2014/main" id="{641B204D-F41A-4AF2-9B99-7390B83AE595}"/>
              </a:ext>
            </a:extLst>
          </p:cNvPr>
          <p:cNvSpPr/>
          <p:nvPr/>
        </p:nvSpPr>
        <p:spPr>
          <a:xfrm>
            <a:off x="533635" y="1627801"/>
            <a:ext cx="1074236" cy="400110"/>
          </a:xfrm>
          <a:prstGeom prst="rect">
            <a:avLst/>
          </a:prstGeom>
        </p:spPr>
        <p:txBody>
          <a:bodyPr wrap="square">
            <a:spAutoFit/>
          </a:bodyPr>
          <a:lstStyle/>
          <a:p>
            <a:r>
              <a:rPr lang="en-US" sz="1000" dirty="0"/>
              <a:t>Platform-Mode</a:t>
            </a:r>
          </a:p>
          <a:p>
            <a:r>
              <a:rPr lang="en-US" sz="1000" dirty="0"/>
              <a:t>Section</a:t>
            </a:r>
          </a:p>
        </p:txBody>
      </p:sp>
      <p:sp>
        <p:nvSpPr>
          <p:cNvPr id="31" name="TextBox 30">
            <a:extLst>
              <a:ext uri="{FF2B5EF4-FFF2-40B4-BE49-F238E27FC236}">
                <a16:creationId xmlns:a16="http://schemas.microsoft.com/office/drawing/2014/main" id="{EC4D3FF3-F514-47A1-ABCD-965276E71034}"/>
              </a:ext>
            </a:extLst>
          </p:cNvPr>
          <p:cNvSpPr txBox="1"/>
          <p:nvPr/>
        </p:nvSpPr>
        <p:spPr>
          <a:xfrm>
            <a:off x="597151" y="3555095"/>
            <a:ext cx="978153" cy="246221"/>
          </a:xfrm>
          <a:prstGeom prst="rect">
            <a:avLst/>
          </a:prstGeom>
          <a:noFill/>
        </p:spPr>
        <p:txBody>
          <a:bodyPr wrap="none" rtlCol="0">
            <a:spAutoFit/>
          </a:bodyPr>
          <a:lstStyle/>
          <a:p>
            <a:r>
              <a:rPr lang="en-US" sz="1000" dirty="0"/>
              <a:t>Image section</a:t>
            </a:r>
          </a:p>
        </p:txBody>
      </p:sp>
      <p:sp>
        <p:nvSpPr>
          <p:cNvPr id="17" name="Footer Placeholder 3">
            <a:extLst>
              <a:ext uri="{FF2B5EF4-FFF2-40B4-BE49-F238E27FC236}">
                <a16:creationId xmlns:a16="http://schemas.microsoft.com/office/drawing/2014/main" id="{101D5819-F210-D24B-8E64-7E567043A3B3}"/>
              </a:ext>
            </a:extLst>
          </p:cNvPr>
          <p:cNvSpPr>
            <a:spLocks noGrp="1"/>
          </p:cNvSpPr>
          <p:nvPr>
            <p:ph type="ftr" sz="quarter" idx="11"/>
          </p:nvPr>
        </p:nvSpPr>
        <p:spPr>
          <a:xfrm>
            <a:off x="0" y="6465589"/>
            <a:ext cx="4094849" cy="365125"/>
          </a:xfrm>
        </p:spPr>
        <p:txBody>
          <a:bodyPr>
            <a:normAutofit/>
          </a:bodyPr>
          <a:lstStyle/>
          <a:p>
            <a:pPr algn="l">
              <a:spcAft>
                <a:spcPts val="600"/>
              </a:spcAft>
              <a:defRPr/>
            </a:pPr>
            <a:r>
              <a:rPr lang="en-US" sz="1000" dirty="0">
                <a:solidFill>
                  <a:prstClr val="black">
                    <a:tint val="75000"/>
                  </a:prstClr>
                </a:solidFill>
              </a:rPr>
              <a:t>Praxis der Software </a:t>
            </a:r>
            <a:r>
              <a:rPr lang="en-US" sz="1000" dirty="0" err="1">
                <a:solidFill>
                  <a:prstClr val="black">
                    <a:tint val="75000"/>
                  </a:prstClr>
                </a:solidFill>
              </a:rPr>
              <a:t>Entwicklung</a:t>
            </a:r>
            <a:r>
              <a:rPr lang="en-US" sz="1000" dirty="0">
                <a:solidFill>
                  <a:prstClr val="black">
                    <a:tint val="75000"/>
                  </a:prstClr>
                </a:solidFill>
              </a:rPr>
              <a:t> - Practice of Software Development</a:t>
            </a:r>
          </a:p>
        </p:txBody>
      </p:sp>
      <p:pic>
        <p:nvPicPr>
          <p:cNvPr id="19" name="Picture 18" descr="A picture containing text&#13;&#10;&#13;&#10;Description automatically generated">
            <a:extLst>
              <a:ext uri="{FF2B5EF4-FFF2-40B4-BE49-F238E27FC236}">
                <a16:creationId xmlns:a16="http://schemas.microsoft.com/office/drawing/2014/main" id="{69BDF00C-CE4C-0947-AF83-EBCB2A91A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993" y="0"/>
            <a:ext cx="1308100" cy="635000"/>
          </a:xfrm>
          <a:prstGeom prst="rect">
            <a:avLst/>
          </a:prstGeom>
        </p:spPr>
      </p:pic>
    </p:spTree>
    <p:extLst>
      <p:ext uri="{BB962C8B-B14F-4D97-AF65-F5344CB8AC3E}">
        <p14:creationId xmlns:p14="http://schemas.microsoft.com/office/powerpoint/2010/main" val="2679366938"/>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058" y="640080"/>
            <a:ext cx="819031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18" y="960109"/>
            <a:ext cx="7708392"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4806F-B293-4D37-9048-408CEFB3BC68}"/>
              </a:ext>
            </a:extLst>
          </p:cNvPr>
          <p:cNvSpPr>
            <a:spLocks noGrp="1"/>
          </p:cNvSpPr>
          <p:nvPr>
            <p:ph type="title"/>
          </p:nvPr>
        </p:nvSpPr>
        <p:spPr>
          <a:xfrm>
            <a:off x="1143000" y="1376362"/>
            <a:ext cx="6858000" cy="2603274"/>
          </a:xfrm>
        </p:spPr>
        <p:txBody>
          <a:bodyPr vert="horz" lIns="91440" tIns="45720" rIns="91440" bIns="45720" rtlCol="0" anchor="b">
            <a:normAutofit/>
          </a:bodyPr>
          <a:lstStyle/>
          <a:p>
            <a:pPr algn="ctr" defTabSz="914400"/>
            <a:r>
              <a:rPr lang="en-US" sz="4700" kern="1200" dirty="0">
                <a:solidFill>
                  <a:schemeClr val="tx1"/>
                </a:solidFill>
                <a:latin typeface="+mj-lt"/>
                <a:ea typeface="+mj-ea"/>
                <a:cs typeface="+mj-cs"/>
              </a:rPr>
              <a:t>Functionality Description</a:t>
            </a:r>
          </a:p>
        </p:txBody>
      </p:sp>
      <p:sp>
        <p:nvSpPr>
          <p:cNvPr id="8" name="Footer Placeholder 3">
            <a:extLst>
              <a:ext uri="{FF2B5EF4-FFF2-40B4-BE49-F238E27FC236}">
                <a16:creationId xmlns:a16="http://schemas.microsoft.com/office/drawing/2014/main" id="{907B2080-C7D4-C74A-A49D-E2A91908E5BB}"/>
              </a:ext>
            </a:extLst>
          </p:cNvPr>
          <p:cNvSpPr>
            <a:spLocks noGrp="1"/>
          </p:cNvSpPr>
          <p:nvPr>
            <p:ph type="ftr" sz="quarter" idx="11"/>
          </p:nvPr>
        </p:nvSpPr>
        <p:spPr>
          <a:xfrm>
            <a:off x="0" y="6492875"/>
            <a:ext cx="4094849" cy="365125"/>
          </a:xfrm>
        </p:spPr>
        <p:txBody>
          <a:bodyPr>
            <a:normAutofit/>
          </a:bodyPr>
          <a:lstStyle/>
          <a:p>
            <a:pPr algn="l">
              <a:spcAft>
                <a:spcPts val="600"/>
              </a:spcAft>
              <a:defRPr/>
            </a:pPr>
            <a:r>
              <a:rPr lang="en-US" sz="1000" dirty="0">
                <a:solidFill>
                  <a:prstClr val="black">
                    <a:tint val="75000"/>
                  </a:prstClr>
                </a:solidFill>
              </a:rPr>
              <a:t>Praxis der Software </a:t>
            </a:r>
            <a:r>
              <a:rPr lang="en-US" sz="1000" dirty="0" err="1">
                <a:solidFill>
                  <a:prstClr val="black">
                    <a:tint val="75000"/>
                  </a:prstClr>
                </a:solidFill>
              </a:rPr>
              <a:t>Entwicklung</a:t>
            </a:r>
            <a:r>
              <a:rPr lang="en-US" sz="1000" dirty="0">
                <a:solidFill>
                  <a:prstClr val="black">
                    <a:tint val="75000"/>
                  </a:prstClr>
                </a:solidFill>
              </a:rPr>
              <a:t> - Practice of Software Development</a:t>
            </a:r>
          </a:p>
        </p:txBody>
      </p:sp>
      <p:pic>
        <p:nvPicPr>
          <p:cNvPr id="10" name="Picture 9" descr="A picture containing text&#13;&#10;&#13;&#10;Description automatically generated">
            <a:extLst>
              <a:ext uri="{FF2B5EF4-FFF2-40B4-BE49-F238E27FC236}">
                <a16:creationId xmlns:a16="http://schemas.microsoft.com/office/drawing/2014/main" id="{5AA56B12-FF1C-844C-8186-F67F24988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328" y="0"/>
            <a:ext cx="1308100" cy="635000"/>
          </a:xfrm>
          <a:prstGeom prst="rect">
            <a:avLst/>
          </a:prstGeom>
        </p:spPr>
      </p:pic>
    </p:spTree>
    <p:extLst>
      <p:ext uri="{BB962C8B-B14F-4D97-AF65-F5344CB8AC3E}">
        <p14:creationId xmlns:p14="http://schemas.microsoft.com/office/powerpoint/2010/main" val="3184281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DF9D9A-C3D5-1346-B801-2CE72984C234}"/>
              </a:ext>
            </a:extLst>
          </p:cNvPr>
          <p:cNvSpPr>
            <a:spLocks noGrp="1"/>
          </p:cNvSpPr>
          <p:nvPr>
            <p:ph type="title"/>
          </p:nvPr>
        </p:nvSpPr>
        <p:spPr>
          <a:xfrm>
            <a:off x="628650" y="963877"/>
            <a:ext cx="2620771" cy="4930246"/>
          </a:xfrm>
        </p:spPr>
        <p:txBody>
          <a:bodyPr>
            <a:normAutofit/>
          </a:bodyPr>
          <a:lstStyle/>
          <a:p>
            <a:pPr algn="r"/>
            <a:r>
              <a:rPr lang="en">
                <a:solidFill>
                  <a:schemeClr val="accent1"/>
                </a:solidFill>
              </a:rPr>
              <a:t>Model </a:t>
            </a:r>
            <a:endParaRPr lang="de-DE">
              <a:solidFill>
                <a:schemeClr val="accent1"/>
              </a:solidFill>
            </a:endParaRP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BE68FD-372B-CD47-8C0F-8C32603C65A8}"/>
              </a:ext>
            </a:extLst>
          </p:cNvPr>
          <p:cNvSpPr>
            <a:spLocks noGrp="1"/>
          </p:cNvSpPr>
          <p:nvPr>
            <p:ph idx="1"/>
          </p:nvPr>
        </p:nvSpPr>
        <p:spPr>
          <a:xfrm>
            <a:off x="3732023" y="963877"/>
            <a:ext cx="4783327" cy="4930246"/>
          </a:xfrm>
        </p:spPr>
        <p:txBody>
          <a:bodyPr anchor="ctr">
            <a:normAutofit/>
          </a:bodyPr>
          <a:lstStyle/>
          <a:p>
            <a:pPr marL="0" indent="0">
              <a:buNone/>
            </a:pPr>
            <a:r>
              <a:rPr lang="en" dirty="0"/>
              <a:t>In model part, the classes realize the management of all the data and logic. They load the path of images and access their features. The results of </a:t>
            </a:r>
            <a:r>
              <a:rPr lang="en"/>
              <a:t>classication </a:t>
            </a:r>
            <a:r>
              <a:rPr lang="en" dirty="0"/>
              <a:t>are stored in the type of string to be shown in various forms. The logic of </a:t>
            </a:r>
            <a:r>
              <a:rPr lang="en"/>
              <a:t>classication </a:t>
            </a:r>
            <a:r>
              <a:rPr lang="en" dirty="0"/>
              <a:t>is determined by the neural network being used. Its topology </a:t>
            </a:r>
            <a:r>
              <a:rPr lang="en"/>
              <a:t>denes </a:t>
            </a:r>
            <a:r>
              <a:rPr lang="en" dirty="0"/>
              <a:t>how </a:t>
            </a:r>
            <a:r>
              <a:rPr lang="en"/>
              <a:t>dierent </a:t>
            </a:r>
            <a:r>
              <a:rPr lang="en" dirty="0"/>
              <a:t>layers interact with each other. With the assistance of all the layers, the forward propagation functionality can be implemented, which is the core of algorithms for image </a:t>
            </a:r>
            <a:r>
              <a:rPr lang="en"/>
              <a:t>classication</a:t>
            </a:r>
            <a:r>
              <a:rPr lang="en" dirty="0"/>
              <a:t> with pre-trained model.</a:t>
            </a:r>
            <a:endParaRPr lang="de-DE" dirty="0"/>
          </a:p>
        </p:txBody>
      </p:sp>
      <p:sp>
        <p:nvSpPr>
          <p:cNvPr id="7" name="Footer Placeholder 3">
            <a:extLst>
              <a:ext uri="{FF2B5EF4-FFF2-40B4-BE49-F238E27FC236}">
                <a16:creationId xmlns:a16="http://schemas.microsoft.com/office/drawing/2014/main" id="{2675B178-7879-5B4D-A586-36B5BF32A1FB}"/>
              </a:ext>
            </a:extLst>
          </p:cNvPr>
          <p:cNvSpPr txBox="1">
            <a:spLocks/>
          </p:cNvSpPr>
          <p:nvPr/>
        </p:nvSpPr>
        <p:spPr>
          <a:xfrm>
            <a:off x="0" y="6580240"/>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pic>
        <p:nvPicPr>
          <p:cNvPr id="8" name="Picture 7" descr="A picture containing text&#13;&#10;&#13;&#10;Description automatically generated">
            <a:extLst>
              <a:ext uri="{FF2B5EF4-FFF2-40B4-BE49-F238E27FC236}">
                <a16:creationId xmlns:a16="http://schemas.microsoft.com/office/drawing/2014/main" id="{EE3D2F4E-20E6-E042-86A9-9C558CFFD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1300" y="2540"/>
            <a:ext cx="1308100" cy="635000"/>
          </a:xfrm>
          <a:prstGeom prst="rect">
            <a:avLst/>
          </a:prstGeom>
        </p:spPr>
      </p:pic>
    </p:spTree>
    <p:extLst>
      <p:ext uri="{BB962C8B-B14F-4D97-AF65-F5344CB8AC3E}">
        <p14:creationId xmlns:p14="http://schemas.microsoft.com/office/powerpoint/2010/main" val="1581072014"/>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76B22-D442-B448-935C-6C6D61B7BB7C}"/>
              </a:ext>
            </a:extLst>
          </p:cNvPr>
          <p:cNvSpPr>
            <a:spLocks noGrp="1"/>
          </p:cNvSpPr>
          <p:nvPr>
            <p:ph type="title"/>
          </p:nvPr>
        </p:nvSpPr>
        <p:spPr>
          <a:xfrm>
            <a:off x="628650" y="963877"/>
            <a:ext cx="2620771" cy="4930246"/>
          </a:xfrm>
        </p:spPr>
        <p:txBody>
          <a:bodyPr>
            <a:normAutofit/>
          </a:bodyPr>
          <a:lstStyle/>
          <a:p>
            <a:pPr algn="r"/>
            <a:r>
              <a:rPr lang="en">
                <a:solidFill>
                  <a:schemeClr val="accent1"/>
                </a:solidFill>
              </a:rPr>
              <a:t> View</a:t>
            </a:r>
            <a:endParaRPr lang="de-DE">
              <a:solidFill>
                <a:schemeClr val="accent1"/>
              </a:solidFill>
            </a:endParaRP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62CDC7-1995-6A40-9CEB-6307208FA7FA}"/>
              </a:ext>
            </a:extLst>
          </p:cNvPr>
          <p:cNvSpPr>
            <a:spLocks noGrp="1"/>
          </p:cNvSpPr>
          <p:nvPr>
            <p:ph idx="1"/>
          </p:nvPr>
        </p:nvSpPr>
        <p:spPr>
          <a:xfrm>
            <a:off x="3732023" y="963877"/>
            <a:ext cx="4783327" cy="4930246"/>
          </a:xfrm>
        </p:spPr>
        <p:txBody>
          <a:bodyPr anchor="ctr">
            <a:normAutofit/>
          </a:bodyPr>
          <a:lstStyle/>
          <a:p>
            <a:r>
              <a:rPr lang="en" dirty="0"/>
              <a:t>realizes the user interfaces. The welcome window and the main window, which contains three </a:t>
            </a:r>
            <a:r>
              <a:rPr lang="en"/>
              <a:t>dierent </a:t>
            </a:r>
            <a:r>
              <a:rPr lang="en" dirty="0"/>
              <a:t>sections, guide the user to upload their input les, select available platforms and operating mode, let them control the process and show the prediction results.</a:t>
            </a:r>
            <a:endParaRPr lang="de-DE" dirty="0"/>
          </a:p>
        </p:txBody>
      </p:sp>
      <p:sp>
        <p:nvSpPr>
          <p:cNvPr id="7" name="Footer Placeholder 3">
            <a:extLst>
              <a:ext uri="{FF2B5EF4-FFF2-40B4-BE49-F238E27FC236}">
                <a16:creationId xmlns:a16="http://schemas.microsoft.com/office/drawing/2014/main" id="{0AC38E0C-5F75-B64F-8317-AB36529A58A5}"/>
              </a:ext>
            </a:extLst>
          </p:cNvPr>
          <p:cNvSpPr txBox="1">
            <a:spLocks/>
          </p:cNvSpPr>
          <p:nvPr/>
        </p:nvSpPr>
        <p:spPr>
          <a:xfrm>
            <a:off x="0" y="6482133"/>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pic>
        <p:nvPicPr>
          <p:cNvPr id="8" name="Picture 7" descr="A picture containing text&#13;&#10;&#13;&#10;Description automatically generated">
            <a:extLst>
              <a:ext uri="{FF2B5EF4-FFF2-40B4-BE49-F238E27FC236}">
                <a16:creationId xmlns:a16="http://schemas.microsoft.com/office/drawing/2014/main" id="{61E34759-C4DF-DA44-B5C3-A5B2EBD1D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900" y="0"/>
            <a:ext cx="1308100" cy="635000"/>
          </a:xfrm>
          <a:prstGeom prst="rect">
            <a:avLst/>
          </a:prstGeom>
        </p:spPr>
      </p:pic>
    </p:spTree>
    <p:extLst>
      <p:ext uri="{BB962C8B-B14F-4D97-AF65-F5344CB8AC3E}">
        <p14:creationId xmlns:p14="http://schemas.microsoft.com/office/powerpoint/2010/main" val="3112323513"/>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08795-5276-4F48-A0CC-98363243A9B8}"/>
              </a:ext>
            </a:extLst>
          </p:cNvPr>
          <p:cNvSpPr>
            <a:spLocks noGrp="1"/>
          </p:cNvSpPr>
          <p:nvPr>
            <p:ph type="title"/>
          </p:nvPr>
        </p:nvSpPr>
        <p:spPr>
          <a:xfrm>
            <a:off x="628650" y="963877"/>
            <a:ext cx="2620771" cy="4930246"/>
          </a:xfrm>
        </p:spPr>
        <p:txBody>
          <a:bodyPr>
            <a:normAutofit/>
          </a:bodyPr>
          <a:lstStyle/>
          <a:p>
            <a:pPr algn="r"/>
            <a:r>
              <a:rPr lang="en">
                <a:solidFill>
                  <a:schemeClr val="accent1"/>
                </a:solidFill>
              </a:rPr>
              <a:t>Controller</a:t>
            </a:r>
            <a:endParaRPr lang="de-DE">
              <a:solidFill>
                <a:schemeClr val="accent1"/>
              </a:solidFill>
            </a:endParaRP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31E985-53B9-0547-B5AE-EA3D4A043690}"/>
              </a:ext>
            </a:extLst>
          </p:cNvPr>
          <p:cNvSpPr>
            <a:spLocks noGrp="1"/>
          </p:cNvSpPr>
          <p:nvPr>
            <p:ph idx="1"/>
          </p:nvPr>
        </p:nvSpPr>
        <p:spPr>
          <a:xfrm>
            <a:off x="3732023" y="963877"/>
            <a:ext cx="4783327" cy="4930246"/>
          </a:xfrm>
        </p:spPr>
        <p:txBody>
          <a:bodyPr anchor="ctr">
            <a:normAutofit/>
          </a:bodyPr>
          <a:lstStyle/>
          <a:p>
            <a:r>
              <a:rPr lang="en" dirty="0"/>
              <a:t>accepts user inputs handled by the components of the views and converts them to the commands. The </a:t>
            </a:r>
            <a:r>
              <a:rPr lang="en"/>
              <a:t>classier </a:t>
            </a:r>
            <a:r>
              <a:rPr lang="en" dirty="0"/>
              <a:t>controls the progress of processing and assigns the scheduler to dispatch work to workers in heterogeneous platforms. In addition, the </a:t>
            </a:r>
            <a:r>
              <a:rPr lang="en"/>
              <a:t>poller</a:t>
            </a:r>
            <a:r>
              <a:rPr lang="en" dirty="0"/>
              <a:t> checks the requests from external systems regularly. After receiving the correct request with the image path, the </a:t>
            </a:r>
            <a:r>
              <a:rPr lang="en"/>
              <a:t>classier </a:t>
            </a:r>
            <a:r>
              <a:rPr lang="en" dirty="0"/>
              <a:t>starts the process of </a:t>
            </a:r>
            <a:r>
              <a:rPr lang="en"/>
              <a:t>classication</a:t>
            </a:r>
            <a:r>
              <a:rPr lang="en" dirty="0"/>
              <a:t>.</a:t>
            </a:r>
            <a:endParaRPr lang="de-DE" dirty="0"/>
          </a:p>
        </p:txBody>
      </p:sp>
      <p:sp>
        <p:nvSpPr>
          <p:cNvPr id="7" name="Footer Placeholder 3">
            <a:extLst>
              <a:ext uri="{FF2B5EF4-FFF2-40B4-BE49-F238E27FC236}">
                <a16:creationId xmlns:a16="http://schemas.microsoft.com/office/drawing/2014/main" id="{E2AE959F-D611-754B-AA92-E24D107ABAA3}"/>
              </a:ext>
            </a:extLst>
          </p:cNvPr>
          <p:cNvSpPr txBox="1">
            <a:spLocks/>
          </p:cNvSpPr>
          <p:nvPr/>
        </p:nvSpPr>
        <p:spPr>
          <a:xfrm>
            <a:off x="42862" y="6467845"/>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pic>
        <p:nvPicPr>
          <p:cNvPr id="8" name="Picture 7" descr="A picture containing text&#13;&#10;&#13;&#10;Description automatically generated">
            <a:extLst>
              <a:ext uri="{FF2B5EF4-FFF2-40B4-BE49-F238E27FC236}">
                <a16:creationId xmlns:a16="http://schemas.microsoft.com/office/drawing/2014/main" id="{8C0DE109-CA2B-B248-B06D-00D1C92C3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900" y="72655"/>
            <a:ext cx="1308100" cy="635000"/>
          </a:xfrm>
          <a:prstGeom prst="rect">
            <a:avLst/>
          </a:prstGeom>
        </p:spPr>
      </p:pic>
    </p:spTree>
    <p:extLst>
      <p:ext uri="{BB962C8B-B14F-4D97-AF65-F5344CB8AC3E}">
        <p14:creationId xmlns:p14="http://schemas.microsoft.com/office/powerpoint/2010/main" val="498639747"/>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058" y="640080"/>
            <a:ext cx="819031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18" y="960109"/>
            <a:ext cx="7708392"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CF447-19CC-4DAC-A604-C9F7EFD610BD}"/>
              </a:ext>
            </a:extLst>
          </p:cNvPr>
          <p:cNvSpPr>
            <a:spLocks noGrp="1"/>
          </p:cNvSpPr>
          <p:nvPr>
            <p:ph type="title"/>
          </p:nvPr>
        </p:nvSpPr>
        <p:spPr>
          <a:xfrm>
            <a:off x="1143000" y="1376362"/>
            <a:ext cx="6858000" cy="2603274"/>
          </a:xfrm>
        </p:spPr>
        <p:txBody>
          <a:bodyPr vert="horz" lIns="91440" tIns="45720" rIns="91440" bIns="45720" rtlCol="0" anchor="b">
            <a:normAutofit/>
          </a:bodyPr>
          <a:lstStyle/>
          <a:p>
            <a:pPr algn="ctr" defTabSz="914400"/>
            <a:r>
              <a:rPr lang="en-US" sz="4700" kern="1200">
                <a:solidFill>
                  <a:schemeClr val="tx1"/>
                </a:solidFill>
                <a:latin typeface="+mj-lt"/>
                <a:ea typeface="+mj-ea"/>
                <a:cs typeface="+mj-cs"/>
              </a:rPr>
              <a:t>Sequence Diagrams</a:t>
            </a:r>
          </a:p>
        </p:txBody>
      </p:sp>
      <p:sp>
        <p:nvSpPr>
          <p:cNvPr id="12" name="Footer Placeholder 3">
            <a:extLst>
              <a:ext uri="{FF2B5EF4-FFF2-40B4-BE49-F238E27FC236}">
                <a16:creationId xmlns:a16="http://schemas.microsoft.com/office/drawing/2014/main" id="{89AE93F1-92B6-F147-9A3B-92D24CBAD928}"/>
              </a:ext>
            </a:extLst>
          </p:cNvPr>
          <p:cNvSpPr>
            <a:spLocks noGrp="1"/>
          </p:cNvSpPr>
          <p:nvPr>
            <p:ph type="ftr" sz="quarter" idx="11"/>
          </p:nvPr>
        </p:nvSpPr>
        <p:spPr>
          <a:xfrm>
            <a:off x="0" y="6451588"/>
            <a:ext cx="4094849" cy="365125"/>
          </a:xfrm>
        </p:spPr>
        <p:txBody>
          <a:bodyPr>
            <a:normAutofit/>
          </a:bodyPr>
          <a:lstStyle/>
          <a:p>
            <a:pPr algn="l">
              <a:spcAft>
                <a:spcPts val="600"/>
              </a:spcAft>
              <a:defRPr/>
            </a:pPr>
            <a:r>
              <a:rPr lang="en-US" sz="1000" dirty="0">
                <a:solidFill>
                  <a:prstClr val="black">
                    <a:tint val="75000"/>
                  </a:prstClr>
                </a:solidFill>
              </a:rPr>
              <a:t>Praxis der Software </a:t>
            </a:r>
            <a:r>
              <a:rPr lang="en-US" sz="1000" dirty="0" err="1">
                <a:solidFill>
                  <a:prstClr val="black">
                    <a:tint val="75000"/>
                  </a:prstClr>
                </a:solidFill>
              </a:rPr>
              <a:t>Entwicklung</a:t>
            </a:r>
            <a:r>
              <a:rPr lang="en-US" sz="1000" dirty="0">
                <a:solidFill>
                  <a:prstClr val="black">
                    <a:tint val="75000"/>
                  </a:prstClr>
                </a:solidFill>
              </a:rPr>
              <a:t> - Practice of Software Development</a:t>
            </a:r>
          </a:p>
        </p:txBody>
      </p:sp>
      <p:pic>
        <p:nvPicPr>
          <p:cNvPr id="14" name="Picture 13" descr="A picture containing text&#13;&#10;&#13;&#10;Description automatically generated">
            <a:extLst>
              <a:ext uri="{FF2B5EF4-FFF2-40B4-BE49-F238E27FC236}">
                <a16:creationId xmlns:a16="http://schemas.microsoft.com/office/drawing/2014/main" id="{5B9CD1A6-EE42-764C-8105-5409E2D96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1400" y="5080"/>
            <a:ext cx="1308100" cy="635000"/>
          </a:xfrm>
          <a:prstGeom prst="rect">
            <a:avLst/>
          </a:prstGeom>
        </p:spPr>
      </p:pic>
    </p:spTree>
    <p:extLst>
      <p:ext uri="{BB962C8B-B14F-4D97-AF65-F5344CB8AC3E}">
        <p14:creationId xmlns:p14="http://schemas.microsoft.com/office/powerpoint/2010/main" val="402865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ACE3320-7B85-4A44-AD5F-8114C7833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538912"/>
          </a:xfrm>
          <a:prstGeom prst="rect">
            <a:avLst/>
          </a:prstGeom>
        </p:spPr>
      </p:pic>
      <p:sp>
        <p:nvSpPr>
          <p:cNvPr id="20" name="Footer Placeholder 3">
            <a:extLst>
              <a:ext uri="{FF2B5EF4-FFF2-40B4-BE49-F238E27FC236}">
                <a16:creationId xmlns:a16="http://schemas.microsoft.com/office/drawing/2014/main" id="{4DFB8117-4A43-A940-BD3A-71F92ADD5C4F}"/>
              </a:ext>
            </a:extLst>
          </p:cNvPr>
          <p:cNvSpPr txBox="1">
            <a:spLocks/>
          </p:cNvSpPr>
          <p:nvPr/>
        </p:nvSpPr>
        <p:spPr>
          <a:xfrm>
            <a:off x="0" y="6538912"/>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spTree>
    <p:extLst>
      <p:ext uri="{BB962C8B-B14F-4D97-AF65-F5344CB8AC3E}">
        <p14:creationId xmlns:p14="http://schemas.microsoft.com/office/powerpoint/2010/main" val="945822766"/>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058" y="640080"/>
            <a:ext cx="819031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18" y="960109"/>
            <a:ext cx="7708392"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83847-B48E-4BFD-82DC-DCF393AEBEAF}"/>
              </a:ext>
            </a:extLst>
          </p:cNvPr>
          <p:cNvSpPr>
            <a:spLocks noGrp="1"/>
          </p:cNvSpPr>
          <p:nvPr>
            <p:ph type="title"/>
          </p:nvPr>
        </p:nvSpPr>
        <p:spPr>
          <a:xfrm>
            <a:off x="1143000" y="1376362"/>
            <a:ext cx="6858000" cy="2603274"/>
          </a:xfrm>
        </p:spPr>
        <p:txBody>
          <a:bodyPr vert="horz" lIns="91440" tIns="45720" rIns="91440" bIns="45720" rtlCol="0" anchor="b">
            <a:normAutofit/>
          </a:bodyPr>
          <a:lstStyle/>
          <a:p>
            <a:pPr algn="ctr" defTabSz="914400"/>
            <a:r>
              <a:rPr lang="en-US" sz="4700" kern="1200" dirty="0">
                <a:solidFill>
                  <a:schemeClr val="tx1"/>
                </a:solidFill>
                <a:latin typeface="+mj-lt"/>
                <a:ea typeface="+mj-ea"/>
                <a:cs typeface="+mj-cs"/>
              </a:rPr>
              <a:t>Architecture Description</a:t>
            </a:r>
          </a:p>
        </p:txBody>
      </p:sp>
      <p:sp>
        <p:nvSpPr>
          <p:cNvPr id="19" name="Footer Placeholder 3">
            <a:extLst>
              <a:ext uri="{FF2B5EF4-FFF2-40B4-BE49-F238E27FC236}">
                <a16:creationId xmlns:a16="http://schemas.microsoft.com/office/drawing/2014/main" id="{1835E9B0-395B-7B4C-9F00-607AB3ABA5A4}"/>
              </a:ext>
            </a:extLst>
          </p:cNvPr>
          <p:cNvSpPr>
            <a:spLocks noGrp="1"/>
          </p:cNvSpPr>
          <p:nvPr>
            <p:ph type="ftr" sz="quarter" idx="11"/>
          </p:nvPr>
        </p:nvSpPr>
        <p:spPr>
          <a:xfrm>
            <a:off x="0" y="6451588"/>
            <a:ext cx="4094849" cy="365125"/>
          </a:xfrm>
        </p:spPr>
        <p:txBody>
          <a:bodyPr>
            <a:normAutofit/>
          </a:bodyPr>
          <a:lstStyle/>
          <a:p>
            <a:pPr algn="l">
              <a:spcAft>
                <a:spcPts val="600"/>
              </a:spcAft>
              <a:defRPr/>
            </a:pPr>
            <a:r>
              <a:rPr lang="en-US" sz="1000" dirty="0">
                <a:solidFill>
                  <a:prstClr val="black">
                    <a:tint val="75000"/>
                  </a:prstClr>
                </a:solidFill>
              </a:rPr>
              <a:t>Praxis der Software </a:t>
            </a:r>
            <a:r>
              <a:rPr lang="en-US" sz="1000" dirty="0" err="1">
                <a:solidFill>
                  <a:prstClr val="black">
                    <a:tint val="75000"/>
                  </a:prstClr>
                </a:solidFill>
              </a:rPr>
              <a:t>Entwicklung</a:t>
            </a:r>
            <a:r>
              <a:rPr lang="en-US" sz="1000" dirty="0">
                <a:solidFill>
                  <a:prstClr val="black">
                    <a:tint val="75000"/>
                  </a:prstClr>
                </a:solidFill>
              </a:rPr>
              <a:t> - Practice of Software Development</a:t>
            </a:r>
          </a:p>
        </p:txBody>
      </p:sp>
      <p:pic>
        <p:nvPicPr>
          <p:cNvPr id="23" name="Picture 22" descr="A picture containing text&#13;&#10;&#13;&#10;Description automatically generated">
            <a:extLst>
              <a:ext uri="{FF2B5EF4-FFF2-40B4-BE49-F238E27FC236}">
                <a16:creationId xmlns:a16="http://schemas.microsoft.com/office/drawing/2014/main" id="{314A7487-6E48-BB4B-91A7-88223ED17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328" y="5080"/>
            <a:ext cx="1308100" cy="635000"/>
          </a:xfrm>
          <a:prstGeom prst="rect">
            <a:avLst/>
          </a:prstGeom>
        </p:spPr>
      </p:pic>
    </p:spTree>
    <p:extLst>
      <p:ext uri="{BB962C8B-B14F-4D97-AF65-F5344CB8AC3E}">
        <p14:creationId xmlns:p14="http://schemas.microsoft.com/office/powerpoint/2010/main" val="2240826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058" y="640080"/>
            <a:ext cx="819031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18" y="960109"/>
            <a:ext cx="7708392"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C7077D-C216-4157-BB93-71E66D105B3F}"/>
              </a:ext>
            </a:extLst>
          </p:cNvPr>
          <p:cNvSpPr>
            <a:spLocks noGrp="1"/>
          </p:cNvSpPr>
          <p:nvPr>
            <p:ph type="title"/>
          </p:nvPr>
        </p:nvSpPr>
        <p:spPr>
          <a:xfrm>
            <a:off x="1143000" y="1376362"/>
            <a:ext cx="6858000" cy="2603274"/>
          </a:xfrm>
        </p:spPr>
        <p:txBody>
          <a:bodyPr vert="horz" lIns="91440" tIns="45720" rIns="91440" bIns="45720" rtlCol="0" anchor="b">
            <a:normAutofit/>
          </a:bodyPr>
          <a:lstStyle/>
          <a:p>
            <a:pPr algn="ctr" defTabSz="914400"/>
            <a:r>
              <a:rPr lang="en-US" sz="4700" kern="1200">
                <a:solidFill>
                  <a:schemeClr val="tx1"/>
                </a:solidFill>
                <a:latin typeface="+mj-lt"/>
                <a:ea typeface="+mj-ea"/>
                <a:cs typeface="+mj-cs"/>
              </a:rPr>
              <a:t>State Diagram</a:t>
            </a:r>
          </a:p>
        </p:txBody>
      </p:sp>
      <p:sp>
        <p:nvSpPr>
          <p:cNvPr id="10" name="Footer Placeholder 3">
            <a:extLst>
              <a:ext uri="{FF2B5EF4-FFF2-40B4-BE49-F238E27FC236}">
                <a16:creationId xmlns:a16="http://schemas.microsoft.com/office/drawing/2014/main" id="{D9DEFC8B-AC91-A640-9E26-B3F9FB38660C}"/>
              </a:ext>
            </a:extLst>
          </p:cNvPr>
          <p:cNvSpPr>
            <a:spLocks noGrp="1"/>
          </p:cNvSpPr>
          <p:nvPr>
            <p:ph type="ftr" sz="quarter" idx="11"/>
          </p:nvPr>
        </p:nvSpPr>
        <p:spPr>
          <a:xfrm>
            <a:off x="0" y="6537927"/>
            <a:ext cx="4094849" cy="365125"/>
          </a:xfrm>
        </p:spPr>
        <p:txBody>
          <a:bodyPr>
            <a:normAutofit/>
          </a:bodyPr>
          <a:lstStyle/>
          <a:p>
            <a:pPr algn="l">
              <a:spcAft>
                <a:spcPts val="600"/>
              </a:spcAft>
              <a:defRPr/>
            </a:pPr>
            <a:r>
              <a:rPr lang="en-US" sz="1000" dirty="0">
                <a:solidFill>
                  <a:prstClr val="black">
                    <a:tint val="75000"/>
                  </a:prstClr>
                </a:solidFill>
              </a:rPr>
              <a:t>Praxis der Software </a:t>
            </a:r>
            <a:r>
              <a:rPr lang="en-US" sz="1000" dirty="0" err="1">
                <a:solidFill>
                  <a:prstClr val="black">
                    <a:tint val="75000"/>
                  </a:prstClr>
                </a:solidFill>
              </a:rPr>
              <a:t>Entwicklung</a:t>
            </a:r>
            <a:r>
              <a:rPr lang="en-US" sz="1000" dirty="0">
                <a:solidFill>
                  <a:prstClr val="black">
                    <a:tint val="75000"/>
                  </a:prstClr>
                </a:solidFill>
              </a:rPr>
              <a:t> - Practice of Software Development</a:t>
            </a:r>
          </a:p>
        </p:txBody>
      </p:sp>
      <p:pic>
        <p:nvPicPr>
          <p:cNvPr id="12" name="Picture 11" descr="A picture containing text&#13;&#10;&#13;&#10;Description automatically generated">
            <a:extLst>
              <a:ext uri="{FF2B5EF4-FFF2-40B4-BE49-F238E27FC236}">
                <a16:creationId xmlns:a16="http://schemas.microsoft.com/office/drawing/2014/main" id="{D947164F-B38B-024A-9971-2858B9F6B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900" y="5080"/>
            <a:ext cx="1308100" cy="635000"/>
          </a:xfrm>
          <a:prstGeom prst="rect">
            <a:avLst/>
          </a:prstGeom>
        </p:spPr>
      </p:pic>
    </p:spTree>
    <p:extLst>
      <p:ext uri="{BB962C8B-B14F-4D97-AF65-F5344CB8AC3E}">
        <p14:creationId xmlns:p14="http://schemas.microsoft.com/office/powerpoint/2010/main" val="3577046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266B0DE-F58E-4FCD-9163-069CF4C4BD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768" y="15809"/>
            <a:ext cx="7796463" cy="6842191"/>
          </a:xfrm>
        </p:spPr>
      </p:pic>
      <p:sp>
        <p:nvSpPr>
          <p:cNvPr id="15" name="Footer Placeholder 3">
            <a:extLst>
              <a:ext uri="{FF2B5EF4-FFF2-40B4-BE49-F238E27FC236}">
                <a16:creationId xmlns:a16="http://schemas.microsoft.com/office/drawing/2014/main" id="{9DC36616-78F7-794F-BE6C-AE529367951A}"/>
              </a:ext>
            </a:extLst>
          </p:cNvPr>
          <p:cNvSpPr>
            <a:spLocks noGrp="1"/>
          </p:cNvSpPr>
          <p:nvPr>
            <p:ph type="ftr" sz="quarter" idx="11"/>
          </p:nvPr>
        </p:nvSpPr>
        <p:spPr>
          <a:xfrm>
            <a:off x="0" y="6477066"/>
            <a:ext cx="4094849" cy="365125"/>
          </a:xfrm>
        </p:spPr>
        <p:txBody>
          <a:bodyPr>
            <a:normAutofit/>
          </a:bodyPr>
          <a:lstStyle/>
          <a:p>
            <a:pPr algn="l">
              <a:spcAft>
                <a:spcPts val="600"/>
              </a:spcAft>
              <a:defRPr/>
            </a:pPr>
            <a:r>
              <a:rPr lang="en-US" sz="1000" dirty="0">
                <a:solidFill>
                  <a:prstClr val="black">
                    <a:tint val="75000"/>
                  </a:prstClr>
                </a:solidFill>
              </a:rPr>
              <a:t>Praxis der Software </a:t>
            </a:r>
            <a:r>
              <a:rPr lang="en-US" sz="1000" dirty="0" err="1">
                <a:solidFill>
                  <a:prstClr val="black">
                    <a:tint val="75000"/>
                  </a:prstClr>
                </a:solidFill>
              </a:rPr>
              <a:t>Entwicklung</a:t>
            </a:r>
            <a:r>
              <a:rPr lang="en-US" sz="1000" dirty="0">
                <a:solidFill>
                  <a:prstClr val="black">
                    <a:tint val="75000"/>
                  </a:prstClr>
                </a:solidFill>
              </a:rPr>
              <a:t> - Practice of Software Development</a:t>
            </a:r>
          </a:p>
        </p:txBody>
      </p:sp>
      <p:pic>
        <p:nvPicPr>
          <p:cNvPr id="17" name="Picture 16" descr="A picture containing text&#13;&#10;&#13;&#10;Description automatically generated">
            <a:extLst>
              <a:ext uri="{FF2B5EF4-FFF2-40B4-BE49-F238E27FC236}">
                <a16:creationId xmlns:a16="http://schemas.microsoft.com/office/drawing/2014/main" id="{2E4E5F20-2549-E74C-8A3A-6521658F7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900" y="0"/>
            <a:ext cx="1308100" cy="635000"/>
          </a:xfrm>
          <a:prstGeom prst="rect">
            <a:avLst/>
          </a:prstGeom>
        </p:spPr>
      </p:pic>
    </p:spTree>
    <p:extLst>
      <p:ext uri="{BB962C8B-B14F-4D97-AF65-F5344CB8AC3E}">
        <p14:creationId xmlns:p14="http://schemas.microsoft.com/office/powerpoint/2010/main" val="14175666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23C0D60-0329-3243-8AD5-B3BAA3740CDE}"/>
              </a:ext>
            </a:extLst>
          </p:cNvPr>
          <p:cNvSpPr>
            <a:spLocks noGrp="1"/>
          </p:cNvSpPr>
          <p:nvPr>
            <p:ph idx="1"/>
          </p:nvPr>
        </p:nvSpPr>
        <p:spPr>
          <a:xfrm>
            <a:off x="725213" y="3355130"/>
            <a:ext cx="2818173" cy="2959945"/>
          </a:xfrm>
        </p:spPr>
        <p:txBody>
          <a:bodyPr>
            <a:noAutofit/>
          </a:bodyPr>
          <a:lstStyle/>
          <a:p>
            <a:pPr marL="0" indent="0">
              <a:buNone/>
            </a:pPr>
            <a:r>
              <a:rPr lang="en-US" sz="2000" dirty="0"/>
              <a:t>In this diagram several design patterns were used. In order to decouple major components and allow parallel development we use the Model-View-Controller as a global architecture</a:t>
            </a:r>
          </a:p>
          <a:p>
            <a:pPr marL="0" indent="0">
              <a:buNone/>
            </a:pPr>
            <a:endParaRPr lang="de-DE" sz="2000" dirty="0"/>
          </a:p>
        </p:txBody>
      </p:sp>
      <p:pic>
        <p:nvPicPr>
          <p:cNvPr id="6" name="Picture 5" descr="File:MVC Diagram (Model-View-Controller).svg - Wikimedia ...">
            <a:extLst>
              <a:ext uri="{FF2B5EF4-FFF2-40B4-BE49-F238E27FC236}">
                <a16:creationId xmlns:a16="http://schemas.microsoft.com/office/drawing/2014/main" id="{48C6C23E-5A62-AD42-970B-94D2CCC208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43386" y="952500"/>
            <a:ext cx="5084172" cy="4829963"/>
          </a:xfrm>
          <a:prstGeom prst="rect">
            <a:avLst/>
          </a:prstGeom>
        </p:spPr>
      </p:pic>
      <p:sp>
        <p:nvSpPr>
          <p:cNvPr id="7" name="TextBox 6">
            <a:extLst>
              <a:ext uri="{FF2B5EF4-FFF2-40B4-BE49-F238E27FC236}">
                <a16:creationId xmlns:a16="http://schemas.microsoft.com/office/drawing/2014/main" id="{61182DDC-6AF8-BC43-9F32-20176C5CD41B}"/>
              </a:ext>
            </a:extLst>
          </p:cNvPr>
          <p:cNvSpPr txBox="1"/>
          <p:nvPr/>
        </p:nvSpPr>
        <p:spPr>
          <a:xfrm>
            <a:off x="6320516" y="5582408"/>
            <a:ext cx="2307042" cy="200055"/>
          </a:xfrm>
          <a:prstGeom prst="rect">
            <a:avLst/>
          </a:prstGeom>
          <a:solidFill>
            <a:srgbClr val="000000"/>
          </a:solidFill>
        </p:spPr>
        <p:txBody>
          <a:bodyPr wrap="none" rtlCol="0">
            <a:spAutoFit/>
          </a:bodyPr>
          <a:lstStyle/>
          <a:p>
            <a:pPr algn="r">
              <a:spcAft>
                <a:spcPts val="600"/>
              </a:spcAft>
            </a:pPr>
            <a:r>
              <a:rPr lang="de-DE" sz="700">
                <a:solidFill>
                  <a:srgbClr val="FFFFFF"/>
                </a:solidFill>
                <a:hlinkClick r:id="rId3" tooltip="https://commons.wikimedia.org/wiki/File:MVC_Diagram_(Model-View-Controller).svg">
                  <a:extLst>
                    <a:ext uri="{A12FA001-AC4F-418D-AE19-62706E023703}">
                      <ahyp:hlinkClr xmlns:ahyp="http://schemas.microsoft.com/office/drawing/2018/hyperlinkcolor" val="tx"/>
                    </a:ext>
                  </a:extLst>
                </a:hlinkClick>
              </a:rPr>
              <a:t>This Photo</a:t>
            </a:r>
            <a:r>
              <a:rPr lang="de-DE" sz="700">
                <a:solidFill>
                  <a:srgbClr val="FFFFFF"/>
                </a:solidFill>
              </a:rPr>
              <a:t> by Unknown Author is licensed under </a:t>
            </a:r>
            <a:r>
              <a:rPr lang="de-D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de-DE" sz="700">
              <a:solidFill>
                <a:srgbClr val="FFFFFF"/>
              </a:solidFill>
            </a:endParaRPr>
          </a:p>
        </p:txBody>
      </p:sp>
      <p:sp>
        <p:nvSpPr>
          <p:cNvPr id="24" name="Footer Placeholder 3">
            <a:extLst>
              <a:ext uri="{FF2B5EF4-FFF2-40B4-BE49-F238E27FC236}">
                <a16:creationId xmlns:a16="http://schemas.microsoft.com/office/drawing/2014/main" id="{DB29538A-C20C-7248-9B45-5423E22BC1C0}"/>
              </a:ext>
            </a:extLst>
          </p:cNvPr>
          <p:cNvSpPr txBox="1">
            <a:spLocks/>
          </p:cNvSpPr>
          <p:nvPr/>
        </p:nvSpPr>
        <p:spPr>
          <a:xfrm>
            <a:off x="0" y="6492875"/>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pic>
        <p:nvPicPr>
          <p:cNvPr id="26" name="Picture 25" descr="A picture containing text&#13;&#10;&#13;&#10;Description automatically generated">
            <a:extLst>
              <a:ext uri="{FF2B5EF4-FFF2-40B4-BE49-F238E27FC236}">
                <a16:creationId xmlns:a16="http://schemas.microsoft.com/office/drawing/2014/main" id="{6E592722-8696-2E40-8937-73430544D9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5900" y="0"/>
            <a:ext cx="1308100" cy="635000"/>
          </a:xfrm>
          <a:prstGeom prst="rect">
            <a:avLst/>
          </a:prstGeom>
        </p:spPr>
      </p:pic>
    </p:spTree>
    <p:extLst>
      <p:ext uri="{BB962C8B-B14F-4D97-AF65-F5344CB8AC3E}">
        <p14:creationId xmlns:p14="http://schemas.microsoft.com/office/powerpoint/2010/main" val="206056100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23C0D60-0329-3243-8AD5-B3BAA3740CDE}"/>
              </a:ext>
            </a:extLst>
          </p:cNvPr>
          <p:cNvSpPr>
            <a:spLocks noGrp="1"/>
          </p:cNvSpPr>
          <p:nvPr>
            <p:ph idx="1"/>
          </p:nvPr>
        </p:nvSpPr>
        <p:spPr>
          <a:xfrm>
            <a:off x="725213" y="3355130"/>
            <a:ext cx="2771363" cy="2427333"/>
          </a:xfrm>
        </p:spPr>
        <p:txBody>
          <a:bodyPr>
            <a:noAutofit/>
          </a:bodyPr>
          <a:lstStyle/>
          <a:p>
            <a:pPr marL="0" indent="0">
              <a:buNone/>
            </a:pPr>
            <a:r>
              <a:rPr lang="en-US" sz="2000" dirty="0"/>
              <a:t>The class diagram consists of several common patterns to reduce complexity and dependencies between classes. We use the template Method as pattern for sections to define the skeleton of the algorithm in an operation. </a:t>
            </a:r>
            <a:endParaRPr lang="de-DE" sz="2000" dirty="0"/>
          </a:p>
        </p:txBody>
      </p:sp>
      <p:pic>
        <p:nvPicPr>
          <p:cNvPr id="5" name="Picture 4" descr="A screenshot of a social media post&#10;&#10;Description automatically generated">
            <a:extLst>
              <a:ext uri="{FF2B5EF4-FFF2-40B4-BE49-F238E27FC236}">
                <a16:creationId xmlns:a16="http://schemas.microsoft.com/office/drawing/2014/main" id="{5DAD2AD8-D796-ED4E-9DCC-F4A3496C4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576" y="1878867"/>
            <a:ext cx="5177792" cy="2977229"/>
          </a:xfrm>
          <a:prstGeom prst="rect">
            <a:avLst/>
          </a:prstGeom>
        </p:spPr>
      </p:pic>
      <p:sp>
        <p:nvSpPr>
          <p:cNvPr id="4" name="Footer Placeholder 3">
            <a:extLst>
              <a:ext uri="{FF2B5EF4-FFF2-40B4-BE49-F238E27FC236}">
                <a16:creationId xmlns:a16="http://schemas.microsoft.com/office/drawing/2014/main" id="{B60BE99C-1942-1240-AFA9-4F0B6CDCB62F}"/>
              </a:ext>
            </a:extLst>
          </p:cNvPr>
          <p:cNvSpPr>
            <a:spLocks noGrp="1"/>
          </p:cNvSpPr>
          <p:nvPr>
            <p:ph type="ftr" sz="quarter" idx="11"/>
          </p:nvPr>
        </p:nvSpPr>
        <p:spPr>
          <a:xfrm>
            <a:off x="0" y="6492875"/>
            <a:ext cx="4094849" cy="365125"/>
          </a:xfrm>
        </p:spPr>
        <p:txBody>
          <a:bodyPr>
            <a:normAutofit/>
          </a:bodyPr>
          <a:lstStyle/>
          <a:p>
            <a:pPr algn="l">
              <a:spcAft>
                <a:spcPts val="600"/>
              </a:spcAft>
              <a:defRPr/>
            </a:pPr>
            <a:r>
              <a:rPr lang="en-US" sz="1000" dirty="0">
                <a:solidFill>
                  <a:prstClr val="black">
                    <a:tint val="75000"/>
                  </a:prstClr>
                </a:solidFill>
              </a:rPr>
              <a:t>Praxis der Software </a:t>
            </a:r>
            <a:r>
              <a:rPr lang="en-US" sz="1000" dirty="0" err="1">
                <a:solidFill>
                  <a:prstClr val="black">
                    <a:tint val="75000"/>
                  </a:prstClr>
                </a:solidFill>
              </a:rPr>
              <a:t>Entwicklung</a:t>
            </a:r>
            <a:r>
              <a:rPr lang="en-US" sz="1000" dirty="0">
                <a:solidFill>
                  <a:prstClr val="black">
                    <a:tint val="75000"/>
                  </a:prstClr>
                </a:solidFill>
              </a:rPr>
              <a:t> - Practice of Software Development</a:t>
            </a:r>
          </a:p>
        </p:txBody>
      </p:sp>
      <p:pic>
        <p:nvPicPr>
          <p:cNvPr id="9" name="Picture 8" descr="A picture containing text&#13;&#10;&#13;&#10;Description automatically generated">
            <a:extLst>
              <a:ext uri="{FF2B5EF4-FFF2-40B4-BE49-F238E27FC236}">
                <a16:creationId xmlns:a16="http://schemas.microsoft.com/office/drawing/2014/main" id="{393876D4-08E4-EC43-A2C9-9A026DE70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900" y="0"/>
            <a:ext cx="1308100" cy="635000"/>
          </a:xfrm>
          <a:prstGeom prst="rect">
            <a:avLst/>
          </a:prstGeom>
        </p:spPr>
      </p:pic>
    </p:spTree>
    <p:extLst>
      <p:ext uri="{BB962C8B-B14F-4D97-AF65-F5344CB8AC3E}">
        <p14:creationId xmlns:p14="http://schemas.microsoft.com/office/powerpoint/2010/main" val="213875956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23C0D60-0329-3243-8AD5-B3BAA3740CDE}"/>
              </a:ext>
            </a:extLst>
          </p:cNvPr>
          <p:cNvSpPr>
            <a:spLocks noGrp="1"/>
          </p:cNvSpPr>
          <p:nvPr>
            <p:ph idx="1"/>
          </p:nvPr>
        </p:nvSpPr>
        <p:spPr>
          <a:xfrm>
            <a:off x="725213" y="3355130"/>
            <a:ext cx="2218012" cy="2674195"/>
          </a:xfrm>
        </p:spPr>
        <p:txBody>
          <a:bodyPr>
            <a:noAutofit/>
          </a:bodyPr>
          <a:lstStyle/>
          <a:p>
            <a:pPr marL="0" indent="0">
              <a:buNone/>
            </a:pPr>
            <a:r>
              <a:rPr lang="en-US" sz="2000" dirty="0"/>
              <a:t>However the results and states are updated using an observer which defines a one-to-many dependency between objects. </a:t>
            </a:r>
            <a:endParaRPr lang="de-DE" sz="2000" dirty="0"/>
          </a:p>
        </p:txBody>
      </p:sp>
      <p:pic>
        <p:nvPicPr>
          <p:cNvPr id="5" name="Picture 4" descr="A screenshot of a social media post&#10;&#10;Description automatically generated">
            <a:extLst>
              <a:ext uri="{FF2B5EF4-FFF2-40B4-BE49-F238E27FC236}">
                <a16:creationId xmlns:a16="http://schemas.microsoft.com/office/drawing/2014/main" id="{B6F957AD-5C38-B744-9794-8BAC30349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576" y="1412865"/>
            <a:ext cx="5177792" cy="3909233"/>
          </a:xfrm>
          <a:prstGeom prst="rect">
            <a:avLst/>
          </a:prstGeom>
        </p:spPr>
      </p:pic>
      <p:sp>
        <p:nvSpPr>
          <p:cNvPr id="4" name="Footer Placeholder 3">
            <a:extLst>
              <a:ext uri="{FF2B5EF4-FFF2-40B4-BE49-F238E27FC236}">
                <a16:creationId xmlns:a16="http://schemas.microsoft.com/office/drawing/2014/main" id="{B60BE99C-1942-1240-AFA9-4F0B6CDCB62F}"/>
              </a:ext>
            </a:extLst>
          </p:cNvPr>
          <p:cNvSpPr>
            <a:spLocks noGrp="1"/>
          </p:cNvSpPr>
          <p:nvPr>
            <p:ph type="ftr" sz="quarter" idx="11"/>
          </p:nvPr>
        </p:nvSpPr>
        <p:spPr>
          <a:xfrm>
            <a:off x="0" y="6492875"/>
            <a:ext cx="4094849" cy="365125"/>
          </a:xfrm>
        </p:spPr>
        <p:txBody>
          <a:bodyPr>
            <a:normAutofit/>
          </a:bodyPr>
          <a:lstStyle/>
          <a:p>
            <a:pPr algn="l">
              <a:spcAft>
                <a:spcPts val="600"/>
              </a:spcAft>
              <a:defRPr/>
            </a:pPr>
            <a:r>
              <a:rPr lang="en-US" sz="1000">
                <a:solidFill>
                  <a:prstClr val="black">
                    <a:tint val="75000"/>
                  </a:prstClr>
                </a:solidFill>
              </a:rPr>
              <a:t>Praxis der Software Entwicklung - Practice of Software Development</a:t>
            </a:r>
          </a:p>
        </p:txBody>
      </p:sp>
      <p:pic>
        <p:nvPicPr>
          <p:cNvPr id="9" name="Picture 8" descr="A picture containing text&#13;&#10;&#13;&#10;Description automatically generated">
            <a:extLst>
              <a:ext uri="{FF2B5EF4-FFF2-40B4-BE49-F238E27FC236}">
                <a16:creationId xmlns:a16="http://schemas.microsoft.com/office/drawing/2014/main" id="{7C3585D6-73F4-FE40-A36F-39AC99846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900" y="0"/>
            <a:ext cx="1308100" cy="635000"/>
          </a:xfrm>
          <a:prstGeom prst="rect">
            <a:avLst/>
          </a:prstGeom>
        </p:spPr>
      </p:pic>
    </p:spTree>
    <p:extLst>
      <p:ext uri="{BB962C8B-B14F-4D97-AF65-F5344CB8AC3E}">
        <p14:creationId xmlns:p14="http://schemas.microsoft.com/office/powerpoint/2010/main" val="8323072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C0D60-0329-3243-8AD5-B3BAA3740CDE}"/>
              </a:ext>
            </a:extLst>
          </p:cNvPr>
          <p:cNvSpPr>
            <a:spLocks noGrp="1"/>
          </p:cNvSpPr>
          <p:nvPr>
            <p:ph idx="1"/>
          </p:nvPr>
        </p:nvSpPr>
        <p:spPr>
          <a:xfrm>
            <a:off x="725213" y="3355130"/>
            <a:ext cx="2002055" cy="2427333"/>
          </a:xfrm>
        </p:spPr>
        <p:txBody>
          <a:bodyPr>
            <a:normAutofit/>
          </a:bodyPr>
          <a:lstStyle/>
          <a:p>
            <a:pPr marL="0" indent="0">
              <a:buNone/>
            </a:pPr>
            <a:r>
              <a:rPr lang="en-US" sz="2000" dirty="0"/>
              <a:t>Different Modes as well as Worker are represented by simple is-relationships. </a:t>
            </a:r>
            <a:endParaRPr lang="de-DE" sz="2000" dirty="0"/>
          </a:p>
        </p:txBody>
      </p:sp>
      <p:sp>
        <p:nvSpPr>
          <p:cNvPr id="4" name="Footer Placeholder 3">
            <a:extLst>
              <a:ext uri="{FF2B5EF4-FFF2-40B4-BE49-F238E27FC236}">
                <a16:creationId xmlns:a16="http://schemas.microsoft.com/office/drawing/2014/main" id="{B60BE99C-1942-1240-AFA9-4F0B6CDCB62F}"/>
              </a:ext>
            </a:extLst>
          </p:cNvPr>
          <p:cNvSpPr>
            <a:spLocks noGrp="1"/>
          </p:cNvSpPr>
          <p:nvPr>
            <p:ph type="ftr" sz="quarter" idx="11"/>
          </p:nvPr>
        </p:nvSpPr>
        <p:spPr>
          <a:xfrm>
            <a:off x="0" y="6486645"/>
            <a:ext cx="4094849" cy="365125"/>
          </a:xfrm>
        </p:spPr>
        <p:txBody>
          <a:bodyPr>
            <a:normAutofit/>
          </a:bodyPr>
          <a:lstStyle/>
          <a:p>
            <a:pPr algn="l">
              <a:spcAft>
                <a:spcPts val="600"/>
              </a:spcAft>
              <a:defRPr/>
            </a:pPr>
            <a:r>
              <a:rPr lang="en-US" sz="1000">
                <a:solidFill>
                  <a:prstClr val="black">
                    <a:tint val="75000"/>
                  </a:prstClr>
                </a:solidFill>
              </a:rPr>
              <a:t>Praxis der Software Entwicklung - Practice of Software Development</a:t>
            </a:r>
          </a:p>
        </p:txBody>
      </p:sp>
      <p:pic>
        <p:nvPicPr>
          <p:cNvPr id="5" name="Picture 4" descr="A screenshot of a cell phone&#10;&#10;Description automatically generated">
            <a:extLst>
              <a:ext uri="{FF2B5EF4-FFF2-40B4-BE49-F238E27FC236}">
                <a16:creationId xmlns:a16="http://schemas.microsoft.com/office/drawing/2014/main" id="{FEF79782-D416-E84B-9E17-381E920EF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4214" y="89998"/>
            <a:ext cx="4861617" cy="3062817"/>
          </a:xfrm>
          <a:prstGeom prst="rect">
            <a:avLst/>
          </a:prstGeom>
        </p:spPr>
      </p:pic>
      <p:pic>
        <p:nvPicPr>
          <p:cNvPr id="9" name="Picture 8" descr="A display in a room&#13;&#10;&#13;&#10;Description automatically generated">
            <a:extLst>
              <a:ext uri="{FF2B5EF4-FFF2-40B4-BE49-F238E27FC236}">
                <a16:creationId xmlns:a16="http://schemas.microsoft.com/office/drawing/2014/main" id="{7FCB8698-A7FC-0B40-910C-26C36F93C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002" y="3374600"/>
            <a:ext cx="5466940" cy="3005683"/>
          </a:xfrm>
          <a:prstGeom prst="rect">
            <a:avLst/>
          </a:prstGeom>
        </p:spPr>
      </p:pic>
      <p:cxnSp>
        <p:nvCxnSpPr>
          <p:cNvPr id="11" name="Straight Connector 10">
            <a:extLst>
              <a:ext uri="{FF2B5EF4-FFF2-40B4-BE49-F238E27FC236}">
                <a16:creationId xmlns:a16="http://schemas.microsoft.com/office/drawing/2014/main" id="{E1FC7945-B3FA-D243-B547-4FFBD12FF712}"/>
              </a:ext>
            </a:extLst>
          </p:cNvPr>
          <p:cNvCxnSpPr>
            <a:cxnSpLocks/>
          </p:cNvCxnSpPr>
          <p:nvPr/>
        </p:nvCxnSpPr>
        <p:spPr>
          <a:xfrm>
            <a:off x="3044949" y="3249067"/>
            <a:ext cx="59306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913FED-340E-7F4C-972A-6225A1F0D16A}"/>
              </a:ext>
            </a:extLst>
          </p:cNvPr>
          <p:cNvCxnSpPr>
            <a:cxnSpLocks/>
          </p:cNvCxnSpPr>
          <p:nvPr/>
        </p:nvCxnSpPr>
        <p:spPr>
          <a:xfrm>
            <a:off x="3044948" y="3355130"/>
            <a:ext cx="59306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887867-7409-7043-9991-5D7595F1B316}"/>
              </a:ext>
            </a:extLst>
          </p:cNvPr>
          <p:cNvCxnSpPr>
            <a:cxnSpLocks/>
          </p:cNvCxnSpPr>
          <p:nvPr/>
        </p:nvCxnSpPr>
        <p:spPr>
          <a:xfrm>
            <a:off x="3044948" y="3152815"/>
            <a:ext cx="5930609"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descr="A picture containing text&#13;&#10;&#13;&#10;Description automatically generated">
            <a:extLst>
              <a:ext uri="{FF2B5EF4-FFF2-40B4-BE49-F238E27FC236}">
                <a16:creationId xmlns:a16="http://schemas.microsoft.com/office/drawing/2014/main" id="{DE82E8F8-27C9-F340-B9C4-9D78F9086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5900" y="55419"/>
            <a:ext cx="1308100" cy="635000"/>
          </a:xfrm>
          <a:prstGeom prst="rect">
            <a:avLst/>
          </a:prstGeom>
        </p:spPr>
      </p:pic>
      <p:pic>
        <p:nvPicPr>
          <p:cNvPr id="17" name="Picture 16" descr="A close up of a logo&#13;&#10;&#13;&#10;Description automatically generated">
            <a:extLst>
              <a:ext uri="{FF2B5EF4-FFF2-40B4-BE49-F238E27FC236}">
                <a16:creationId xmlns:a16="http://schemas.microsoft.com/office/drawing/2014/main" id="{74D4AC4F-6505-9A4A-8822-8BF172A13B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363" y="779723"/>
            <a:ext cx="2430585" cy="2019300"/>
          </a:xfrm>
          <a:prstGeom prst="rect">
            <a:avLst/>
          </a:prstGeom>
        </p:spPr>
      </p:pic>
    </p:spTree>
    <p:extLst>
      <p:ext uri="{BB962C8B-B14F-4D97-AF65-F5344CB8AC3E}">
        <p14:creationId xmlns:p14="http://schemas.microsoft.com/office/powerpoint/2010/main" val="18545222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23C0D60-0329-3243-8AD5-B3BAA3740CDE}"/>
              </a:ext>
            </a:extLst>
          </p:cNvPr>
          <p:cNvSpPr>
            <a:spLocks noGrp="1"/>
          </p:cNvSpPr>
          <p:nvPr>
            <p:ph idx="1"/>
          </p:nvPr>
        </p:nvSpPr>
        <p:spPr>
          <a:xfrm>
            <a:off x="725213" y="3355130"/>
            <a:ext cx="2002055" cy="2427333"/>
          </a:xfrm>
        </p:spPr>
        <p:txBody>
          <a:bodyPr>
            <a:normAutofit/>
          </a:bodyPr>
          <a:lstStyle/>
          <a:p>
            <a:pPr marL="0" indent="0">
              <a:buNone/>
            </a:pPr>
            <a:r>
              <a:rPr lang="en-US" sz="2000" dirty="0"/>
              <a:t>Another interesting pattern to be used by layers is the strategy-pattern.</a:t>
            </a:r>
            <a:endParaRPr lang="de-DE" sz="2000" dirty="0"/>
          </a:p>
        </p:txBody>
      </p:sp>
      <p:pic>
        <p:nvPicPr>
          <p:cNvPr id="6" name="Picture 5">
            <a:extLst>
              <a:ext uri="{FF2B5EF4-FFF2-40B4-BE49-F238E27FC236}">
                <a16:creationId xmlns:a16="http://schemas.microsoft.com/office/drawing/2014/main" id="{691ADE22-F657-674B-A7F3-98B92E936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576" y="2189534"/>
            <a:ext cx="5177792" cy="2355894"/>
          </a:xfrm>
          <a:prstGeom prst="rect">
            <a:avLst/>
          </a:prstGeom>
        </p:spPr>
      </p:pic>
      <p:sp>
        <p:nvSpPr>
          <p:cNvPr id="4" name="Footer Placeholder 3">
            <a:extLst>
              <a:ext uri="{FF2B5EF4-FFF2-40B4-BE49-F238E27FC236}">
                <a16:creationId xmlns:a16="http://schemas.microsoft.com/office/drawing/2014/main" id="{B60BE99C-1942-1240-AFA9-4F0B6CDCB62F}"/>
              </a:ext>
            </a:extLst>
          </p:cNvPr>
          <p:cNvSpPr>
            <a:spLocks noGrp="1"/>
          </p:cNvSpPr>
          <p:nvPr>
            <p:ph type="ftr" sz="quarter" idx="11"/>
          </p:nvPr>
        </p:nvSpPr>
        <p:spPr>
          <a:xfrm>
            <a:off x="0" y="6492875"/>
            <a:ext cx="4094849" cy="365125"/>
          </a:xfrm>
        </p:spPr>
        <p:txBody>
          <a:bodyPr>
            <a:normAutofit/>
          </a:bodyPr>
          <a:lstStyle/>
          <a:p>
            <a:pPr algn="l">
              <a:spcAft>
                <a:spcPts val="600"/>
              </a:spcAft>
              <a:defRPr/>
            </a:pPr>
            <a:r>
              <a:rPr lang="en-US" sz="1000">
                <a:solidFill>
                  <a:prstClr val="black">
                    <a:tint val="75000"/>
                  </a:prstClr>
                </a:solidFill>
              </a:rPr>
              <a:t>Praxis der Software Entwicklung - Practice of Software Development</a:t>
            </a:r>
          </a:p>
        </p:txBody>
      </p:sp>
      <p:pic>
        <p:nvPicPr>
          <p:cNvPr id="9" name="Picture 8" descr="A picture containing text&#13;&#10;&#13;&#10;Description automatically generated">
            <a:extLst>
              <a:ext uri="{FF2B5EF4-FFF2-40B4-BE49-F238E27FC236}">
                <a16:creationId xmlns:a16="http://schemas.microsoft.com/office/drawing/2014/main" id="{0FE1579A-EB31-7245-8662-6F82EAEE6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900" y="0"/>
            <a:ext cx="1308100" cy="635000"/>
          </a:xfrm>
          <a:prstGeom prst="rect">
            <a:avLst/>
          </a:prstGeom>
        </p:spPr>
      </p:pic>
    </p:spTree>
    <p:extLst>
      <p:ext uri="{BB962C8B-B14F-4D97-AF65-F5344CB8AC3E}">
        <p14:creationId xmlns:p14="http://schemas.microsoft.com/office/powerpoint/2010/main" val="3724855970"/>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23C0D60-0329-3243-8AD5-B3BAA3740CDE}"/>
              </a:ext>
            </a:extLst>
          </p:cNvPr>
          <p:cNvSpPr>
            <a:spLocks noGrp="1"/>
          </p:cNvSpPr>
          <p:nvPr>
            <p:ph idx="1"/>
          </p:nvPr>
        </p:nvSpPr>
        <p:spPr>
          <a:xfrm>
            <a:off x="725213" y="3429000"/>
            <a:ext cx="3369636" cy="2845645"/>
          </a:xfrm>
        </p:spPr>
        <p:txBody>
          <a:bodyPr>
            <a:noAutofit/>
          </a:bodyPr>
          <a:lstStyle/>
          <a:p>
            <a:pPr marL="0" indent="0">
              <a:buNone/>
            </a:pPr>
            <a:r>
              <a:rPr lang="en-US" sz="2000" dirty="0"/>
              <a:t>In this context we define a family of algorithm, encapsulate each one and make them interchangeable. This approach also lets the algorithm vary independently from the layer that uses it.</a:t>
            </a:r>
          </a:p>
          <a:p>
            <a:pPr marL="0" indent="0">
              <a:buNone/>
            </a:pPr>
            <a:endParaRPr lang="de-DE" sz="2000" dirty="0"/>
          </a:p>
        </p:txBody>
      </p:sp>
      <p:pic>
        <p:nvPicPr>
          <p:cNvPr id="5" name="Picture 4" descr="Ahmed BESBES - Data Science Portfolio – Understanding deep ...">
            <a:extLst>
              <a:ext uri="{FF2B5EF4-FFF2-40B4-BE49-F238E27FC236}">
                <a16:creationId xmlns:a16="http://schemas.microsoft.com/office/drawing/2014/main" id="{6DAAEA68-12DF-1C49-83B3-234AD5F969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78430" y="1850547"/>
            <a:ext cx="5177792" cy="1662984"/>
          </a:xfrm>
          <a:prstGeom prst="rect">
            <a:avLst/>
          </a:prstGeom>
        </p:spPr>
      </p:pic>
      <p:sp>
        <p:nvSpPr>
          <p:cNvPr id="4" name="Footer Placeholder 3">
            <a:extLst>
              <a:ext uri="{FF2B5EF4-FFF2-40B4-BE49-F238E27FC236}">
                <a16:creationId xmlns:a16="http://schemas.microsoft.com/office/drawing/2014/main" id="{B60BE99C-1942-1240-AFA9-4F0B6CDCB62F}"/>
              </a:ext>
            </a:extLst>
          </p:cNvPr>
          <p:cNvSpPr>
            <a:spLocks noGrp="1"/>
          </p:cNvSpPr>
          <p:nvPr>
            <p:ph type="ftr" sz="quarter" idx="11"/>
          </p:nvPr>
        </p:nvSpPr>
        <p:spPr>
          <a:xfrm>
            <a:off x="0" y="6492875"/>
            <a:ext cx="4094849" cy="365125"/>
          </a:xfrm>
        </p:spPr>
        <p:txBody>
          <a:bodyPr>
            <a:normAutofit/>
          </a:bodyPr>
          <a:lstStyle/>
          <a:p>
            <a:pPr algn="l">
              <a:spcAft>
                <a:spcPts val="600"/>
              </a:spcAft>
              <a:defRPr/>
            </a:pPr>
            <a:r>
              <a:rPr lang="en-US" sz="1000" dirty="0">
                <a:solidFill>
                  <a:prstClr val="black">
                    <a:tint val="75000"/>
                  </a:prstClr>
                </a:solidFill>
              </a:rPr>
              <a:t>Praxis der Software </a:t>
            </a:r>
            <a:r>
              <a:rPr lang="en-US" sz="1000" dirty="0" err="1">
                <a:solidFill>
                  <a:prstClr val="black">
                    <a:tint val="75000"/>
                  </a:prstClr>
                </a:solidFill>
              </a:rPr>
              <a:t>Entwicklung</a:t>
            </a:r>
            <a:r>
              <a:rPr lang="en-US" sz="1000" dirty="0">
                <a:solidFill>
                  <a:prstClr val="black">
                    <a:tint val="75000"/>
                  </a:prstClr>
                </a:solidFill>
              </a:rPr>
              <a:t> - Practice of Software Development</a:t>
            </a:r>
          </a:p>
        </p:txBody>
      </p:sp>
      <p:sp>
        <p:nvSpPr>
          <p:cNvPr id="6" name="TextBox 5">
            <a:extLst>
              <a:ext uri="{FF2B5EF4-FFF2-40B4-BE49-F238E27FC236}">
                <a16:creationId xmlns:a16="http://schemas.microsoft.com/office/drawing/2014/main" id="{D032F5AE-1465-C24D-932A-73331915A0F7}"/>
              </a:ext>
            </a:extLst>
          </p:cNvPr>
          <p:cNvSpPr txBox="1"/>
          <p:nvPr/>
        </p:nvSpPr>
        <p:spPr>
          <a:xfrm>
            <a:off x="6367326" y="3998918"/>
            <a:ext cx="2307042" cy="200055"/>
          </a:xfrm>
          <a:prstGeom prst="rect">
            <a:avLst/>
          </a:prstGeom>
          <a:solidFill>
            <a:srgbClr val="000000"/>
          </a:solidFill>
        </p:spPr>
        <p:txBody>
          <a:bodyPr wrap="none" rtlCol="0">
            <a:spAutoFit/>
          </a:bodyPr>
          <a:lstStyle/>
          <a:p>
            <a:pPr algn="r">
              <a:spcAft>
                <a:spcPts val="600"/>
              </a:spcAft>
            </a:pPr>
            <a:r>
              <a:rPr lang="de-DE" sz="700">
                <a:solidFill>
                  <a:srgbClr val="FFFFFF"/>
                </a:solidFill>
                <a:hlinkClick r:id="rId3" tooltip="https://ahmedbesbes.com/understanding-deep-convolutional-neural-networks-with-a-practical-use-case-in-tensorflow-and-keras.html">
                  <a:extLst>
                    <a:ext uri="{A12FA001-AC4F-418D-AE19-62706E023703}">
                      <ahyp:hlinkClr xmlns:ahyp="http://schemas.microsoft.com/office/drawing/2018/hyperlinkcolor" val="tx"/>
                    </a:ext>
                  </a:extLst>
                </a:hlinkClick>
              </a:rPr>
              <a:t>This Photo</a:t>
            </a:r>
            <a:r>
              <a:rPr lang="de-DE" sz="700">
                <a:solidFill>
                  <a:srgbClr val="FFFFFF"/>
                </a:solidFill>
              </a:rPr>
              <a:t> by Unknown Author is licensed under </a:t>
            </a:r>
            <a:r>
              <a:rPr lang="de-D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de-DE" sz="700">
              <a:solidFill>
                <a:srgbClr val="FFFFFF"/>
              </a:solidFill>
            </a:endParaRPr>
          </a:p>
        </p:txBody>
      </p:sp>
      <p:pic>
        <p:nvPicPr>
          <p:cNvPr id="8" name="Picture 7" descr="A picture containing text&#13;&#10;&#13;&#10;Description automatically generated">
            <a:extLst>
              <a:ext uri="{FF2B5EF4-FFF2-40B4-BE49-F238E27FC236}">
                <a16:creationId xmlns:a16="http://schemas.microsoft.com/office/drawing/2014/main" id="{1DAB7B48-8F49-7E4E-82A2-C140A4D34B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5900" y="0"/>
            <a:ext cx="1308100" cy="635000"/>
          </a:xfrm>
          <a:prstGeom prst="rect">
            <a:avLst/>
          </a:prstGeom>
        </p:spPr>
      </p:pic>
    </p:spTree>
    <p:extLst>
      <p:ext uri="{BB962C8B-B14F-4D97-AF65-F5344CB8AC3E}">
        <p14:creationId xmlns:p14="http://schemas.microsoft.com/office/powerpoint/2010/main" val="407225085"/>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058" y="640080"/>
            <a:ext cx="819031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18" y="960109"/>
            <a:ext cx="7708392"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9E9FB3-DD87-EF4F-BB3E-C956F5312981}"/>
              </a:ext>
            </a:extLst>
          </p:cNvPr>
          <p:cNvSpPr>
            <a:spLocks noGrp="1"/>
          </p:cNvSpPr>
          <p:nvPr>
            <p:ph type="title"/>
          </p:nvPr>
        </p:nvSpPr>
        <p:spPr>
          <a:xfrm>
            <a:off x="1143000" y="1376362"/>
            <a:ext cx="6858000" cy="2603274"/>
          </a:xfrm>
        </p:spPr>
        <p:txBody>
          <a:bodyPr vert="horz" lIns="91440" tIns="45720" rIns="91440" bIns="45720" rtlCol="0" anchor="b">
            <a:normAutofit/>
          </a:bodyPr>
          <a:lstStyle/>
          <a:p>
            <a:pPr algn="ctr" defTabSz="914400"/>
            <a:r>
              <a:rPr lang="en-US" sz="4700" kern="1200">
                <a:solidFill>
                  <a:schemeClr val="tx1"/>
                </a:solidFill>
                <a:latin typeface="+mj-lt"/>
                <a:ea typeface="+mj-ea"/>
                <a:cs typeface="+mj-cs"/>
              </a:rPr>
              <a:t>UML Class Diagram</a:t>
            </a:r>
          </a:p>
        </p:txBody>
      </p:sp>
      <p:sp>
        <p:nvSpPr>
          <p:cNvPr id="12" name="Footer Placeholder 3">
            <a:extLst>
              <a:ext uri="{FF2B5EF4-FFF2-40B4-BE49-F238E27FC236}">
                <a16:creationId xmlns:a16="http://schemas.microsoft.com/office/drawing/2014/main" id="{2AF81190-92FB-4748-A84B-ABB011BBB90A}"/>
              </a:ext>
            </a:extLst>
          </p:cNvPr>
          <p:cNvSpPr txBox="1">
            <a:spLocks/>
          </p:cNvSpPr>
          <p:nvPr/>
        </p:nvSpPr>
        <p:spPr>
          <a:xfrm>
            <a:off x="0" y="6492875"/>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pic>
        <p:nvPicPr>
          <p:cNvPr id="14" name="Picture 13" descr="A picture containing text&#13;&#10;&#13;&#10;Description automatically generated">
            <a:extLst>
              <a:ext uri="{FF2B5EF4-FFF2-40B4-BE49-F238E27FC236}">
                <a16:creationId xmlns:a16="http://schemas.microsoft.com/office/drawing/2014/main" id="{8E98B0E5-53F4-2743-822E-880B2CC17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900" y="5080"/>
            <a:ext cx="1308100" cy="635000"/>
          </a:xfrm>
          <a:prstGeom prst="rect">
            <a:avLst/>
          </a:prstGeom>
        </p:spPr>
      </p:pic>
    </p:spTree>
    <p:extLst>
      <p:ext uri="{BB962C8B-B14F-4D97-AF65-F5344CB8AC3E}">
        <p14:creationId xmlns:p14="http://schemas.microsoft.com/office/powerpoint/2010/main" val="115635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608</Words>
  <Application>Microsoft Macintosh PowerPoint</Application>
  <PresentationFormat>On-screen Show (4:3)</PresentationFormat>
  <Paragraphs>52</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Architecture Description</vt:lpstr>
      <vt:lpstr>PowerPoint Presentation</vt:lpstr>
      <vt:lpstr>PowerPoint Presentation</vt:lpstr>
      <vt:lpstr>PowerPoint Presentation</vt:lpstr>
      <vt:lpstr>PowerPoint Presentation</vt:lpstr>
      <vt:lpstr>PowerPoint Presentation</vt:lpstr>
      <vt:lpstr>PowerPoint Presentation</vt:lpstr>
      <vt:lpstr>UML Class Diagram</vt:lpstr>
      <vt:lpstr>PowerPoint Presentation</vt:lpstr>
      <vt:lpstr>PowerPoint Presentation</vt:lpstr>
      <vt:lpstr>PowerPoint Presentation</vt:lpstr>
      <vt:lpstr>Classes on GUI</vt:lpstr>
      <vt:lpstr>Functionality Description</vt:lpstr>
      <vt:lpstr>Model </vt:lpstr>
      <vt:lpstr> View</vt:lpstr>
      <vt:lpstr>Controller</vt:lpstr>
      <vt:lpstr>Sequence Diagrams</vt:lpstr>
      <vt:lpstr>PowerPoint Presentation</vt:lpstr>
      <vt:lpstr>State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Bahaa Mahagne</dc:creator>
  <cp:lastModifiedBy>Bahaa Mahagne</cp:lastModifiedBy>
  <cp:revision>3</cp:revision>
  <dcterms:created xsi:type="dcterms:W3CDTF">2018-12-20T18:15:34Z</dcterms:created>
  <dcterms:modified xsi:type="dcterms:W3CDTF">2018-12-20T18:37:26Z</dcterms:modified>
</cp:coreProperties>
</file>