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handoutMasterIdLst>
    <p:handoutMasterId r:id="rId29"/>
  </p:handoutMasterIdLst>
  <p:sldIdLst>
    <p:sldId id="273" r:id="rId2"/>
    <p:sldId id="735" r:id="rId3"/>
    <p:sldId id="702" r:id="rId4"/>
    <p:sldId id="708" r:id="rId5"/>
    <p:sldId id="736" r:id="rId6"/>
    <p:sldId id="737" r:id="rId7"/>
    <p:sldId id="738" r:id="rId8"/>
    <p:sldId id="739" r:id="rId9"/>
    <p:sldId id="740" r:id="rId10"/>
    <p:sldId id="712" r:id="rId11"/>
    <p:sldId id="731" r:id="rId12"/>
    <p:sldId id="713" r:id="rId13"/>
    <p:sldId id="714" r:id="rId14"/>
    <p:sldId id="721" r:id="rId15"/>
    <p:sldId id="716" r:id="rId16"/>
    <p:sldId id="733" r:id="rId17"/>
    <p:sldId id="734" r:id="rId18"/>
    <p:sldId id="741" r:id="rId19"/>
    <p:sldId id="742" r:id="rId20"/>
    <p:sldId id="743" r:id="rId21"/>
    <p:sldId id="744" r:id="rId22"/>
    <p:sldId id="745" r:id="rId23"/>
    <p:sldId id="750" r:id="rId24"/>
    <p:sldId id="748" r:id="rId25"/>
    <p:sldId id="749" r:id="rId26"/>
    <p:sldId id="751" r:id="rId27"/>
  </p:sldIdLst>
  <p:sldSz cx="9144000" cy="6858000" type="screen4x3"/>
  <p:notesSz cx="6858000" cy="9144000"/>
  <p:defaultTextStyle>
    <a:defPPr>
      <a:defRPr lang="de-D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8A3E1658-6C17-4D90-9BBE-6F05D47B3FC7}">
          <p14:sldIdLst>
            <p14:sldId id="273"/>
            <p14:sldId id="735"/>
            <p14:sldId id="702"/>
            <p14:sldId id="708"/>
            <p14:sldId id="736"/>
            <p14:sldId id="737"/>
            <p14:sldId id="738"/>
            <p14:sldId id="739"/>
            <p14:sldId id="740"/>
            <p14:sldId id="712"/>
            <p14:sldId id="731"/>
            <p14:sldId id="713"/>
            <p14:sldId id="714"/>
            <p14:sldId id="721"/>
            <p14:sldId id="716"/>
            <p14:sldId id="733"/>
            <p14:sldId id="734"/>
            <p14:sldId id="741"/>
            <p14:sldId id="742"/>
            <p14:sldId id="743"/>
            <p14:sldId id="744"/>
            <p14:sldId id="745"/>
            <p14:sldId id="750"/>
            <p14:sldId id="748"/>
            <p14:sldId id="749"/>
            <p14:sldId id="75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682"/>
    <a:srgbClr val="3333FF"/>
    <a:srgbClr val="FFCCCC"/>
    <a:srgbClr val="FFABAB"/>
    <a:srgbClr val="0000FF"/>
    <a:srgbClr val="FD9795"/>
    <a:srgbClr val="FF9999"/>
    <a:srgbClr val="F98007"/>
    <a:srgbClr val="FB6E05"/>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44" autoAdjust="0"/>
    <p:restoredTop sz="93073" autoAdjust="0"/>
  </p:normalViewPr>
  <p:slideViewPr>
    <p:cSldViewPr snapToGrid="0">
      <p:cViewPr varScale="1">
        <p:scale>
          <a:sx n="69" d="100"/>
          <a:sy n="69" d="100"/>
        </p:scale>
        <p:origin x="160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5" d="100"/>
          <a:sy n="85" d="100"/>
        </p:scale>
        <p:origin x="-3198" y="-90"/>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8" name="Rectangle 4"/>
          <p:cNvSpPr>
            <a:spLocks noGrp="1" noChangeArrowheads="1"/>
          </p:cNvSpPr>
          <p:nvPr>
            <p:ph type="ftr" sz="quarter" idx="2"/>
          </p:nvPr>
        </p:nvSpPr>
        <p:spPr bwMode="auto">
          <a:xfrm>
            <a:off x="3660775" y="468313"/>
            <a:ext cx="2759075" cy="279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800">
                <a:latin typeface="Arial" charset="0"/>
              </a:defRPr>
            </a:lvl1pPr>
          </a:lstStyle>
          <a:p>
            <a:pPr>
              <a:defRPr/>
            </a:pPr>
            <a:r>
              <a:rPr lang="de-DE"/>
              <a:t>Prof. Dr. Max Mustermann | Musterfakultät</a:t>
            </a:r>
          </a:p>
        </p:txBody>
      </p:sp>
      <p:sp>
        <p:nvSpPr>
          <p:cNvPr id="47111" name="Text Box 7"/>
          <p:cNvSpPr txBox="1">
            <a:spLocks noChangeArrowheads="1"/>
          </p:cNvSpPr>
          <p:nvPr/>
        </p:nvSpPr>
        <p:spPr bwMode="auto">
          <a:xfrm>
            <a:off x="541338" y="8532813"/>
            <a:ext cx="3103562" cy="244475"/>
          </a:xfrm>
          <a:prstGeom prst="rect">
            <a:avLst/>
          </a:prstGeom>
          <a:noFill/>
          <a:ln w="9525">
            <a:noFill/>
            <a:miter lim="800000"/>
            <a:headEnd/>
            <a:tailEnd/>
          </a:ln>
          <a:effectLst/>
        </p:spPr>
        <p:txBody>
          <a:bodyPr lIns="0" tIns="0" rIns="0" bIns="0">
            <a:spAutoFit/>
          </a:bodyPr>
          <a:lstStyle/>
          <a:p>
            <a:pPr>
              <a:defRPr/>
            </a:pPr>
            <a:r>
              <a:rPr lang="en-US" sz="800" dirty="0">
                <a:latin typeface="Arial" pitchFamily="34" charset="0"/>
              </a:rPr>
              <a:t>KIT – University of the State of Baden-Wuerttemberg and </a:t>
            </a:r>
            <a:br>
              <a:rPr lang="en-US" sz="800" dirty="0">
                <a:latin typeface="Arial" pitchFamily="34" charset="0"/>
              </a:rPr>
            </a:br>
            <a:r>
              <a:rPr lang="en-US" sz="800" dirty="0">
                <a:latin typeface="Arial" pitchFamily="34" charset="0"/>
              </a:rPr>
              <a:t>National Laboratory of the Helmholtz Association</a:t>
            </a:r>
          </a:p>
        </p:txBody>
      </p:sp>
      <p:pic>
        <p:nvPicPr>
          <p:cNvPr id="6148" name="Picture 11" descr="KIT-Logo-rgb_de"/>
          <p:cNvPicPr>
            <a:picLocks noChangeAspect="1" noChangeArrowheads="1"/>
          </p:cNvPicPr>
          <p:nvPr/>
        </p:nvPicPr>
        <p:blipFill>
          <a:blip r:embed="rId2" cstate="print"/>
          <a:srcRect/>
          <a:stretch>
            <a:fillRect/>
          </a:stretch>
        </p:blipFill>
        <p:spPr bwMode="auto">
          <a:xfrm>
            <a:off x="549275" y="188913"/>
            <a:ext cx="1008063" cy="465137"/>
          </a:xfrm>
          <a:prstGeom prst="rect">
            <a:avLst/>
          </a:prstGeom>
          <a:noFill/>
          <a:ln w="9525">
            <a:noFill/>
            <a:miter lim="800000"/>
            <a:headEnd/>
            <a:tailEnd/>
          </a:ln>
        </p:spPr>
      </p:pic>
    </p:spTree>
    <p:extLst>
      <p:ext uri="{BB962C8B-B14F-4D97-AF65-F5344CB8AC3E}">
        <p14:creationId xmlns:p14="http://schemas.microsoft.com/office/powerpoint/2010/main" val="165963268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de-DE"/>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de-DE"/>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a:t>Textmasterformate durch Klicken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r>
              <a:rPr lang="de-DE"/>
              <a:t>Prof. Dr. Max Mustermann | </a:t>
            </a:r>
            <a:br>
              <a:rPr lang="de-DE"/>
            </a:br>
            <a:r>
              <a:rPr lang="de-DE"/>
              <a:t>Name of Faculty</a:t>
            </a:r>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32BDCDAC-DE62-4AD3-97B8-72AB65504827}" type="slidenum">
              <a:rPr lang="de-DE"/>
              <a:pPr>
                <a:defRPr/>
              </a:pPr>
              <a:t>‹#›</a:t>
            </a:fld>
            <a:endParaRPr lang="de-DE"/>
          </a:p>
        </p:txBody>
      </p:sp>
    </p:spTree>
    <p:extLst>
      <p:ext uri="{BB962C8B-B14F-4D97-AF65-F5344CB8AC3E}">
        <p14:creationId xmlns:p14="http://schemas.microsoft.com/office/powerpoint/2010/main" val="304638418"/>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ußzeilenplatzhalter 3"/>
          <p:cNvSpPr>
            <a:spLocks noGrp="1"/>
          </p:cNvSpPr>
          <p:nvPr>
            <p:ph type="ftr" sz="quarter" idx="10"/>
          </p:nvPr>
        </p:nvSpPr>
        <p:spPr/>
        <p:txBody>
          <a:bodyPr/>
          <a:lstStyle/>
          <a:p>
            <a:pPr>
              <a:defRPr/>
            </a:pPr>
            <a:endParaRPr lang="de-DE" dirty="0"/>
          </a:p>
        </p:txBody>
      </p:sp>
      <p:sp>
        <p:nvSpPr>
          <p:cNvPr id="5" name="Foliennummernplatzhalter 4"/>
          <p:cNvSpPr>
            <a:spLocks noGrp="1"/>
          </p:cNvSpPr>
          <p:nvPr>
            <p:ph type="sldNum" sz="quarter" idx="11"/>
          </p:nvPr>
        </p:nvSpPr>
        <p:spPr/>
        <p:txBody>
          <a:bodyPr/>
          <a:lstStyle/>
          <a:p>
            <a:pPr>
              <a:defRPr/>
            </a:pPr>
            <a:fld id="{32BDCDAC-DE62-4AD3-97B8-72AB65504827}" type="slidenum">
              <a:rPr lang="de-DE" smtClean="0"/>
              <a:pPr>
                <a:defRPr/>
              </a:pPr>
              <a:t>1</a:t>
            </a:fld>
            <a:endParaRPr lang="de-DE" dirty="0"/>
          </a:p>
        </p:txBody>
      </p:sp>
    </p:spTree>
    <p:extLst>
      <p:ext uri="{BB962C8B-B14F-4D97-AF65-F5344CB8AC3E}">
        <p14:creationId xmlns:p14="http://schemas.microsoft.com/office/powerpoint/2010/main" val="5631549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3" name="Picture 9" descr="II_rahmen_neu_titel"/>
          <p:cNvPicPr>
            <a:picLocks noChangeAspect="1" noChangeArrowheads="1"/>
          </p:cNvPicPr>
          <p:nvPr userDrawn="1"/>
        </p:nvPicPr>
        <p:blipFill>
          <a:blip r:embed="rId2" cstate="print"/>
          <a:srcRect/>
          <a:stretch>
            <a:fillRect/>
          </a:stretch>
        </p:blipFill>
        <p:spPr bwMode="auto">
          <a:xfrm>
            <a:off x="0" y="-4763"/>
            <a:ext cx="9144000" cy="6870700"/>
          </a:xfrm>
          <a:prstGeom prst="rect">
            <a:avLst/>
          </a:prstGeom>
          <a:noFill/>
          <a:ln w="9525">
            <a:noFill/>
            <a:miter lim="800000"/>
            <a:headEnd/>
            <a:tailEnd/>
          </a:ln>
        </p:spPr>
      </p:pic>
      <p:sp>
        <p:nvSpPr>
          <p:cNvPr id="4" name="Text Box 14"/>
          <p:cNvSpPr txBox="1">
            <a:spLocks noChangeArrowheads="1"/>
          </p:cNvSpPr>
          <p:nvPr/>
        </p:nvSpPr>
        <p:spPr bwMode="auto">
          <a:xfrm>
            <a:off x="396874" y="6426253"/>
            <a:ext cx="5620468" cy="153888"/>
          </a:xfrm>
          <a:prstGeom prst="rect">
            <a:avLst/>
          </a:prstGeom>
          <a:noFill/>
          <a:ln w="9525">
            <a:noFill/>
            <a:miter lim="800000"/>
            <a:headEnd/>
            <a:tailEnd/>
          </a:ln>
          <a:effectLst/>
        </p:spPr>
        <p:txBody>
          <a:bodyPr wrap="square" lIns="0" tIns="0" rIns="0" bIns="0">
            <a:spAutoFit/>
          </a:bodyPr>
          <a:lstStyle/>
          <a:p>
            <a:pPr rtl="0"/>
            <a:r>
              <a:rPr lang="en-US" sz="1000" b="0" i="0" u="none" strike="noStrike" kern="1200" dirty="0">
                <a:solidFill>
                  <a:schemeClr val="tx1"/>
                </a:solidFill>
                <a:latin typeface="Arial" charset="0"/>
                <a:ea typeface="+mn-ea"/>
                <a:cs typeface="+mn-cs"/>
              </a:rPr>
              <a:t>KIT – The Research University in the Helmholtz Association</a:t>
            </a:r>
          </a:p>
        </p:txBody>
      </p:sp>
      <p:sp>
        <p:nvSpPr>
          <p:cNvPr id="5" name="Text Box 21"/>
          <p:cNvSpPr txBox="1">
            <a:spLocks noChangeArrowheads="1"/>
          </p:cNvSpPr>
          <p:nvPr/>
        </p:nvSpPr>
        <p:spPr bwMode="auto">
          <a:xfrm>
            <a:off x="385763" y="3366343"/>
            <a:ext cx="8532812" cy="153888"/>
          </a:xfrm>
          <a:prstGeom prst="rect">
            <a:avLst/>
          </a:prstGeom>
          <a:noFill/>
          <a:ln w="9525">
            <a:noFill/>
            <a:miter lim="800000"/>
            <a:headEnd/>
            <a:tailEnd/>
          </a:ln>
          <a:effectLst/>
        </p:spPr>
        <p:txBody>
          <a:bodyPr lIns="0" tIns="0" rIns="0" bIns="0" anchor="ctr">
            <a:spAutoFit/>
          </a:bodyPr>
          <a:lstStyle/>
          <a:p>
            <a:pPr>
              <a:defRPr/>
            </a:pPr>
            <a:r>
              <a:rPr lang="en-US" sz="1000" dirty="0">
                <a:solidFill>
                  <a:schemeClr val="bg1"/>
                </a:solidFill>
                <a:latin typeface="Arial" pitchFamily="34" charset="0"/>
              </a:rPr>
              <a:t>INSTITUTE OF COMPUTER ENGINEERING (ITEC) – CHAIR FOR DEPENDABLE NANO COMPUTING (CDNC)</a:t>
            </a:r>
            <a:endParaRPr lang="de-DE" sz="1000" dirty="0">
              <a:solidFill>
                <a:schemeClr val="bg1"/>
              </a:solidFill>
              <a:latin typeface="Arial" pitchFamily="34" charset="0"/>
            </a:endParaRPr>
          </a:p>
        </p:txBody>
      </p:sp>
      <p:sp>
        <p:nvSpPr>
          <p:cNvPr id="6" name="Text Box 14"/>
          <p:cNvSpPr txBox="1">
            <a:spLocks noChangeArrowheads="1"/>
          </p:cNvSpPr>
          <p:nvPr/>
        </p:nvSpPr>
        <p:spPr bwMode="auto">
          <a:xfrm>
            <a:off x="7318375" y="6497638"/>
            <a:ext cx="1727200" cy="244475"/>
          </a:xfrm>
          <a:prstGeom prst="rect">
            <a:avLst/>
          </a:prstGeom>
          <a:noFill/>
          <a:ln w="9525">
            <a:noFill/>
            <a:miter lim="800000"/>
            <a:headEnd/>
            <a:tailEnd/>
          </a:ln>
          <a:effectLst/>
        </p:spPr>
        <p:txBody>
          <a:bodyPr lIns="0" tIns="0" rIns="0" bIns="0">
            <a:spAutoFit/>
          </a:bodyPr>
          <a:lstStyle/>
          <a:p>
            <a:pPr algn="r">
              <a:defRPr/>
            </a:pPr>
            <a:r>
              <a:rPr lang="de-DE" sz="1600" b="1">
                <a:solidFill>
                  <a:schemeClr val="bg1"/>
                </a:solidFill>
              </a:rPr>
              <a:t>www.kit.edu</a:t>
            </a:r>
          </a:p>
        </p:txBody>
      </p:sp>
      <p:pic>
        <p:nvPicPr>
          <p:cNvPr id="7" name="Picture 13" descr="KIT-Logo-rgb_en"/>
          <p:cNvPicPr>
            <a:picLocks noChangeAspect="1" noChangeArrowheads="1"/>
          </p:cNvPicPr>
          <p:nvPr/>
        </p:nvPicPr>
        <p:blipFill>
          <a:blip r:embed="rId3" cstate="print"/>
          <a:srcRect/>
          <a:stretch>
            <a:fillRect/>
          </a:stretch>
        </p:blipFill>
        <p:spPr bwMode="auto">
          <a:xfrm>
            <a:off x="395288" y="333375"/>
            <a:ext cx="1619250" cy="747713"/>
          </a:xfrm>
          <a:prstGeom prst="rect">
            <a:avLst/>
          </a:prstGeom>
          <a:noFill/>
          <a:ln w="9525">
            <a:noFill/>
            <a:miter lim="800000"/>
            <a:headEnd/>
            <a:tailEnd/>
          </a:ln>
        </p:spPr>
      </p:pic>
      <p:pic>
        <p:nvPicPr>
          <p:cNvPr id="11" name="Picture 10" descr="cdnc.jpg"/>
          <p:cNvPicPr>
            <a:picLocks noChangeAspect="1"/>
          </p:cNvPicPr>
          <p:nvPr userDrawn="1"/>
        </p:nvPicPr>
        <p:blipFill>
          <a:blip r:embed="rId4" cstate="print"/>
          <a:stretch>
            <a:fillRect/>
          </a:stretch>
        </p:blipFill>
        <p:spPr>
          <a:xfrm>
            <a:off x="121920" y="3673242"/>
            <a:ext cx="8887968" cy="2642214"/>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lvl1pPr>
          </a:lstStyle>
          <a:p>
            <a:pPr>
              <a:defRPr/>
            </a:pPr>
            <a:r>
              <a:rPr lang="en-US" dirty="0"/>
              <a:t>Dennis Weller</a:t>
            </a:r>
          </a:p>
        </p:txBody>
      </p:sp>
      <p:sp>
        <p:nvSpPr>
          <p:cNvPr id="4" name="Date Placeholder 3"/>
          <p:cNvSpPr>
            <a:spLocks noGrp="1"/>
          </p:cNvSpPr>
          <p:nvPr>
            <p:ph type="dt" sz="half" idx="11"/>
          </p:nvPr>
        </p:nvSpPr>
        <p:spPr>
          <a:xfrm>
            <a:off x="5914239" y="6444107"/>
            <a:ext cx="2496859" cy="365125"/>
          </a:xfrm>
        </p:spPr>
        <p:txBody>
          <a:bodyPr/>
          <a:lstStyle>
            <a:lvl1pPr>
              <a:defRPr/>
            </a:lvl1pPr>
          </a:lstStyle>
          <a:p>
            <a:r>
              <a:rPr lang="en-US" dirty="0"/>
              <a:t>Impedance Spectroscopy of Inkjet Printed Electrolyte-Gated Transistor</a:t>
            </a:r>
            <a:endParaRPr lang="de-DE" dirty="0"/>
          </a:p>
        </p:txBody>
      </p:sp>
      <p:sp>
        <p:nvSpPr>
          <p:cNvPr id="5" name="Slide Number Placeholder 4"/>
          <p:cNvSpPr>
            <a:spLocks noGrp="1"/>
          </p:cNvSpPr>
          <p:nvPr>
            <p:ph type="sldNum" sz="quarter" idx="12"/>
          </p:nvPr>
        </p:nvSpPr>
        <p:spPr/>
        <p:txBody>
          <a:bodyPr/>
          <a:lstStyle/>
          <a:p>
            <a:fld id="{E55ABDE9-7D1A-4CAE-9056-F713D277A78C}" type="slidenum">
              <a:rPr lang="de-DE" smtClean="0"/>
              <a:pPr/>
              <a:t>‹#›</a:t>
            </a:fld>
            <a:endParaRPr lang="de-DE" dirty="0"/>
          </a:p>
        </p:txBody>
      </p:sp>
    </p:spTree>
    <p:extLst>
      <p:ext uri="{BB962C8B-B14F-4D97-AF65-F5344CB8AC3E}">
        <p14:creationId xmlns:p14="http://schemas.microsoft.com/office/powerpoint/2010/main" val="2241997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lvl1pPr>
              <a:defRPr sz="2800"/>
            </a:lvl1pPr>
          </a:lstStyle>
          <a:p>
            <a:r>
              <a:rPr lang="de-DE" dirty="0"/>
              <a:t>Titelmasterformat durch Klicken bearbeiten</a:t>
            </a:r>
          </a:p>
        </p:txBody>
      </p:sp>
      <p:sp>
        <p:nvSpPr>
          <p:cNvPr id="3" name="Inhaltsplatzhalter 2"/>
          <p:cNvSpPr>
            <a:spLocks noGrp="1"/>
          </p:cNvSpPr>
          <p:nvPr>
            <p:ph idx="1" hasCustomPrompt="1"/>
          </p:nvPr>
        </p:nvSpPr>
        <p:spPr/>
        <p:txBody>
          <a:bodyPr>
            <a:normAutofit/>
          </a:bodyPr>
          <a:lstStyle>
            <a:lvl1pPr marL="357188" indent="-357188">
              <a:spcBef>
                <a:spcPts val="700"/>
              </a:spcBef>
              <a:defRPr sz="2000"/>
            </a:lvl1pPr>
            <a:lvl2pPr indent="-396000">
              <a:spcBef>
                <a:spcPts val="700"/>
              </a:spcBef>
              <a:defRPr sz="1600"/>
            </a:lvl2pPr>
            <a:lvl3pPr indent="-324000">
              <a:spcBef>
                <a:spcPts val="700"/>
              </a:spcBef>
              <a:defRPr sz="1600"/>
            </a:lvl3pPr>
            <a:lvl4pPr indent="-324000">
              <a:spcBef>
                <a:spcPts val="700"/>
              </a:spcBef>
              <a:defRPr sz="1600"/>
            </a:lvl4pPr>
            <a:lvl5pPr indent="-324000">
              <a:spcBef>
                <a:spcPts val="700"/>
              </a:spcBef>
              <a:defRPr sz="1400"/>
            </a:lvl5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Datumsplatzhalter 2"/>
          <p:cNvSpPr>
            <a:spLocks noGrp="1"/>
          </p:cNvSpPr>
          <p:nvPr>
            <p:ph type="dt" sz="half" idx="2"/>
          </p:nvPr>
        </p:nvSpPr>
        <p:spPr>
          <a:xfrm>
            <a:off x="5741581" y="6419723"/>
            <a:ext cx="2620749" cy="365125"/>
          </a:xfrm>
          <a:prstGeom prst="rect">
            <a:avLst/>
          </a:prstGeom>
        </p:spPr>
        <p:txBody>
          <a:bodyPr vert="horz" lIns="0" tIns="0" rIns="0" bIns="0" rtlCol="0" anchor="t"/>
          <a:lstStyle>
            <a:lvl1pPr algn="l">
              <a:defRPr sz="1000">
                <a:solidFill>
                  <a:schemeClr val="tx1"/>
                </a:solidFill>
              </a:defRPr>
            </a:lvl1pPr>
          </a:lstStyle>
          <a:p>
            <a:r>
              <a:rPr lang="en-US" dirty="0"/>
              <a:t>Impedance Spectroscopy of Inkjet Printed Electrolyte-Gated Transistor</a:t>
            </a:r>
            <a:endParaRPr lang="de-DE" dirty="0"/>
          </a:p>
        </p:txBody>
      </p:sp>
      <p:sp>
        <p:nvSpPr>
          <p:cNvPr id="6" name="Foliennummernplatzhalter 3"/>
          <p:cNvSpPr>
            <a:spLocks noGrp="1"/>
          </p:cNvSpPr>
          <p:nvPr>
            <p:ph type="sldNum" sz="quarter" idx="4"/>
          </p:nvPr>
        </p:nvSpPr>
        <p:spPr>
          <a:xfrm>
            <a:off x="8668608" y="6419723"/>
            <a:ext cx="309448" cy="365125"/>
          </a:xfrm>
          <a:prstGeom prst="rect">
            <a:avLst/>
          </a:prstGeom>
        </p:spPr>
        <p:txBody>
          <a:bodyPr vert="horz" lIns="0" tIns="0" rIns="0" bIns="0" rtlCol="0" anchor="t"/>
          <a:lstStyle>
            <a:lvl1pPr algn="r">
              <a:defRPr sz="1000" b="1">
                <a:solidFill>
                  <a:schemeClr val="tx1"/>
                </a:solidFill>
              </a:defRPr>
            </a:lvl1pPr>
          </a:lstStyle>
          <a:p>
            <a:fld id="{E55ABDE9-7D1A-4CAE-9056-F713D277A78C}" type="slidenum">
              <a:rPr lang="de-DE" smtClean="0"/>
              <a:pPr/>
              <a:t>‹#›</a:t>
            </a:fld>
            <a:endParaRPr lang="de-DE" dirty="0"/>
          </a:p>
        </p:txBody>
      </p:sp>
      <p:sp>
        <p:nvSpPr>
          <p:cNvPr id="7" name="Rectangle 12"/>
          <p:cNvSpPr>
            <a:spLocks noGrp="1" noChangeArrowheads="1"/>
          </p:cNvSpPr>
          <p:nvPr>
            <p:ph type="ftr" sz="quarter" idx="3"/>
          </p:nvPr>
        </p:nvSpPr>
        <p:spPr bwMode="auto">
          <a:xfrm>
            <a:off x="109728" y="6461061"/>
            <a:ext cx="5583936" cy="36036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1000">
                <a:latin typeface="Arial" pitchFamily="34" charset="0"/>
              </a:defRPr>
            </a:lvl1pPr>
          </a:lstStyle>
          <a:p>
            <a:pPr>
              <a:defRPr/>
            </a:pPr>
            <a:r>
              <a:rPr lang="en-US" dirty="0"/>
              <a:t>Dennis Weller</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4" name="Datumsplatzhalter 3"/>
          <p:cNvSpPr>
            <a:spLocks noGrp="1"/>
          </p:cNvSpPr>
          <p:nvPr>
            <p:ph type="dt" sz="half" idx="11"/>
          </p:nvPr>
        </p:nvSpPr>
        <p:spPr>
          <a:xfrm>
            <a:off x="5443871" y="6444107"/>
            <a:ext cx="2967228" cy="365125"/>
          </a:xfrm>
        </p:spPr>
        <p:txBody>
          <a:bodyPr/>
          <a:lstStyle>
            <a:lvl1pPr>
              <a:defRPr/>
            </a:lvl1pPr>
          </a:lstStyle>
          <a:p>
            <a:r>
              <a:rPr lang="en-US" dirty="0"/>
              <a:t>Impedance Spectroscopy of Inkjet Printed Electrolyte-Gated Transistor</a:t>
            </a:r>
            <a:endParaRPr lang="de-DE" dirty="0"/>
          </a:p>
        </p:txBody>
      </p:sp>
      <p:sp>
        <p:nvSpPr>
          <p:cNvPr id="5" name="Foliennummernplatzhalter 4"/>
          <p:cNvSpPr>
            <a:spLocks noGrp="1"/>
          </p:cNvSpPr>
          <p:nvPr>
            <p:ph type="sldNum" sz="quarter" idx="12"/>
          </p:nvPr>
        </p:nvSpPr>
        <p:spPr>
          <a:xfrm>
            <a:off x="8680800" y="6444107"/>
            <a:ext cx="309448" cy="365125"/>
          </a:xfrm>
          <a:prstGeom prst="rect">
            <a:avLst/>
          </a:prstGeom>
        </p:spPr>
        <p:txBody>
          <a:bodyPr/>
          <a:lstStyle/>
          <a:p>
            <a:fld id="{E55ABDE9-7D1A-4CAE-9056-F713D277A78C}" type="slidenum">
              <a:rPr lang="de-DE" smtClean="0"/>
              <a:pPr/>
              <a:t>‹#›</a:t>
            </a:fld>
            <a:endParaRPr lang="de-DE" dirty="0"/>
          </a:p>
        </p:txBody>
      </p:sp>
      <p:sp>
        <p:nvSpPr>
          <p:cNvPr id="6" name="Rectangle 12"/>
          <p:cNvSpPr>
            <a:spLocks noGrp="1" noChangeArrowheads="1"/>
          </p:cNvSpPr>
          <p:nvPr>
            <p:ph type="ftr" sz="quarter" idx="10"/>
          </p:nvPr>
        </p:nvSpPr>
        <p:spPr>
          <a:xfrm>
            <a:off x="158496" y="6436677"/>
            <a:ext cx="4986528" cy="360363"/>
          </a:xfrm>
          <a:ln/>
        </p:spPr>
        <p:txBody>
          <a:bodyPr/>
          <a:lstStyle>
            <a:lvl1pPr>
              <a:defRPr/>
            </a:lvl1pPr>
          </a:lstStyle>
          <a:p>
            <a:pPr>
              <a:defRPr/>
            </a:pPr>
            <a:r>
              <a:rPr lang="en-US" dirty="0"/>
              <a:t>Dennis Weller</a:t>
            </a:r>
          </a:p>
        </p:txBody>
      </p:sp>
    </p:spTree>
    <p:extLst>
      <p:ext uri="{BB962C8B-B14F-4D97-AF65-F5344CB8AC3E}">
        <p14:creationId xmlns:p14="http://schemas.microsoft.com/office/powerpoint/2010/main" val="675535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pic>
        <p:nvPicPr>
          <p:cNvPr id="5" name="Picture 9" descr="II_rahmen_neu_titel"/>
          <p:cNvPicPr>
            <a:picLocks noChangeAspect="1" noChangeArrowheads="1"/>
          </p:cNvPicPr>
          <p:nvPr userDrawn="1"/>
        </p:nvPicPr>
        <p:blipFill rotWithShape="1">
          <a:blip r:embed="rId2" cstate="print"/>
          <a:srcRect t="37542" b="10490"/>
          <a:stretch/>
        </p:blipFill>
        <p:spPr bwMode="auto">
          <a:xfrm>
            <a:off x="0" y="2576285"/>
            <a:ext cx="9144000" cy="3570515"/>
          </a:xfrm>
          <a:prstGeom prst="rect">
            <a:avLst/>
          </a:prstGeom>
          <a:noFill/>
          <a:ln w="9525">
            <a:noFill/>
            <a:miter lim="800000"/>
            <a:headEnd/>
            <a:tailEnd/>
          </a:ln>
        </p:spPr>
      </p:pic>
      <p:sp>
        <p:nvSpPr>
          <p:cNvPr id="2" name="Titel 1"/>
          <p:cNvSpPr>
            <a:spLocks noGrp="1"/>
          </p:cNvSpPr>
          <p:nvPr>
            <p:ph type="title"/>
          </p:nvPr>
        </p:nvSpPr>
        <p:spPr>
          <a:xfrm>
            <a:off x="722313" y="3913424"/>
            <a:ext cx="7772400" cy="1362075"/>
          </a:xfrm>
        </p:spPr>
        <p:txBody>
          <a:bodyPr anchor="t"/>
          <a:lstStyle>
            <a:lvl1pPr algn="l">
              <a:defRPr sz="3200" b="1" cap="all"/>
            </a:lvl1pPr>
          </a:lstStyle>
          <a:p>
            <a:r>
              <a:rPr lang="de-DE"/>
              <a:t>Titelmasterformat durch Klicken bearbeiten</a:t>
            </a:r>
            <a:endParaRPr lang="de-DE" dirty="0"/>
          </a:p>
        </p:txBody>
      </p:sp>
      <p:sp>
        <p:nvSpPr>
          <p:cNvPr id="3" name="Textplatzhalter 2"/>
          <p:cNvSpPr>
            <a:spLocks noGrp="1"/>
          </p:cNvSpPr>
          <p:nvPr>
            <p:ph type="body" idx="1" hasCustomPrompt="1"/>
          </p:nvPr>
        </p:nvSpPr>
        <p:spPr>
          <a:xfrm>
            <a:off x="722313" y="2697581"/>
            <a:ext cx="7772400" cy="931498"/>
          </a:xfrm>
        </p:spPr>
        <p:txBody>
          <a:bodyPr anchor="b"/>
          <a:lstStyle>
            <a:lvl1pPr marL="0" indent="0">
              <a:buNone/>
              <a:defRPr sz="2000" b="1">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dirty="0"/>
              <a:t>TEXTMASTERFORMATE DURCH KLICKEN BEARBEITEN</a:t>
            </a:r>
          </a:p>
        </p:txBody>
      </p:sp>
      <p:sp>
        <p:nvSpPr>
          <p:cNvPr id="6" name="Datumsplatzhalter 2"/>
          <p:cNvSpPr>
            <a:spLocks noGrp="1"/>
          </p:cNvSpPr>
          <p:nvPr>
            <p:ph type="dt" sz="half" idx="2"/>
          </p:nvPr>
        </p:nvSpPr>
        <p:spPr>
          <a:xfrm>
            <a:off x="6123963" y="6407531"/>
            <a:ext cx="2409055" cy="365125"/>
          </a:xfrm>
          <a:prstGeom prst="rect">
            <a:avLst/>
          </a:prstGeom>
        </p:spPr>
        <p:txBody>
          <a:bodyPr vert="horz" lIns="0" tIns="0" rIns="0" bIns="0" rtlCol="0" anchor="t"/>
          <a:lstStyle>
            <a:lvl1pPr marL="0" marR="0" indent="0" algn="l" defTabSz="914400" rtl="0" eaLnBrk="1" fontAlgn="base" latinLnBrk="0" hangingPunct="1">
              <a:lnSpc>
                <a:spcPct val="100000"/>
              </a:lnSpc>
              <a:spcBef>
                <a:spcPct val="0"/>
              </a:spcBef>
              <a:spcAft>
                <a:spcPct val="0"/>
              </a:spcAft>
              <a:buClrTx/>
              <a:buSzTx/>
              <a:buFontTx/>
              <a:buNone/>
              <a:tabLst/>
              <a:defRPr sz="1000">
                <a:solidFill>
                  <a:schemeClr val="tx1"/>
                </a:solidFill>
              </a:defRPr>
            </a:lvl1pPr>
          </a:lstStyle>
          <a:p>
            <a:r>
              <a:rPr lang="en-US" dirty="0"/>
              <a:t>Impedance Spectroscopy of Inkjet Printed Electrolyte-Gated Transistor</a:t>
            </a:r>
            <a:endParaRPr lang="de-DE" dirty="0"/>
          </a:p>
        </p:txBody>
      </p:sp>
      <p:sp>
        <p:nvSpPr>
          <p:cNvPr id="7" name="Foliennummernplatzhalter 3"/>
          <p:cNvSpPr>
            <a:spLocks noGrp="1"/>
          </p:cNvSpPr>
          <p:nvPr>
            <p:ph type="sldNum" sz="quarter" idx="4"/>
          </p:nvPr>
        </p:nvSpPr>
        <p:spPr>
          <a:xfrm>
            <a:off x="8692992" y="6395339"/>
            <a:ext cx="309448" cy="365125"/>
          </a:xfrm>
          <a:prstGeom prst="rect">
            <a:avLst/>
          </a:prstGeom>
        </p:spPr>
        <p:txBody>
          <a:bodyPr vert="horz" lIns="0" tIns="0" rIns="0" bIns="0" rtlCol="0" anchor="t"/>
          <a:lstStyle>
            <a:lvl1pPr algn="r">
              <a:defRPr sz="1000" b="1">
                <a:solidFill>
                  <a:schemeClr val="tx1"/>
                </a:solidFill>
              </a:defRPr>
            </a:lvl1pPr>
          </a:lstStyle>
          <a:p>
            <a:fld id="{E55ABDE9-7D1A-4CAE-9056-F713D277A78C}" type="slidenum">
              <a:rPr lang="de-DE" smtClean="0"/>
              <a:pPr/>
              <a:t>‹#›</a:t>
            </a:fld>
            <a:endParaRPr lang="de-DE" dirty="0"/>
          </a:p>
        </p:txBody>
      </p:sp>
      <p:sp>
        <p:nvSpPr>
          <p:cNvPr id="8" name="Rectangle 12"/>
          <p:cNvSpPr>
            <a:spLocks noGrp="1" noChangeArrowheads="1"/>
          </p:cNvSpPr>
          <p:nvPr>
            <p:ph type="ftr" sz="quarter" idx="10"/>
          </p:nvPr>
        </p:nvSpPr>
        <p:spPr>
          <a:xfrm>
            <a:off x="158496" y="6436677"/>
            <a:ext cx="4986528" cy="360363"/>
          </a:xfrm>
          <a:ln/>
        </p:spPr>
        <p:txBody>
          <a:bodyPr/>
          <a:lstStyle>
            <a:lvl1pPr>
              <a:defRPr/>
            </a:lvl1pPr>
          </a:lstStyle>
          <a:p>
            <a:pPr>
              <a:defRPr/>
            </a:pPr>
            <a:r>
              <a:rPr lang="en-US" dirty="0"/>
              <a:t>Dennis Weller</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392113" y="1198563"/>
            <a:ext cx="4102100" cy="4894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p:nvPr>
        </p:nvSpPr>
        <p:spPr>
          <a:xfrm>
            <a:off x="4646613" y="1198563"/>
            <a:ext cx="4102100" cy="4894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Titel 1"/>
          <p:cNvSpPr>
            <a:spLocks noGrp="1"/>
          </p:cNvSpPr>
          <p:nvPr>
            <p:ph type="title"/>
          </p:nvPr>
        </p:nvSpPr>
        <p:spPr>
          <a:xfrm>
            <a:off x="390525" y="333375"/>
            <a:ext cx="6911975" cy="561975"/>
          </a:xfrm>
        </p:spPr>
        <p:txBody>
          <a:bodyPr>
            <a:normAutofit/>
          </a:bodyPr>
          <a:lstStyle>
            <a:lvl1pPr>
              <a:defRPr sz="2800"/>
            </a:lvl1pPr>
          </a:lstStyle>
          <a:p>
            <a:r>
              <a:rPr lang="de-DE"/>
              <a:t>Titelmasterformat durch Klicken bearbeiten</a:t>
            </a:r>
            <a:endParaRPr lang="de-DE" dirty="0"/>
          </a:p>
        </p:txBody>
      </p:sp>
      <p:sp>
        <p:nvSpPr>
          <p:cNvPr id="7" name="Datumsplatzhalter 2"/>
          <p:cNvSpPr>
            <a:spLocks noGrp="1"/>
          </p:cNvSpPr>
          <p:nvPr>
            <p:ph type="dt" sz="half" idx="11"/>
          </p:nvPr>
        </p:nvSpPr>
        <p:spPr>
          <a:xfrm>
            <a:off x="5805183" y="6419547"/>
            <a:ext cx="2703452" cy="365125"/>
          </a:xfrm>
          <a:prstGeom prst="rect">
            <a:avLst/>
          </a:prstGeom>
        </p:spPr>
        <p:txBody>
          <a:bodyPr vert="horz" lIns="0" tIns="0" rIns="0" bIns="0" rtlCol="0" anchor="t"/>
          <a:lstStyle>
            <a:lvl1pPr marL="0" marR="0" indent="0" algn="l" defTabSz="914400" rtl="0" eaLnBrk="1" fontAlgn="base" latinLnBrk="0" hangingPunct="1">
              <a:lnSpc>
                <a:spcPct val="100000"/>
              </a:lnSpc>
              <a:spcBef>
                <a:spcPct val="0"/>
              </a:spcBef>
              <a:spcAft>
                <a:spcPct val="0"/>
              </a:spcAft>
              <a:buClrTx/>
              <a:buSzTx/>
              <a:buFontTx/>
              <a:buNone/>
              <a:tabLst/>
              <a:defRPr sz="1000">
                <a:solidFill>
                  <a:schemeClr val="tx1"/>
                </a:solidFill>
              </a:defRPr>
            </a:lvl1pPr>
          </a:lstStyle>
          <a:p>
            <a:r>
              <a:rPr lang="en-US" dirty="0"/>
              <a:t>Impedance Spectroscopy of Inkjet Printed Electrolyte-Gated Transistor</a:t>
            </a:r>
            <a:endParaRPr lang="de-DE" dirty="0"/>
          </a:p>
        </p:txBody>
      </p:sp>
      <p:sp>
        <p:nvSpPr>
          <p:cNvPr id="8" name="Foliennummernplatzhalter 3"/>
          <p:cNvSpPr>
            <a:spLocks noGrp="1"/>
          </p:cNvSpPr>
          <p:nvPr>
            <p:ph type="sldNum" sz="quarter" idx="4"/>
          </p:nvPr>
        </p:nvSpPr>
        <p:spPr>
          <a:xfrm>
            <a:off x="8705184" y="6419723"/>
            <a:ext cx="309448" cy="365125"/>
          </a:xfrm>
          <a:prstGeom prst="rect">
            <a:avLst/>
          </a:prstGeom>
        </p:spPr>
        <p:txBody>
          <a:bodyPr vert="horz" lIns="0" tIns="0" rIns="0" bIns="0" rtlCol="0" anchor="t"/>
          <a:lstStyle>
            <a:lvl1pPr algn="r">
              <a:defRPr sz="1000" b="1">
                <a:solidFill>
                  <a:schemeClr val="tx1"/>
                </a:solidFill>
              </a:defRPr>
            </a:lvl1pPr>
          </a:lstStyle>
          <a:p>
            <a:fld id="{E55ABDE9-7D1A-4CAE-9056-F713D277A78C}" type="slidenum">
              <a:rPr lang="de-DE" smtClean="0"/>
              <a:pPr/>
              <a:t>‹#›</a:t>
            </a:fld>
            <a:endParaRPr lang="de-DE" dirty="0"/>
          </a:p>
        </p:txBody>
      </p:sp>
      <p:sp>
        <p:nvSpPr>
          <p:cNvPr id="9" name="Rectangle 12"/>
          <p:cNvSpPr>
            <a:spLocks noGrp="1" noChangeArrowheads="1"/>
          </p:cNvSpPr>
          <p:nvPr>
            <p:ph type="ftr" sz="quarter" idx="10"/>
          </p:nvPr>
        </p:nvSpPr>
        <p:spPr>
          <a:xfrm>
            <a:off x="158496" y="6436677"/>
            <a:ext cx="4986528" cy="360363"/>
          </a:xfrm>
          <a:ln/>
        </p:spPr>
        <p:txBody>
          <a:bodyPr/>
          <a:lstStyle>
            <a:lvl1pPr>
              <a:defRPr/>
            </a:lvl1pPr>
          </a:lstStyle>
          <a:p>
            <a:pPr>
              <a:defRPr/>
            </a:pPr>
            <a:r>
              <a:rPr lang="en-US" dirty="0"/>
              <a:t>Dennis Weller</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4" name="Titel 1"/>
          <p:cNvSpPr>
            <a:spLocks noGrp="1"/>
          </p:cNvSpPr>
          <p:nvPr>
            <p:ph type="title"/>
          </p:nvPr>
        </p:nvSpPr>
        <p:spPr>
          <a:xfrm>
            <a:off x="390525" y="333375"/>
            <a:ext cx="6911975" cy="561975"/>
          </a:xfrm>
        </p:spPr>
        <p:txBody>
          <a:bodyPr>
            <a:normAutofit/>
          </a:bodyPr>
          <a:lstStyle>
            <a:lvl1pPr>
              <a:defRPr sz="2800"/>
            </a:lvl1pPr>
          </a:lstStyle>
          <a:p>
            <a:r>
              <a:rPr lang="de-DE"/>
              <a:t>Titelmasterformat durch Klicken bearbeiten</a:t>
            </a:r>
            <a:endParaRPr lang="de-DE" dirty="0"/>
          </a:p>
        </p:txBody>
      </p:sp>
      <p:sp>
        <p:nvSpPr>
          <p:cNvPr id="5" name="Datumsplatzhalter 2"/>
          <p:cNvSpPr>
            <a:spLocks noGrp="1"/>
          </p:cNvSpPr>
          <p:nvPr>
            <p:ph type="dt" sz="half" idx="2"/>
          </p:nvPr>
        </p:nvSpPr>
        <p:spPr>
          <a:xfrm>
            <a:off x="5964572" y="6419547"/>
            <a:ext cx="2519678" cy="365125"/>
          </a:xfrm>
          <a:prstGeom prst="rect">
            <a:avLst/>
          </a:prstGeom>
        </p:spPr>
        <p:txBody>
          <a:bodyPr vert="horz" lIns="0" tIns="0" rIns="0" bIns="0" rtlCol="0" anchor="t"/>
          <a:lstStyle>
            <a:lvl1pPr algn="l">
              <a:defRPr sz="1000">
                <a:solidFill>
                  <a:schemeClr val="tx1"/>
                </a:solidFill>
              </a:defRPr>
            </a:lvl1pPr>
          </a:lstStyle>
          <a:p>
            <a:r>
              <a:rPr lang="en-US" dirty="0"/>
              <a:t>Impedance Spectroscopy of Inkjet Printed Electrolyte-Gated Transistor</a:t>
            </a:r>
            <a:endParaRPr lang="de-DE" dirty="0"/>
          </a:p>
        </p:txBody>
      </p:sp>
      <p:sp>
        <p:nvSpPr>
          <p:cNvPr id="6" name="Foliennummernplatzhalter 3"/>
          <p:cNvSpPr>
            <a:spLocks noGrp="1"/>
          </p:cNvSpPr>
          <p:nvPr>
            <p:ph type="sldNum" sz="quarter" idx="4"/>
          </p:nvPr>
        </p:nvSpPr>
        <p:spPr>
          <a:xfrm>
            <a:off x="8705184" y="6419723"/>
            <a:ext cx="309448" cy="365125"/>
          </a:xfrm>
          <a:prstGeom prst="rect">
            <a:avLst/>
          </a:prstGeom>
        </p:spPr>
        <p:txBody>
          <a:bodyPr vert="horz" lIns="0" tIns="0" rIns="0" bIns="0" rtlCol="0" anchor="t"/>
          <a:lstStyle>
            <a:lvl1pPr algn="r">
              <a:defRPr sz="1000" b="1">
                <a:solidFill>
                  <a:schemeClr val="tx1"/>
                </a:solidFill>
              </a:defRPr>
            </a:lvl1pPr>
          </a:lstStyle>
          <a:p>
            <a:fld id="{E55ABDE9-7D1A-4CAE-9056-F713D277A78C}" type="slidenum">
              <a:rPr lang="de-DE" smtClean="0"/>
              <a:pPr/>
              <a:t>‹#›</a:t>
            </a:fld>
            <a:endParaRPr lang="de-DE" dirty="0"/>
          </a:p>
        </p:txBody>
      </p:sp>
      <p:sp>
        <p:nvSpPr>
          <p:cNvPr id="7" name="Rectangle 12"/>
          <p:cNvSpPr>
            <a:spLocks noGrp="1" noChangeArrowheads="1"/>
          </p:cNvSpPr>
          <p:nvPr>
            <p:ph type="ftr" sz="quarter" idx="10"/>
          </p:nvPr>
        </p:nvSpPr>
        <p:spPr>
          <a:xfrm>
            <a:off x="158496" y="6436677"/>
            <a:ext cx="4986528" cy="360363"/>
          </a:xfrm>
          <a:ln/>
        </p:spPr>
        <p:txBody>
          <a:bodyPr/>
          <a:lstStyle>
            <a:lvl1pPr>
              <a:defRPr/>
            </a:lvl1pPr>
          </a:lstStyle>
          <a:p>
            <a:pPr>
              <a:defRPr/>
            </a:pPr>
            <a:r>
              <a:rPr lang="en-US" dirty="0"/>
              <a:t>Dennis Weller</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13"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 Id="rId1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9" descr="II_rahmen_neu_folge"/>
          <p:cNvPicPr>
            <a:picLocks noChangeAspect="1" noChangeArrowheads="1"/>
          </p:cNvPicPr>
          <p:nvPr/>
        </p:nvPicPr>
        <p:blipFill>
          <a:blip r:embed="rId9" cstate="print"/>
          <a:srcRect/>
          <a:stretch>
            <a:fillRect/>
          </a:stretch>
        </p:blipFill>
        <p:spPr bwMode="auto">
          <a:xfrm>
            <a:off x="0" y="-12192"/>
            <a:ext cx="9144000" cy="6858000"/>
          </a:xfrm>
          <a:prstGeom prst="rect">
            <a:avLst/>
          </a:prstGeom>
          <a:noFill/>
          <a:ln w="9525">
            <a:noFill/>
            <a:miter lim="800000"/>
            <a:headEnd/>
            <a:tailEnd/>
          </a:ln>
        </p:spPr>
      </p:pic>
      <p:sp>
        <p:nvSpPr>
          <p:cNvPr id="1027" name="Rectangle 2"/>
          <p:cNvSpPr>
            <a:spLocks noGrp="1" noChangeArrowheads="1"/>
          </p:cNvSpPr>
          <p:nvPr>
            <p:ph type="title"/>
          </p:nvPr>
        </p:nvSpPr>
        <p:spPr bwMode="auto">
          <a:xfrm>
            <a:off x="390525" y="333375"/>
            <a:ext cx="6911975" cy="56197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dirty="0"/>
              <a:t>Click to add title</a:t>
            </a:r>
          </a:p>
        </p:txBody>
      </p:sp>
      <p:sp>
        <p:nvSpPr>
          <p:cNvPr id="1028" name="Rectangle 3"/>
          <p:cNvSpPr>
            <a:spLocks noGrp="1" noChangeArrowheads="1"/>
          </p:cNvSpPr>
          <p:nvPr>
            <p:ph type="body" idx="1"/>
          </p:nvPr>
        </p:nvSpPr>
        <p:spPr bwMode="auto">
          <a:xfrm>
            <a:off x="392113" y="1198563"/>
            <a:ext cx="8356600" cy="4894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6" name="Rectangle 12"/>
          <p:cNvSpPr>
            <a:spLocks noGrp="1" noChangeArrowheads="1"/>
          </p:cNvSpPr>
          <p:nvPr>
            <p:ph type="ftr" sz="quarter" idx="3"/>
          </p:nvPr>
        </p:nvSpPr>
        <p:spPr bwMode="auto">
          <a:xfrm>
            <a:off x="109728" y="6461061"/>
            <a:ext cx="5583936" cy="36036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1000">
                <a:latin typeface="Arial" pitchFamily="34" charset="0"/>
              </a:defRPr>
            </a:lvl1pPr>
          </a:lstStyle>
          <a:p>
            <a:pPr>
              <a:defRPr/>
            </a:pPr>
            <a:r>
              <a:rPr lang="en-US" dirty="0"/>
              <a:t>Dennis Weller</a:t>
            </a:r>
          </a:p>
        </p:txBody>
      </p:sp>
      <p:pic>
        <p:nvPicPr>
          <p:cNvPr id="1033" name="Picture 9" descr="KITlogo_4c_frutiger"/>
          <p:cNvPicPr>
            <a:picLocks noChangeAspect="1" noChangeArrowheads="1"/>
          </p:cNvPicPr>
          <p:nvPr/>
        </p:nvPicPr>
        <p:blipFill>
          <a:blip r:embed="rId10" cstate="print"/>
          <a:srcRect/>
          <a:stretch>
            <a:fillRect/>
          </a:stretch>
        </p:blipFill>
        <p:spPr bwMode="auto">
          <a:xfrm>
            <a:off x="7667625" y="341313"/>
            <a:ext cx="1084263" cy="495300"/>
          </a:xfrm>
          <a:prstGeom prst="rect">
            <a:avLst/>
          </a:prstGeom>
          <a:noFill/>
          <a:ln w="9525">
            <a:noFill/>
            <a:miter lim="800000"/>
            <a:headEnd/>
            <a:tailEnd/>
          </a:ln>
        </p:spPr>
      </p:pic>
      <p:sp>
        <p:nvSpPr>
          <p:cNvPr id="3" name="Datumsplatzhalter 2"/>
          <p:cNvSpPr>
            <a:spLocks noGrp="1"/>
          </p:cNvSpPr>
          <p:nvPr>
            <p:ph type="dt" sz="half" idx="2"/>
          </p:nvPr>
        </p:nvSpPr>
        <p:spPr>
          <a:xfrm>
            <a:off x="6333689" y="6444107"/>
            <a:ext cx="2077410" cy="365125"/>
          </a:xfrm>
          <a:prstGeom prst="rect">
            <a:avLst/>
          </a:prstGeom>
        </p:spPr>
        <p:txBody>
          <a:bodyPr vert="horz" lIns="0" tIns="0" rIns="0" bIns="0" rtlCol="0" anchor="t"/>
          <a:lstStyle>
            <a:lvl1pPr algn="l">
              <a:defRPr sz="1000">
                <a:solidFill>
                  <a:schemeClr val="tx1"/>
                </a:solidFill>
              </a:defRPr>
            </a:lvl1pPr>
          </a:lstStyle>
          <a:p>
            <a:r>
              <a:rPr lang="en-US" dirty="0"/>
              <a:t>Impedance Spectroscopy of Inkjet Printed Electrolyte-Gated Transistor</a:t>
            </a:r>
            <a:endParaRPr lang="de-DE" dirty="0"/>
          </a:p>
        </p:txBody>
      </p:sp>
      <p:sp>
        <p:nvSpPr>
          <p:cNvPr id="10" name="Foliennummernplatzhalter 3"/>
          <p:cNvSpPr>
            <a:spLocks noGrp="1"/>
          </p:cNvSpPr>
          <p:nvPr>
            <p:ph type="sldNum" sz="quarter" idx="4"/>
          </p:nvPr>
        </p:nvSpPr>
        <p:spPr>
          <a:xfrm>
            <a:off x="8632032" y="6444107"/>
            <a:ext cx="309448" cy="365125"/>
          </a:xfrm>
          <a:prstGeom prst="rect">
            <a:avLst/>
          </a:prstGeom>
        </p:spPr>
        <p:txBody>
          <a:bodyPr vert="horz" lIns="0" tIns="0" rIns="0" bIns="0" rtlCol="0" anchor="t"/>
          <a:lstStyle>
            <a:lvl1pPr algn="r">
              <a:defRPr sz="1000" b="1">
                <a:solidFill>
                  <a:schemeClr val="tx1"/>
                </a:solidFill>
              </a:defRPr>
            </a:lvl1pPr>
          </a:lstStyle>
          <a:p>
            <a:fld id="{E55ABDE9-7D1A-4CAE-9056-F713D277A78C}" type="slidenum">
              <a:rPr lang="de-DE" smtClean="0"/>
              <a:pPr/>
              <a:t>‹#›</a:t>
            </a:fld>
            <a:endParaRPr lang="de-DE" dirty="0"/>
          </a:p>
        </p:txBody>
      </p:sp>
    </p:spTree>
  </p:cSld>
  <p:clrMap bg1="lt1" tx1="dk1" bg2="lt2" tx2="dk2" accent1="accent1" accent2="accent2" accent3="accent3" accent4="accent4" accent5="accent5" accent6="accent6" hlink="hlink" folHlink="folHlink"/>
  <p:sldLayoutIdLst>
    <p:sldLayoutId id="2147483683" r:id="rId1"/>
    <p:sldLayoutId id="2147483687" r:id="rId2"/>
    <p:sldLayoutId id="2147483673" r:id="rId3"/>
    <p:sldLayoutId id="2147483685" r:id="rId4"/>
    <p:sldLayoutId id="2147483674" r:id="rId5"/>
    <p:sldLayoutId id="2147483675" r:id="rId6"/>
    <p:sldLayoutId id="2147483677" r:id="rId7"/>
  </p:sldLayoutIdLst>
  <p:hf hdr="0"/>
  <p:txStyles>
    <p:titleStyle>
      <a:lvl1pPr algn="l" rtl="0" eaLnBrk="1" fontAlgn="base" hangingPunct="1">
        <a:spcBef>
          <a:spcPct val="0"/>
        </a:spcBef>
        <a:spcAft>
          <a:spcPct val="0"/>
        </a:spcAft>
        <a:defRPr sz="2600" b="1">
          <a:solidFill>
            <a:schemeClr val="tx2"/>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defRPr>
      </a:lvl2pPr>
      <a:lvl3pPr algn="l" rtl="0" eaLnBrk="1" fontAlgn="base" hangingPunct="1">
        <a:spcBef>
          <a:spcPct val="0"/>
        </a:spcBef>
        <a:spcAft>
          <a:spcPct val="0"/>
        </a:spcAft>
        <a:defRPr sz="2400" b="1">
          <a:solidFill>
            <a:schemeClr val="tx2"/>
          </a:solidFill>
          <a:latin typeface="Arial" charset="0"/>
        </a:defRPr>
      </a:lvl3pPr>
      <a:lvl4pPr algn="l" rtl="0" eaLnBrk="1" fontAlgn="base" hangingPunct="1">
        <a:spcBef>
          <a:spcPct val="0"/>
        </a:spcBef>
        <a:spcAft>
          <a:spcPct val="0"/>
        </a:spcAft>
        <a:defRPr sz="2400" b="1">
          <a:solidFill>
            <a:schemeClr val="tx2"/>
          </a:solidFill>
          <a:latin typeface="Arial" charset="0"/>
        </a:defRPr>
      </a:lvl4pPr>
      <a:lvl5pPr algn="l" rtl="0" eaLnBrk="1" fontAlgn="base" hangingPunct="1">
        <a:spcBef>
          <a:spcPct val="0"/>
        </a:spcBef>
        <a:spcAft>
          <a:spcPct val="0"/>
        </a:spcAft>
        <a:defRPr sz="2400" b="1">
          <a:solidFill>
            <a:schemeClr val="tx2"/>
          </a:solidFill>
          <a:latin typeface="Arial" charset="0"/>
        </a:defRPr>
      </a:lvl5pPr>
      <a:lvl6pPr marL="457200" algn="l" rtl="0" eaLnBrk="1" fontAlgn="base" hangingPunct="1">
        <a:spcBef>
          <a:spcPct val="0"/>
        </a:spcBef>
        <a:spcAft>
          <a:spcPct val="0"/>
        </a:spcAft>
        <a:defRPr sz="2400" b="1">
          <a:solidFill>
            <a:schemeClr val="tx2"/>
          </a:solidFill>
          <a:latin typeface="Arial" charset="0"/>
        </a:defRPr>
      </a:lvl6pPr>
      <a:lvl7pPr marL="914400" algn="l" rtl="0" eaLnBrk="1" fontAlgn="base" hangingPunct="1">
        <a:spcBef>
          <a:spcPct val="0"/>
        </a:spcBef>
        <a:spcAft>
          <a:spcPct val="0"/>
        </a:spcAft>
        <a:defRPr sz="2400" b="1">
          <a:solidFill>
            <a:schemeClr val="tx2"/>
          </a:solidFill>
          <a:latin typeface="Arial" charset="0"/>
        </a:defRPr>
      </a:lvl7pPr>
      <a:lvl8pPr marL="1371600" algn="l" rtl="0" eaLnBrk="1" fontAlgn="base" hangingPunct="1">
        <a:spcBef>
          <a:spcPct val="0"/>
        </a:spcBef>
        <a:spcAft>
          <a:spcPct val="0"/>
        </a:spcAft>
        <a:defRPr sz="2400" b="1">
          <a:solidFill>
            <a:schemeClr val="tx2"/>
          </a:solidFill>
          <a:latin typeface="Arial" charset="0"/>
        </a:defRPr>
      </a:lvl8pPr>
      <a:lvl9pPr marL="1828800" algn="l" rtl="0" eaLnBrk="1" fontAlgn="base" hangingPunct="1">
        <a:spcBef>
          <a:spcPct val="0"/>
        </a:spcBef>
        <a:spcAft>
          <a:spcPct val="0"/>
        </a:spcAft>
        <a:defRPr sz="2400" b="1">
          <a:solidFill>
            <a:schemeClr val="tx2"/>
          </a:solidFill>
          <a:latin typeface="Arial" charset="0"/>
        </a:defRPr>
      </a:lvl9pPr>
    </p:titleStyle>
    <p:bodyStyle>
      <a:lvl1pPr marL="357188" indent="-357188" algn="l" rtl="0" eaLnBrk="1" fontAlgn="base" hangingPunct="1">
        <a:spcBef>
          <a:spcPct val="20000"/>
        </a:spcBef>
        <a:spcAft>
          <a:spcPct val="0"/>
        </a:spcAft>
        <a:buBlip>
          <a:blip r:embed="rId11"/>
        </a:buBlip>
        <a:defRPr sz="2800">
          <a:solidFill>
            <a:schemeClr val="tx1"/>
          </a:solidFill>
          <a:latin typeface="+mn-lt"/>
          <a:ea typeface="+mn-ea"/>
          <a:cs typeface="+mn-cs"/>
        </a:defRPr>
      </a:lvl1pPr>
      <a:lvl2pPr marL="790575" indent="-314325" algn="l" rtl="0" eaLnBrk="1" fontAlgn="base" hangingPunct="1">
        <a:spcBef>
          <a:spcPct val="20000"/>
        </a:spcBef>
        <a:spcAft>
          <a:spcPct val="0"/>
        </a:spcAft>
        <a:buBlip>
          <a:blip r:embed="rId12"/>
        </a:buBlip>
        <a:defRPr sz="2400">
          <a:solidFill>
            <a:schemeClr val="tx1"/>
          </a:solidFill>
          <a:latin typeface="+mn-lt"/>
        </a:defRPr>
      </a:lvl2pPr>
      <a:lvl3pPr marL="1209675" indent="-276225" algn="l" rtl="0" eaLnBrk="1" fontAlgn="base" hangingPunct="1">
        <a:spcBef>
          <a:spcPct val="20000"/>
        </a:spcBef>
        <a:spcAft>
          <a:spcPct val="0"/>
        </a:spcAft>
        <a:buBlip>
          <a:blip r:embed="rId13"/>
        </a:buBlip>
        <a:defRPr sz="2000">
          <a:solidFill>
            <a:schemeClr val="tx1"/>
          </a:solidFill>
          <a:latin typeface="+mn-lt"/>
        </a:defRPr>
      </a:lvl3pPr>
      <a:lvl4pPr marL="1657350" indent="-276225" algn="l" rtl="0" eaLnBrk="1" fontAlgn="base" hangingPunct="1">
        <a:spcBef>
          <a:spcPct val="20000"/>
        </a:spcBef>
        <a:spcAft>
          <a:spcPct val="0"/>
        </a:spcAft>
        <a:buBlip>
          <a:blip r:embed="rId13"/>
        </a:buBlip>
        <a:defRPr sz="2000">
          <a:solidFill>
            <a:schemeClr val="tx1"/>
          </a:solidFill>
          <a:latin typeface="+mn-lt"/>
        </a:defRPr>
      </a:lvl4pPr>
      <a:lvl5pPr marL="2095500" indent="-276225" algn="l" rtl="0" eaLnBrk="1" fontAlgn="base" hangingPunct="1">
        <a:spcBef>
          <a:spcPct val="20000"/>
        </a:spcBef>
        <a:spcAft>
          <a:spcPct val="0"/>
        </a:spcAft>
        <a:buBlip>
          <a:blip r:embed="rId13"/>
        </a:buBlip>
        <a:defRPr sz="1800">
          <a:solidFill>
            <a:schemeClr val="tx1"/>
          </a:solidFill>
          <a:latin typeface="+mn-lt"/>
        </a:defRPr>
      </a:lvl5pPr>
      <a:lvl6pPr marL="2514600" indent="-228600" algn="l" rtl="0" eaLnBrk="1" fontAlgn="base" hangingPunct="1">
        <a:spcBef>
          <a:spcPct val="20000"/>
        </a:spcBef>
        <a:spcAft>
          <a:spcPct val="0"/>
        </a:spcAft>
        <a:buSzPct val="60000"/>
        <a:buBlip>
          <a:blip r:embed="rId14"/>
        </a:buBlip>
        <a:defRPr sz="1400">
          <a:solidFill>
            <a:schemeClr val="tx1"/>
          </a:solidFill>
          <a:latin typeface="+mn-lt"/>
        </a:defRPr>
      </a:lvl6pPr>
      <a:lvl7pPr marL="2971800" indent="-228600" algn="l" rtl="0" eaLnBrk="1" fontAlgn="base" hangingPunct="1">
        <a:spcBef>
          <a:spcPct val="20000"/>
        </a:spcBef>
        <a:spcAft>
          <a:spcPct val="0"/>
        </a:spcAft>
        <a:buSzPct val="60000"/>
        <a:buBlip>
          <a:blip r:embed="rId14"/>
        </a:buBlip>
        <a:defRPr sz="1400">
          <a:solidFill>
            <a:schemeClr val="tx1"/>
          </a:solidFill>
          <a:latin typeface="+mn-lt"/>
        </a:defRPr>
      </a:lvl7pPr>
      <a:lvl8pPr marL="3429000" indent="-228600" algn="l" rtl="0" eaLnBrk="1" fontAlgn="base" hangingPunct="1">
        <a:spcBef>
          <a:spcPct val="20000"/>
        </a:spcBef>
        <a:spcAft>
          <a:spcPct val="0"/>
        </a:spcAft>
        <a:buSzPct val="60000"/>
        <a:buBlip>
          <a:blip r:embed="rId14"/>
        </a:buBlip>
        <a:defRPr sz="1400">
          <a:solidFill>
            <a:schemeClr val="tx1"/>
          </a:solidFill>
          <a:latin typeface="+mn-lt"/>
        </a:defRPr>
      </a:lvl8pPr>
      <a:lvl9pPr marL="3886200" indent="-228600" algn="l" rtl="0" eaLnBrk="1" fontAlgn="base" hangingPunct="1">
        <a:spcBef>
          <a:spcPct val="20000"/>
        </a:spcBef>
        <a:spcAft>
          <a:spcPct val="0"/>
        </a:spcAft>
        <a:buSzPct val="60000"/>
        <a:buBlip>
          <a:blip r:embed="rId14"/>
        </a:buBlip>
        <a:defRPr sz="14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tackoverflow.com/questions/3951808/using-googletest-in-eclipse-how" TargetMode="External"/><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hyperlink" Target="https://creativecommons.org/licenses/by-sa/3.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24375" y="1530746"/>
            <a:ext cx="7930343" cy="1045185"/>
          </a:xfrm>
          <a:prstGeom prst="rect">
            <a:avLst/>
          </a:prstGeom>
          <a:noFill/>
          <a:ln w="9525">
            <a:noFill/>
            <a:miter lim="800000"/>
            <a:headEnd/>
            <a:tailEnd/>
          </a:ln>
        </p:spPr>
        <p:txBody>
          <a:bodyPr lIns="0" tIns="0" rIns="0" bIns="0" anchor="b"/>
          <a:lstStyle/>
          <a:p>
            <a:pPr algn="ctr">
              <a:lnSpc>
                <a:spcPct val="90000"/>
              </a:lnSpc>
            </a:pPr>
            <a:r>
              <a:rPr lang="en-US" sz="2400" b="1" dirty="0">
                <a:solidFill>
                  <a:schemeClr val="tx2"/>
                </a:solidFill>
              </a:rPr>
              <a:t>Neural Network based Image Classification System  on Heterogeneous Platforms</a:t>
            </a:r>
          </a:p>
        </p:txBody>
      </p:sp>
      <p:sp>
        <p:nvSpPr>
          <p:cNvPr id="3075" name="Rectangle 3"/>
          <p:cNvSpPr>
            <a:spLocks noChangeArrowheads="1"/>
          </p:cNvSpPr>
          <p:nvPr/>
        </p:nvSpPr>
        <p:spPr bwMode="auto">
          <a:xfrm>
            <a:off x="2066317" y="2666585"/>
            <a:ext cx="5046458" cy="540441"/>
          </a:xfrm>
          <a:prstGeom prst="rect">
            <a:avLst/>
          </a:prstGeom>
          <a:noFill/>
          <a:ln w="9525">
            <a:noFill/>
            <a:miter lim="800000"/>
            <a:headEnd/>
            <a:tailEnd/>
          </a:ln>
        </p:spPr>
        <p:txBody>
          <a:bodyPr lIns="0" tIns="0" rIns="0" bIns="0"/>
          <a:lstStyle/>
          <a:p>
            <a:pPr algn="ctr"/>
            <a:r>
              <a:rPr lang="en-GB" sz="1600" dirty="0" err="1">
                <a:solidFill>
                  <a:srgbClr val="000000"/>
                </a:solidFill>
              </a:rPr>
              <a:t>Linjuan</a:t>
            </a:r>
            <a:r>
              <a:rPr lang="en-GB" sz="1600" dirty="0">
                <a:solidFill>
                  <a:srgbClr val="000000"/>
                </a:solidFill>
              </a:rPr>
              <a:t> Fan, Ibrahim </a:t>
            </a:r>
            <a:r>
              <a:rPr lang="en-GB" sz="1600" dirty="0" err="1">
                <a:solidFill>
                  <a:srgbClr val="000000"/>
                </a:solidFill>
              </a:rPr>
              <a:t>Bouriga</a:t>
            </a:r>
            <a:r>
              <a:rPr lang="en-GB" sz="1600" dirty="0">
                <a:solidFill>
                  <a:srgbClr val="000000"/>
                </a:solidFill>
              </a:rPr>
              <a:t>, Andres </a:t>
            </a:r>
            <a:r>
              <a:rPr lang="en-GB" sz="1600" dirty="0" err="1">
                <a:solidFill>
                  <a:srgbClr val="000000"/>
                </a:solidFill>
              </a:rPr>
              <a:t>Stober</a:t>
            </a:r>
            <a:r>
              <a:rPr lang="en-GB" sz="1600" dirty="0">
                <a:solidFill>
                  <a:srgbClr val="000000"/>
                </a:solidFill>
              </a:rPr>
              <a:t>, </a:t>
            </a:r>
            <a:r>
              <a:rPr lang="en-GB" sz="1600" dirty="0" err="1">
                <a:solidFill>
                  <a:srgbClr val="000000"/>
                </a:solidFill>
              </a:rPr>
              <a:t>Bahaa</a:t>
            </a:r>
            <a:r>
              <a:rPr lang="en-GB" sz="1600" dirty="0">
                <a:solidFill>
                  <a:srgbClr val="000000"/>
                </a:solidFill>
              </a:rPr>
              <a:t> </a:t>
            </a:r>
            <a:r>
              <a:rPr lang="en-GB" sz="1600" dirty="0" err="1">
                <a:solidFill>
                  <a:srgbClr val="000000"/>
                </a:solidFill>
              </a:rPr>
              <a:t>Mahagne</a:t>
            </a:r>
            <a:r>
              <a:rPr lang="en-GB" sz="1600" dirty="0">
                <a:solidFill>
                  <a:srgbClr val="000000"/>
                </a:solidFill>
              </a:rPr>
              <a:t> and </a:t>
            </a:r>
            <a:r>
              <a:rPr lang="en-GB" sz="1600" dirty="0" err="1">
                <a:solidFill>
                  <a:srgbClr val="000000"/>
                </a:solidFill>
              </a:rPr>
              <a:t>Mehyar</a:t>
            </a:r>
            <a:r>
              <a:rPr lang="en-GB" sz="1600" dirty="0">
                <a:solidFill>
                  <a:srgbClr val="000000"/>
                </a:solidFill>
              </a:rPr>
              <a:t> </a:t>
            </a:r>
            <a:r>
              <a:rPr lang="en-GB" sz="1600" dirty="0" err="1">
                <a:solidFill>
                  <a:srgbClr val="000000"/>
                </a:solidFill>
              </a:rPr>
              <a:t>Cherni</a:t>
            </a:r>
            <a:r>
              <a:rPr lang="en-GB" sz="1600" dirty="0">
                <a:solidFill>
                  <a:srgbClr val="000000"/>
                </a:solidFill>
              </a:rPr>
              <a:t> </a:t>
            </a:r>
          </a:p>
        </p:txBody>
      </p:sp>
      <p:pic>
        <p:nvPicPr>
          <p:cNvPr id="4" name="Picture 3"/>
          <p:cNvPicPr>
            <a:picLocks noChangeAspect="1" noChangeArrowheads="1"/>
          </p:cNvPicPr>
          <p:nvPr/>
        </p:nvPicPr>
        <p:blipFill>
          <a:blip r:embed="rId3" cstate="print"/>
          <a:srcRect/>
          <a:stretch>
            <a:fillRect/>
          </a:stretch>
        </p:blipFill>
        <p:spPr bwMode="auto">
          <a:xfrm>
            <a:off x="7496325" y="231527"/>
            <a:ext cx="1299795" cy="1000181"/>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4"/>
          </p:nvPr>
        </p:nvSpPr>
        <p:spPr/>
        <p:txBody>
          <a:bodyPr/>
          <a:lstStyle/>
          <a:p>
            <a:fld id="{E55ABDE9-7D1A-4CAE-9056-F713D277A78C}" type="slidenum">
              <a:rPr lang="de-DE" smtClean="0"/>
              <a:pPr/>
              <a:t>10</a:t>
            </a:fld>
            <a:endParaRPr lang="de-DE" dirty="0"/>
          </a:p>
        </p:txBody>
      </p:sp>
      <p:sp>
        <p:nvSpPr>
          <p:cNvPr id="3" name="Title 2">
            <a:extLst>
              <a:ext uri="{FF2B5EF4-FFF2-40B4-BE49-F238E27FC236}">
                <a16:creationId xmlns="" xmlns:a16="http://schemas.microsoft.com/office/drawing/2014/main" id="{906C4C2C-591D-C447-9DC3-AB08999E305F}"/>
              </a:ext>
            </a:extLst>
          </p:cNvPr>
          <p:cNvSpPr>
            <a:spLocks noGrp="1"/>
          </p:cNvSpPr>
          <p:nvPr>
            <p:ph type="title"/>
          </p:nvPr>
        </p:nvSpPr>
        <p:spPr/>
        <p:txBody>
          <a:bodyPr/>
          <a:lstStyle/>
          <a:p>
            <a:r>
              <a:rPr lang="de-DE" dirty="0" err="1"/>
              <a:t>Convolution</a:t>
            </a:r>
            <a:r>
              <a:rPr lang="de-DE" dirty="0"/>
              <a:t> Layer Test</a:t>
            </a:r>
          </a:p>
        </p:txBody>
      </p:sp>
      <p:sp>
        <p:nvSpPr>
          <p:cNvPr id="10" name="内容占位符 6">
            <a:extLst>
              <a:ext uri="{FF2B5EF4-FFF2-40B4-BE49-F238E27FC236}">
                <a16:creationId xmlns="" xmlns:a16="http://schemas.microsoft.com/office/drawing/2014/main" id="{087E18F4-B783-3E48-9BA5-5A5221748E08}"/>
              </a:ext>
            </a:extLst>
          </p:cNvPr>
          <p:cNvSpPr>
            <a:spLocks noGrp="1"/>
          </p:cNvSpPr>
          <p:nvPr>
            <p:ph sz="half" idx="1"/>
          </p:nvPr>
        </p:nvSpPr>
        <p:spPr>
          <a:xfrm>
            <a:off x="306211" y="1690209"/>
            <a:ext cx="8362397" cy="3676448"/>
          </a:xfrm>
        </p:spPr>
        <p:txBody>
          <a:bodyPr>
            <a:normAutofit/>
          </a:bodyPr>
          <a:lstStyle/>
          <a:p>
            <a:pPr marL="0" indent="0">
              <a:buNone/>
            </a:pPr>
            <a:endParaRPr lang="de-DE" dirty="0"/>
          </a:p>
          <a:p>
            <a:r>
              <a:rPr lang="en" altLang="zh-CN" dirty="0"/>
              <a:t>In order to avoid any unexpected </a:t>
            </a:r>
            <a:r>
              <a:rPr lang="de-DE" dirty="0" err="1"/>
              <a:t>behaviour</a:t>
            </a:r>
            <a:r>
              <a:rPr lang="en" altLang="zh-CN" dirty="0"/>
              <a:t> of the convolutional layer we apply different filters with different strides on the input. </a:t>
            </a:r>
          </a:p>
          <a:p>
            <a:r>
              <a:rPr lang="de-DE" altLang="zh-CN" dirty="0"/>
              <a:t>Differentes</a:t>
            </a:r>
            <a:r>
              <a:rPr lang="en" altLang="zh-CN" dirty="0"/>
              <a:t> paddings were also used by the input. </a:t>
            </a:r>
          </a:p>
          <a:p>
            <a:r>
              <a:rPr lang="en" altLang="zh-CN" dirty="0"/>
              <a:t>However we model the image as a set of data and do not use real images in this approach, so that we can avoid interpreting graphical representation by the output. </a:t>
            </a:r>
          </a:p>
          <a:p>
            <a:r>
              <a:rPr lang="en" altLang="zh-CN" dirty="0"/>
              <a:t>The data are represented as vectors of float. </a:t>
            </a:r>
          </a:p>
          <a:p>
            <a:r>
              <a:rPr lang="en" altLang="zh-CN" dirty="0"/>
              <a:t>The expected output are calculated manually and compared to the one produced by the layer. </a:t>
            </a:r>
            <a:endParaRPr lang="en-US" altLang="zh-CN" dirty="0"/>
          </a:p>
          <a:p>
            <a:pPr marL="0" indent="0">
              <a:buNone/>
            </a:pPr>
            <a:endParaRPr lang="en-US" altLang="zh-CN" i="1" dirty="0"/>
          </a:p>
        </p:txBody>
      </p:sp>
      <p:sp>
        <p:nvSpPr>
          <p:cNvPr id="11" name="页脚占位符 5">
            <a:extLst>
              <a:ext uri="{FF2B5EF4-FFF2-40B4-BE49-F238E27FC236}">
                <a16:creationId xmlns="" xmlns:a16="http://schemas.microsoft.com/office/drawing/2014/main" id="{7826FA71-DDDB-B54C-ABBF-D3507E027C72}"/>
              </a:ext>
            </a:extLst>
          </p:cNvPr>
          <p:cNvSpPr>
            <a:spLocks noGrp="1"/>
          </p:cNvSpPr>
          <p:nvPr>
            <p:ph type="ftr" sz="quarter" idx="3"/>
          </p:nvPr>
        </p:nvSpPr>
        <p:spPr>
          <a:xfrm>
            <a:off x="109728" y="6461061"/>
            <a:ext cx="5583936" cy="360363"/>
          </a:xfrm>
        </p:spPr>
        <p:txBody>
          <a:bodyPr/>
          <a:lstStyle/>
          <a:p>
            <a:pPr>
              <a:defRPr/>
            </a:pPr>
            <a:r>
              <a:rPr lang="en-US" dirty="0"/>
              <a:t>Software Engineering Practice</a:t>
            </a:r>
          </a:p>
        </p:txBody>
      </p:sp>
    </p:spTree>
    <p:extLst>
      <p:ext uri="{BB962C8B-B14F-4D97-AF65-F5344CB8AC3E}">
        <p14:creationId xmlns:p14="http://schemas.microsoft.com/office/powerpoint/2010/main" val="4187205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A902AA52-EA4D-4E5F-BB50-68CD1B42A04D}"/>
              </a:ext>
            </a:extLst>
          </p:cNvPr>
          <p:cNvSpPr>
            <a:spLocks noGrp="1"/>
          </p:cNvSpPr>
          <p:nvPr>
            <p:ph type="sldNum" sz="quarter" idx="4"/>
          </p:nvPr>
        </p:nvSpPr>
        <p:spPr/>
        <p:txBody>
          <a:bodyPr/>
          <a:lstStyle/>
          <a:p>
            <a:fld id="{E55ABDE9-7D1A-4CAE-9056-F713D277A78C}" type="slidenum">
              <a:rPr lang="de-DE" smtClean="0"/>
              <a:pPr/>
              <a:t>11</a:t>
            </a:fld>
            <a:endParaRPr lang="de-DE" dirty="0"/>
          </a:p>
        </p:txBody>
      </p:sp>
      <p:sp>
        <p:nvSpPr>
          <p:cNvPr id="7" name="页脚占位符 5">
            <a:extLst>
              <a:ext uri="{FF2B5EF4-FFF2-40B4-BE49-F238E27FC236}">
                <a16:creationId xmlns="" xmlns:a16="http://schemas.microsoft.com/office/drawing/2014/main" id="{05A09CBB-638C-4503-B16F-7BE62EC8FC1B}"/>
              </a:ext>
            </a:extLst>
          </p:cNvPr>
          <p:cNvSpPr>
            <a:spLocks noGrp="1"/>
          </p:cNvSpPr>
          <p:nvPr>
            <p:ph type="ftr" sz="quarter" idx="3"/>
          </p:nvPr>
        </p:nvSpPr>
        <p:spPr>
          <a:xfrm>
            <a:off x="109728" y="6461061"/>
            <a:ext cx="5583936" cy="360363"/>
          </a:xfrm>
        </p:spPr>
        <p:txBody>
          <a:bodyPr/>
          <a:lstStyle/>
          <a:p>
            <a:pPr>
              <a:defRPr/>
            </a:pPr>
            <a:r>
              <a:rPr lang="en-US" dirty="0"/>
              <a:t>Software Engineering Practice</a:t>
            </a:r>
          </a:p>
        </p:txBody>
      </p:sp>
      <p:pic>
        <p:nvPicPr>
          <p:cNvPr id="8" name="Picture 7" descr="A screenshot of a social media post&#10;&#10;Description automatically generated">
            <a:extLst>
              <a:ext uri="{FF2B5EF4-FFF2-40B4-BE49-F238E27FC236}">
                <a16:creationId xmlns="" xmlns:a16="http://schemas.microsoft.com/office/drawing/2014/main" id="{1618E58D-E694-C641-86CC-25D494E90B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4128" y="359229"/>
            <a:ext cx="6313102" cy="5671457"/>
          </a:xfrm>
          <a:prstGeom prst="rect">
            <a:avLst/>
          </a:prstGeom>
        </p:spPr>
      </p:pic>
    </p:spTree>
    <p:extLst>
      <p:ext uri="{BB962C8B-B14F-4D97-AF65-F5344CB8AC3E}">
        <p14:creationId xmlns:p14="http://schemas.microsoft.com/office/powerpoint/2010/main" val="2223807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4"/>
          </p:nvPr>
        </p:nvSpPr>
        <p:spPr/>
        <p:txBody>
          <a:bodyPr/>
          <a:lstStyle/>
          <a:p>
            <a:fld id="{E55ABDE9-7D1A-4CAE-9056-F713D277A78C}" type="slidenum">
              <a:rPr lang="de-DE" smtClean="0"/>
              <a:pPr/>
              <a:t>12</a:t>
            </a:fld>
            <a:endParaRPr lang="de-DE" dirty="0"/>
          </a:p>
        </p:txBody>
      </p:sp>
      <p:sp>
        <p:nvSpPr>
          <p:cNvPr id="3" name="Title 2">
            <a:extLst>
              <a:ext uri="{FF2B5EF4-FFF2-40B4-BE49-F238E27FC236}">
                <a16:creationId xmlns="" xmlns:a16="http://schemas.microsoft.com/office/drawing/2014/main" id="{906C4C2C-591D-C447-9DC3-AB08999E305F}"/>
              </a:ext>
            </a:extLst>
          </p:cNvPr>
          <p:cNvSpPr>
            <a:spLocks noGrp="1"/>
          </p:cNvSpPr>
          <p:nvPr>
            <p:ph type="title"/>
          </p:nvPr>
        </p:nvSpPr>
        <p:spPr/>
        <p:txBody>
          <a:bodyPr>
            <a:normAutofit/>
          </a:bodyPr>
          <a:lstStyle/>
          <a:p>
            <a:r>
              <a:rPr lang="de-DE" dirty="0" err="1"/>
              <a:t>Fully</a:t>
            </a:r>
            <a:r>
              <a:rPr lang="de-DE" dirty="0"/>
              <a:t> </a:t>
            </a:r>
            <a:r>
              <a:rPr lang="de-DE" dirty="0" err="1"/>
              <a:t>Connected</a:t>
            </a:r>
            <a:r>
              <a:rPr lang="de-DE" dirty="0"/>
              <a:t> Layer Test</a:t>
            </a:r>
          </a:p>
        </p:txBody>
      </p:sp>
      <p:sp>
        <p:nvSpPr>
          <p:cNvPr id="10" name="内容占位符 6">
            <a:extLst>
              <a:ext uri="{FF2B5EF4-FFF2-40B4-BE49-F238E27FC236}">
                <a16:creationId xmlns="" xmlns:a16="http://schemas.microsoft.com/office/drawing/2014/main" id="{087E18F4-B783-3E48-9BA5-5A5221748E08}"/>
              </a:ext>
            </a:extLst>
          </p:cNvPr>
          <p:cNvSpPr>
            <a:spLocks noGrp="1"/>
          </p:cNvSpPr>
          <p:nvPr>
            <p:ph sz="half" idx="1"/>
          </p:nvPr>
        </p:nvSpPr>
        <p:spPr>
          <a:xfrm>
            <a:off x="390525" y="1197530"/>
            <a:ext cx="8362397" cy="4462940"/>
          </a:xfrm>
        </p:spPr>
        <p:txBody>
          <a:bodyPr>
            <a:normAutofit/>
          </a:bodyPr>
          <a:lstStyle/>
          <a:p>
            <a:pPr marL="0" indent="0">
              <a:buNone/>
            </a:pPr>
            <a:endParaRPr lang="de-DE" dirty="0"/>
          </a:p>
          <a:p>
            <a:r>
              <a:rPr lang="en-US" dirty="0"/>
              <a:t>This layer basically takes an input volume (whatever the output is of the conv or </a:t>
            </a:r>
            <a:r>
              <a:rPr lang="en-US" dirty="0" err="1"/>
              <a:t>ReLU</a:t>
            </a:r>
            <a:r>
              <a:rPr lang="en-US" dirty="0"/>
              <a:t> or pool layer preceding it) and outputs an N dimensional vector where N is the number of classes that the program has to choose from.</a:t>
            </a:r>
          </a:p>
          <a:p>
            <a:endParaRPr lang="en-US" dirty="0"/>
          </a:p>
          <a:p>
            <a:r>
              <a:rPr lang="en-US" dirty="0"/>
              <a:t>for this test we have created this objects:</a:t>
            </a:r>
            <a:endParaRPr lang="de-DE" dirty="0"/>
          </a:p>
          <a:p>
            <a:pPr lvl="1"/>
            <a:r>
              <a:rPr lang="en-US" altLang="zh-CN" dirty="0" smtClean="0"/>
              <a:t>w</a:t>
            </a:r>
            <a:r>
              <a:rPr lang="en-US" dirty="0" smtClean="0"/>
              <a:t>eights</a:t>
            </a:r>
            <a:r>
              <a:rPr lang="en-US" dirty="0"/>
              <a:t>: object of an Image </a:t>
            </a:r>
            <a:endParaRPr lang="de-DE" dirty="0"/>
          </a:p>
          <a:p>
            <a:pPr lvl="1"/>
            <a:r>
              <a:rPr lang="en-US" dirty="0" err="1"/>
              <a:t>fully_connected_layer</a:t>
            </a:r>
            <a:r>
              <a:rPr lang="en-US" dirty="0"/>
              <a:t>: object of Fully Connected Layer class</a:t>
            </a:r>
            <a:endParaRPr lang="de-DE" dirty="0"/>
          </a:p>
          <a:p>
            <a:pPr lvl="1"/>
            <a:r>
              <a:rPr lang="de-DE" dirty="0" err="1"/>
              <a:t>InputImage</a:t>
            </a:r>
            <a:r>
              <a:rPr lang="de-DE" dirty="0"/>
              <a:t>: </a:t>
            </a:r>
            <a:r>
              <a:rPr lang="de-DE" dirty="0" err="1"/>
              <a:t>input</a:t>
            </a:r>
            <a:r>
              <a:rPr lang="de-DE" dirty="0"/>
              <a:t> </a:t>
            </a:r>
            <a:r>
              <a:rPr lang="de-DE" dirty="0" err="1"/>
              <a:t>image</a:t>
            </a:r>
            <a:endParaRPr lang="de-DE" dirty="0"/>
          </a:p>
          <a:p>
            <a:pPr lvl="1"/>
            <a:r>
              <a:rPr lang="de-DE" dirty="0" err="1"/>
              <a:t>expectedOutput</a:t>
            </a:r>
            <a:r>
              <a:rPr lang="de-DE" dirty="0"/>
              <a:t>: </a:t>
            </a:r>
            <a:r>
              <a:rPr lang="de-DE" dirty="0" err="1"/>
              <a:t>expected</a:t>
            </a:r>
            <a:r>
              <a:rPr lang="de-DE" dirty="0"/>
              <a:t> </a:t>
            </a:r>
            <a:r>
              <a:rPr lang="de-DE" dirty="0" err="1"/>
              <a:t>output</a:t>
            </a:r>
            <a:endParaRPr lang="de-DE" dirty="0"/>
          </a:p>
          <a:p>
            <a:pPr lvl="1"/>
            <a:r>
              <a:rPr lang="en-US" dirty="0" err="1"/>
              <a:t>outputFrom_Fully_connected_layer</a:t>
            </a:r>
            <a:r>
              <a:rPr lang="en-US" dirty="0"/>
              <a:t>: output of the fully connected layer for the input image</a:t>
            </a:r>
            <a:endParaRPr lang="de-DE" dirty="0"/>
          </a:p>
          <a:p>
            <a:endParaRPr lang="de-DE" dirty="0"/>
          </a:p>
          <a:p>
            <a:pPr marL="0" indent="0">
              <a:buNone/>
            </a:pPr>
            <a:endParaRPr lang="de-DE" altLang="zh-CN" dirty="0"/>
          </a:p>
        </p:txBody>
      </p:sp>
      <p:sp>
        <p:nvSpPr>
          <p:cNvPr id="11" name="页脚占位符 5">
            <a:extLst>
              <a:ext uri="{FF2B5EF4-FFF2-40B4-BE49-F238E27FC236}">
                <a16:creationId xmlns="" xmlns:a16="http://schemas.microsoft.com/office/drawing/2014/main" id="{130A2443-A6B8-7C4D-9C29-CE93DFB9D90E}"/>
              </a:ext>
            </a:extLst>
          </p:cNvPr>
          <p:cNvSpPr>
            <a:spLocks noGrp="1"/>
          </p:cNvSpPr>
          <p:nvPr>
            <p:ph type="ftr" sz="quarter" idx="3"/>
          </p:nvPr>
        </p:nvSpPr>
        <p:spPr>
          <a:xfrm>
            <a:off x="109728" y="6461061"/>
            <a:ext cx="5583936" cy="360363"/>
          </a:xfrm>
        </p:spPr>
        <p:txBody>
          <a:bodyPr/>
          <a:lstStyle/>
          <a:p>
            <a:pPr>
              <a:defRPr/>
            </a:pPr>
            <a:r>
              <a:rPr lang="en-US" dirty="0"/>
              <a:t>Software Engineering Practice</a:t>
            </a:r>
          </a:p>
        </p:txBody>
      </p:sp>
    </p:spTree>
    <p:extLst>
      <p:ext uri="{BB962C8B-B14F-4D97-AF65-F5344CB8AC3E}">
        <p14:creationId xmlns:p14="http://schemas.microsoft.com/office/powerpoint/2010/main" val="1031506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4"/>
          </p:nvPr>
        </p:nvSpPr>
        <p:spPr/>
        <p:txBody>
          <a:bodyPr/>
          <a:lstStyle/>
          <a:p>
            <a:fld id="{E55ABDE9-7D1A-4CAE-9056-F713D277A78C}" type="slidenum">
              <a:rPr lang="de-DE" smtClean="0"/>
              <a:pPr/>
              <a:t>13</a:t>
            </a:fld>
            <a:endParaRPr lang="de-DE" dirty="0"/>
          </a:p>
        </p:txBody>
      </p:sp>
      <p:sp>
        <p:nvSpPr>
          <p:cNvPr id="9" name="页脚占位符 5">
            <a:extLst>
              <a:ext uri="{FF2B5EF4-FFF2-40B4-BE49-F238E27FC236}">
                <a16:creationId xmlns="" xmlns:a16="http://schemas.microsoft.com/office/drawing/2014/main" id="{4DEDF4A6-7875-2546-ADC1-6B13F81E3FCD}"/>
              </a:ext>
            </a:extLst>
          </p:cNvPr>
          <p:cNvSpPr>
            <a:spLocks noGrp="1"/>
          </p:cNvSpPr>
          <p:nvPr>
            <p:ph type="ftr" sz="quarter" idx="3"/>
          </p:nvPr>
        </p:nvSpPr>
        <p:spPr>
          <a:xfrm>
            <a:off x="109728" y="6461061"/>
            <a:ext cx="5583936" cy="360363"/>
          </a:xfrm>
        </p:spPr>
        <p:txBody>
          <a:bodyPr/>
          <a:lstStyle/>
          <a:p>
            <a:pPr>
              <a:defRPr/>
            </a:pPr>
            <a:r>
              <a:rPr lang="en-US" dirty="0"/>
              <a:t>Software Engineering Practice</a:t>
            </a:r>
          </a:p>
        </p:txBody>
      </p:sp>
      <p:pic>
        <p:nvPicPr>
          <p:cNvPr id="11" name="Picture 10" descr="A screenshot of a social media post&#10;&#10;Description automatically generated">
            <a:extLst>
              <a:ext uri="{FF2B5EF4-FFF2-40B4-BE49-F238E27FC236}">
                <a16:creationId xmlns="" xmlns:a16="http://schemas.microsoft.com/office/drawing/2014/main" id="{B7EA033E-F387-5945-B1DE-C6B789716B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7571" y="549237"/>
            <a:ext cx="6763643" cy="5477819"/>
          </a:xfrm>
          <a:prstGeom prst="rect">
            <a:avLst/>
          </a:prstGeom>
        </p:spPr>
      </p:pic>
    </p:spTree>
    <p:extLst>
      <p:ext uri="{BB962C8B-B14F-4D97-AF65-F5344CB8AC3E}">
        <p14:creationId xmlns:p14="http://schemas.microsoft.com/office/powerpoint/2010/main" val="3493956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 xmlns:a16="http://schemas.microsoft.com/office/drawing/2014/main" id="{2B5BFB35-8AF5-46CC-A872-D3356A1F80B1}"/>
              </a:ext>
            </a:extLst>
          </p:cNvPr>
          <p:cNvSpPr>
            <a:spLocks noGrp="1"/>
          </p:cNvSpPr>
          <p:nvPr>
            <p:ph type="title"/>
          </p:nvPr>
        </p:nvSpPr>
        <p:spPr/>
        <p:txBody>
          <a:bodyPr/>
          <a:lstStyle/>
          <a:p>
            <a:r>
              <a:rPr lang="en-US" dirty="0"/>
              <a:t>Max Pooling Layer Test</a:t>
            </a:r>
            <a:endParaRPr lang="de-DE" dirty="0"/>
          </a:p>
        </p:txBody>
      </p:sp>
      <p:sp>
        <p:nvSpPr>
          <p:cNvPr id="11" name="Content Placeholder 10">
            <a:extLst>
              <a:ext uri="{FF2B5EF4-FFF2-40B4-BE49-F238E27FC236}">
                <a16:creationId xmlns="" xmlns:a16="http://schemas.microsoft.com/office/drawing/2014/main" id="{539AFC90-3FE6-4AD9-8F1D-7B281069546B}"/>
              </a:ext>
            </a:extLst>
          </p:cNvPr>
          <p:cNvSpPr>
            <a:spLocks noGrp="1"/>
          </p:cNvSpPr>
          <p:nvPr>
            <p:ph idx="1"/>
          </p:nvPr>
        </p:nvSpPr>
        <p:spPr/>
        <p:txBody>
          <a:bodyPr/>
          <a:lstStyle/>
          <a:p>
            <a:r>
              <a:rPr lang="en-US" dirty="0"/>
              <a:t>Its function is to progressively reduce the spatial size of the representation to reduce the amount of parameters and computation in the network, and hence to also control overfitting. </a:t>
            </a:r>
            <a:endParaRPr lang="de-DE" dirty="0"/>
          </a:p>
          <a:p>
            <a:endParaRPr lang="en-US" dirty="0"/>
          </a:p>
          <a:p>
            <a:r>
              <a:rPr lang="en-US" dirty="0"/>
              <a:t>For this test have we created:</a:t>
            </a:r>
          </a:p>
          <a:p>
            <a:pPr lvl="1"/>
            <a:r>
              <a:rPr lang="en-US" dirty="0"/>
              <a:t> input image, </a:t>
            </a:r>
          </a:p>
          <a:p>
            <a:pPr lvl="1"/>
            <a:r>
              <a:rPr lang="en-US" dirty="0"/>
              <a:t>expected output </a:t>
            </a:r>
          </a:p>
          <a:p>
            <a:pPr lvl="1"/>
            <a:r>
              <a:rPr lang="en-US" dirty="0"/>
              <a:t>object of max pool </a:t>
            </a:r>
            <a:r>
              <a:rPr lang="en-US" dirty="0" smtClean="0"/>
              <a:t>layer</a:t>
            </a:r>
            <a:endParaRPr lang="en-US" dirty="0"/>
          </a:p>
          <a:p>
            <a:pPr lvl="1"/>
            <a:endParaRPr lang="en-US" dirty="0"/>
          </a:p>
          <a:p>
            <a:r>
              <a:rPr lang="en-US" dirty="0"/>
              <a:t>After adding the data for each object we tested with (ASSERT_EQ) if the output of the max pool layer as we expect it in the output that we created. </a:t>
            </a:r>
            <a:endParaRPr lang="de-DE" dirty="0"/>
          </a:p>
          <a:p>
            <a:pPr marL="0" indent="0">
              <a:buNone/>
            </a:pPr>
            <a:endParaRPr lang="en-US" dirty="0"/>
          </a:p>
        </p:txBody>
      </p:sp>
      <p:sp>
        <p:nvSpPr>
          <p:cNvPr id="5" name="灯片编号占位符 4"/>
          <p:cNvSpPr>
            <a:spLocks noGrp="1"/>
          </p:cNvSpPr>
          <p:nvPr>
            <p:ph type="sldNum" sz="quarter" idx="4"/>
          </p:nvPr>
        </p:nvSpPr>
        <p:spPr/>
        <p:txBody>
          <a:bodyPr/>
          <a:lstStyle/>
          <a:p>
            <a:fld id="{E55ABDE9-7D1A-4CAE-9056-F713D277A78C}" type="slidenum">
              <a:rPr lang="de-DE" smtClean="0"/>
              <a:pPr/>
              <a:t>14</a:t>
            </a:fld>
            <a:endParaRPr lang="de-DE" dirty="0"/>
          </a:p>
        </p:txBody>
      </p:sp>
      <p:sp>
        <p:nvSpPr>
          <p:cNvPr id="9" name="页脚占位符 5">
            <a:extLst>
              <a:ext uri="{FF2B5EF4-FFF2-40B4-BE49-F238E27FC236}">
                <a16:creationId xmlns="" xmlns:a16="http://schemas.microsoft.com/office/drawing/2014/main" id="{24D79154-874A-A544-A749-2E618D0319A4}"/>
              </a:ext>
            </a:extLst>
          </p:cNvPr>
          <p:cNvSpPr>
            <a:spLocks noGrp="1"/>
          </p:cNvSpPr>
          <p:nvPr>
            <p:ph type="ftr" sz="quarter" idx="3"/>
          </p:nvPr>
        </p:nvSpPr>
        <p:spPr/>
        <p:txBody>
          <a:bodyPr/>
          <a:lstStyle/>
          <a:p>
            <a:pPr>
              <a:defRPr/>
            </a:pPr>
            <a:r>
              <a:rPr lang="en-US" dirty="0"/>
              <a:t>Software Engineering Practice</a:t>
            </a:r>
          </a:p>
        </p:txBody>
      </p:sp>
    </p:spTree>
    <p:extLst>
      <p:ext uri="{BB962C8B-B14F-4D97-AF65-F5344CB8AC3E}">
        <p14:creationId xmlns:p14="http://schemas.microsoft.com/office/powerpoint/2010/main" val="1102200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4"/>
          </p:nvPr>
        </p:nvSpPr>
        <p:spPr/>
        <p:txBody>
          <a:bodyPr/>
          <a:lstStyle/>
          <a:p>
            <a:fld id="{E55ABDE9-7D1A-4CAE-9056-F713D277A78C}" type="slidenum">
              <a:rPr lang="de-DE" smtClean="0"/>
              <a:pPr/>
              <a:t>15</a:t>
            </a:fld>
            <a:endParaRPr lang="de-DE" dirty="0"/>
          </a:p>
        </p:txBody>
      </p:sp>
      <p:sp>
        <p:nvSpPr>
          <p:cNvPr id="7" name="页脚占位符 5">
            <a:extLst>
              <a:ext uri="{FF2B5EF4-FFF2-40B4-BE49-F238E27FC236}">
                <a16:creationId xmlns="" xmlns:a16="http://schemas.microsoft.com/office/drawing/2014/main" id="{EA3AAAEE-4BB9-7744-A676-537FC9DC9CA0}"/>
              </a:ext>
            </a:extLst>
          </p:cNvPr>
          <p:cNvSpPr>
            <a:spLocks noGrp="1"/>
          </p:cNvSpPr>
          <p:nvPr>
            <p:ph type="ftr" sz="quarter" idx="3"/>
          </p:nvPr>
        </p:nvSpPr>
        <p:spPr>
          <a:xfrm>
            <a:off x="109728" y="6461061"/>
            <a:ext cx="5583936" cy="360363"/>
          </a:xfrm>
        </p:spPr>
        <p:txBody>
          <a:bodyPr/>
          <a:lstStyle/>
          <a:p>
            <a:pPr>
              <a:defRPr/>
            </a:pPr>
            <a:r>
              <a:rPr lang="en-US" dirty="0"/>
              <a:t>Software Engineering Practice</a:t>
            </a:r>
          </a:p>
        </p:txBody>
      </p:sp>
      <p:pic>
        <p:nvPicPr>
          <p:cNvPr id="4" name="Picture 3">
            <a:extLst>
              <a:ext uri="{FF2B5EF4-FFF2-40B4-BE49-F238E27FC236}">
                <a16:creationId xmlns="" xmlns:a16="http://schemas.microsoft.com/office/drawing/2014/main" id="{45211D56-6F5B-074F-91FB-56D29A32683F}"/>
              </a:ext>
            </a:extLst>
          </p:cNvPr>
          <p:cNvPicPr>
            <a:picLocks noChangeAspect="1"/>
          </p:cNvPicPr>
          <p:nvPr/>
        </p:nvPicPr>
        <p:blipFill>
          <a:blip r:embed="rId2" cstate="print"/>
          <a:stretch>
            <a:fillRect/>
          </a:stretch>
        </p:blipFill>
        <p:spPr>
          <a:xfrm>
            <a:off x="321128" y="3202756"/>
            <a:ext cx="8066314" cy="3086828"/>
          </a:xfrm>
          <a:prstGeom prst="rect">
            <a:avLst/>
          </a:prstGeom>
        </p:spPr>
      </p:pic>
      <p:pic>
        <p:nvPicPr>
          <p:cNvPr id="6" name="Picture 5">
            <a:extLst>
              <a:ext uri="{FF2B5EF4-FFF2-40B4-BE49-F238E27FC236}">
                <a16:creationId xmlns="" xmlns:a16="http://schemas.microsoft.com/office/drawing/2014/main" id="{11DE9AC7-7AA4-B444-AB8B-E97D246A0C72}"/>
              </a:ext>
            </a:extLst>
          </p:cNvPr>
          <p:cNvPicPr>
            <a:picLocks noChangeAspect="1"/>
          </p:cNvPicPr>
          <p:nvPr/>
        </p:nvPicPr>
        <p:blipFill>
          <a:blip r:embed="rId3" cstate="print"/>
          <a:stretch>
            <a:fillRect/>
          </a:stretch>
        </p:blipFill>
        <p:spPr>
          <a:xfrm>
            <a:off x="212271" y="219060"/>
            <a:ext cx="4882243" cy="2221695"/>
          </a:xfrm>
          <a:prstGeom prst="rect">
            <a:avLst/>
          </a:prstGeom>
        </p:spPr>
      </p:pic>
    </p:spTree>
    <p:extLst>
      <p:ext uri="{BB962C8B-B14F-4D97-AF65-F5344CB8AC3E}">
        <p14:creationId xmlns:p14="http://schemas.microsoft.com/office/powerpoint/2010/main" val="3387925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Local Response Normalization Layer</a:t>
            </a:r>
            <a:endParaRPr lang="zh-CN" altLang="en-US" dirty="0"/>
          </a:p>
        </p:txBody>
      </p:sp>
      <p:sp>
        <p:nvSpPr>
          <p:cNvPr id="3" name="内容占位符 2"/>
          <p:cNvSpPr>
            <a:spLocks noGrp="1"/>
          </p:cNvSpPr>
          <p:nvPr>
            <p:ph idx="1"/>
          </p:nvPr>
        </p:nvSpPr>
        <p:spPr/>
        <p:txBody>
          <a:bodyPr/>
          <a:lstStyle/>
          <a:p>
            <a:r>
              <a:rPr lang="en-US" altLang="zh-CN" dirty="0" smtClean="0"/>
              <a:t>This layer performs a kind of “lateral inhibition” by normalizing over local input regions. In </a:t>
            </a:r>
            <a:r>
              <a:rPr lang="en-US" altLang="zh-CN" dirty="0" err="1" smtClean="0"/>
              <a:t>across_channels</a:t>
            </a:r>
            <a:r>
              <a:rPr lang="en-US" altLang="zh-CN" dirty="0" smtClean="0"/>
              <a:t> mode, the local regions extend across nearby channels, but have no spatial extent.</a:t>
            </a:r>
          </a:p>
          <a:p>
            <a:endParaRPr lang="en-US" altLang="zh-CN" dirty="0" smtClean="0"/>
          </a:p>
          <a:p>
            <a:r>
              <a:rPr lang="en-US" altLang="zh-CN" dirty="0" smtClean="0"/>
              <a:t>For this test we have created this object:</a:t>
            </a:r>
          </a:p>
          <a:p>
            <a:pPr lvl="1"/>
            <a:r>
              <a:rPr lang="en-US" altLang="zh-CN" dirty="0" err="1" smtClean="0"/>
              <a:t>lrn</a:t>
            </a:r>
            <a:r>
              <a:rPr lang="en-US" altLang="zh-CN" dirty="0" smtClean="0"/>
              <a:t>: object of local response normalization layer      </a:t>
            </a:r>
          </a:p>
          <a:p>
            <a:pPr lvl="1"/>
            <a:r>
              <a:rPr lang="en-US" altLang="zh-CN" dirty="0" smtClean="0"/>
              <a:t>input: input image in size 2x2x2x1       </a:t>
            </a:r>
          </a:p>
          <a:p>
            <a:pPr lvl="1"/>
            <a:r>
              <a:rPr lang="en-US" altLang="zh-CN" dirty="0" err="1" smtClean="0"/>
              <a:t>expectedOutput</a:t>
            </a:r>
            <a:r>
              <a:rPr lang="zh-CN" altLang="en-US" dirty="0" smtClean="0"/>
              <a:t>：</a:t>
            </a:r>
            <a:r>
              <a:rPr lang="en-US" altLang="zh-CN" dirty="0" smtClean="0"/>
              <a:t>expected output       </a:t>
            </a:r>
          </a:p>
          <a:p>
            <a:pPr lvl="1"/>
            <a:r>
              <a:rPr lang="en-US" altLang="zh-CN" dirty="0" smtClean="0"/>
              <a:t>output: output after applying </a:t>
            </a:r>
            <a:r>
              <a:rPr lang="en-US" altLang="zh-CN" dirty="0" err="1" smtClean="0"/>
              <a:t>forward_layer</a:t>
            </a:r>
            <a:r>
              <a:rPr lang="en-US" altLang="zh-CN" dirty="0" smtClean="0"/>
              <a:t> method </a:t>
            </a:r>
          </a:p>
          <a:p>
            <a:endParaRPr lang="en-US" altLang="zh-CN" dirty="0" smtClean="0"/>
          </a:p>
          <a:p>
            <a:endParaRPr lang="en-US" altLang="zh-CN" dirty="0" smtClean="0"/>
          </a:p>
          <a:p>
            <a:pPr lvl="1"/>
            <a:endParaRPr lang="en-US" altLang="zh-CN" dirty="0" smtClean="0"/>
          </a:p>
          <a:p>
            <a:pPr>
              <a:buNone/>
            </a:pPr>
            <a:endParaRPr lang="en-US" altLang="zh-CN" dirty="0" smtClean="0"/>
          </a:p>
          <a:p>
            <a:pPr>
              <a:buNone/>
            </a:pPr>
            <a:endParaRPr lang="en-US" altLang="zh-CN" dirty="0" smtClean="0"/>
          </a:p>
        </p:txBody>
      </p:sp>
      <p:sp>
        <p:nvSpPr>
          <p:cNvPr id="4" name="日期占位符 3"/>
          <p:cNvSpPr>
            <a:spLocks noGrp="1"/>
          </p:cNvSpPr>
          <p:nvPr>
            <p:ph type="dt" sz="half" idx="2"/>
          </p:nvPr>
        </p:nvSpPr>
        <p:spPr/>
        <p:txBody>
          <a:bodyPr/>
          <a:lstStyle/>
          <a:p>
            <a:r>
              <a:rPr lang="en-US" smtClean="0"/>
              <a:t>Impedance Spectroscopy of Inkjet Printed Electrolyte-Gated Transistor</a:t>
            </a:r>
            <a:endParaRPr lang="de-DE" dirty="0"/>
          </a:p>
        </p:txBody>
      </p:sp>
      <p:sp>
        <p:nvSpPr>
          <p:cNvPr id="5" name="灯片编号占位符 4"/>
          <p:cNvSpPr>
            <a:spLocks noGrp="1"/>
          </p:cNvSpPr>
          <p:nvPr>
            <p:ph type="sldNum" sz="quarter" idx="4"/>
          </p:nvPr>
        </p:nvSpPr>
        <p:spPr/>
        <p:txBody>
          <a:bodyPr/>
          <a:lstStyle/>
          <a:p>
            <a:fld id="{E55ABDE9-7D1A-4CAE-9056-F713D277A78C}" type="slidenum">
              <a:rPr lang="de-DE" smtClean="0"/>
              <a:pPr/>
              <a:t>16</a:t>
            </a:fld>
            <a:endParaRPr lang="de-DE" dirty="0"/>
          </a:p>
        </p:txBody>
      </p:sp>
      <p:sp>
        <p:nvSpPr>
          <p:cNvPr id="6" name="页脚占位符 5"/>
          <p:cNvSpPr>
            <a:spLocks noGrp="1"/>
          </p:cNvSpPr>
          <p:nvPr>
            <p:ph type="ftr" sz="quarter" idx="3"/>
          </p:nvPr>
        </p:nvSpPr>
        <p:spPr/>
        <p:txBody>
          <a:bodyPr/>
          <a:lstStyle/>
          <a:p>
            <a:pPr>
              <a:defRPr/>
            </a:pPr>
            <a:r>
              <a:rPr lang="en-US" smtClean="0"/>
              <a:t>Dennis Weller</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endParaRPr lang="zh-CN" altLang="en-US"/>
          </a:p>
        </p:txBody>
      </p:sp>
      <p:sp>
        <p:nvSpPr>
          <p:cNvPr id="4" name="日期占位符 3"/>
          <p:cNvSpPr>
            <a:spLocks noGrp="1"/>
          </p:cNvSpPr>
          <p:nvPr>
            <p:ph type="dt" sz="half" idx="11"/>
          </p:nvPr>
        </p:nvSpPr>
        <p:spPr/>
        <p:txBody>
          <a:bodyPr/>
          <a:lstStyle/>
          <a:p>
            <a:r>
              <a:rPr lang="en-US" smtClean="0"/>
              <a:t>Impedance Spectroscopy of Inkjet Printed Electrolyte-Gated Transistor</a:t>
            </a:r>
            <a:endParaRPr lang="de-DE" dirty="0"/>
          </a:p>
        </p:txBody>
      </p:sp>
      <p:sp>
        <p:nvSpPr>
          <p:cNvPr id="5" name="灯片编号占位符 4"/>
          <p:cNvSpPr>
            <a:spLocks noGrp="1"/>
          </p:cNvSpPr>
          <p:nvPr>
            <p:ph type="sldNum" sz="quarter" idx="12"/>
          </p:nvPr>
        </p:nvSpPr>
        <p:spPr/>
        <p:txBody>
          <a:bodyPr/>
          <a:lstStyle/>
          <a:p>
            <a:fld id="{E55ABDE9-7D1A-4CAE-9056-F713D277A78C}" type="slidenum">
              <a:rPr lang="de-DE" smtClean="0"/>
              <a:pPr/>
              <a:t>17</a:t>
            </a:fld>
            <a:endParaRPr lang="de-DE" dirty="0"/>
          </a:p>
        </p:txBody>
      </p:sp>
      <p:sp>
        <p:nvSpPr>
          <p:cNvPr id="6" name="页脚占位符 5"/>
          <p:cNvSpPr>
            <a:spLocks noGrp="1"/>
          </p:cNvSpPr>
          <p:nvPr>
            <p:ph type="ftr" sz="quarter" idx="10"/>
          </p:nvPr>
        </p:nvSpPr>
        <p:spPr/>
        <p:txBody>
          <a:bodyPr/>
          <a:lstStyle/>
          <a:p>
            <a:pPr>
              <a:defRPr/>
            </a:pPr>
            <a:r>
              <a:rPr lang="en-US" smtClean="0"/>
              <a:t>Dennis Weller</a:t>
            </a:r>
            <a:endParaRPr lang="en-US" dirty="0"/>
          </a:p>
        </p:txBody>
      </p:sp>
      <p:pic>
        <p:nvPicPr>
          <p:cNvPr id="7" name="内容占位符 6" descr="lrn_test.PNG"/>
          <p:cNvPicPr>
            <a:picLocks noGrp="1" noChangeAspect="1"/>
          </p:cNvPicPr>
          <p:nvPr>
            <p:ph idx="4294967295"/>
          </p:nvPr>
        </p:nvPicPr>
        <p:blipFill>
          <a:blip r:embed="rId2" cstate="print"/>
          <a:stretch>
            <a:fillRect/>
          </a:stretch>
        </p:blipFill>
        <p:spPr>
          <a:xfrm>
            <a:off x="281355" y="233885"/>
            <a:ext cx="7395586" cy="6090391"/>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Input </a:t>
            </a:r>
            <a:r>
              <a:rPr lang="en-US" altLang="zh-CN" sz="2800" dirty="0" smtClean="0"/>
              <a:t>Output</a:t>
            </a:r>
            <a:r>
              <a:rPr lang="en-US" altLang="zh-CN" dirty="0" smtClean="0"/>
              <a:t> Management</a:t>
            </a:r>
            <a:endParaRPr lang="zh-CN" altLang="en-US" dirty="0"/>
          </a:p>
        </p:txBody>
      </p:sp>
      <p:sp>
        <p:nvSpPr>
          <p:cNvPr id="6" name="内容占位符 5"/>
          <p:cNvSpPr>
            <a:spLocks noGrp="1"/>
          </p:cNvSpPr>
          <p:nvPr>
            <p:ph idx="1"/>
          </p:nvPr>
        </p:nvSpPr>
        <p:spPr/>
        <p:txBody>
          <a:bodyPr/>
          <a:lstStyle/>
          <a:p>
            <a:endParaRPr lang="en-US" altLang="zh-CN" dirty="0" smtClean="0"/>
          </a:p>
          <a:p>
            <a:endParaRPr lang="en-US" altLang="zh-CN" dirty="0" smtClean="0"/>
          </a:p>
          <a:p>
            <a:r>
              <a:rPr lang="en-US" altLang="zh-CN" dirty="0" smtClean="0"/>
              <a:t>These classes work directly with the user interface, and provide through it the input images and platforms, as well as the mode to the back end , and offer access to the results, whether </a:t>
            </a:r>
            <a:r>
              <a:rPr lang="en-US" altLang="zh-CN" dirty="0" err="1" smtClean="0"/>
              <a:t>seperately</a:t>
            </a:r>
            <a:r>
              <a:rPr lang="en-US" altLang="zh-CN" dirty="0" smtClean="0"/>
              <a:t>, or aggregated</a:t>
            </a:r>
          </a:p>
          <a:p>
            <a:endParaRPr lang="zh-CN" altLang="en-US" dirty="0"/>
          </a:p>
        </p:txBody>
      </p:sp>
      <p:sp>
        <p:nvSpPr>
          <p:cNvPr id="3" name="日期占位符 2"/>
          <p:cNvSpPr>
            <a:spLocks noGrp="1"/>
          </p:cNvSpPr>
          <p:nvPr>
            <p:ph type="dt" sz="half" idx="2"/>
          </p:nvPr>
        </p:nvSpPr>
        <p:spPr/>
        <p:txBody>
          <a:bodyPr/>
          <a:lstStyle/>
          <a:p>
            <a:r>
              <a:rPr lang="en-US" smtClean="0"/>
              <a:t>Impedance Spectroscopy of Inkjet Printed Electrolyte-Gated Transistor</a:t>
            </a:r>
            <a:endParaRPr lang="de-DE" dirty="0"/>
          </a:p>
        </p:txBody>
      </p:sp>
      <p:sp>
        <p:nvSpPr>
          <p:cNvPr id="4" name="灯片编号占位符 3"/>
          <p:cNvSpPr>
            <a:spLocks noGrp="1"/>
          </p:cNvSpPr>
          <p:nvPr>
            <p:ph type="sldNum" sz="quarter" idx="4"/>
          </p:nvPr>
        </p:nvSpPr>
        <p:spPr/>
        <p:txBody>
          <a:bodyPr/>
          <a:lstStyle/>
          <a:p>
            <a:fld id="{E55ABDE9-7D1A-4CAE-9056-F713D277A78C}" type="slidenum">
              <a:rPr lang="de-DE" smtClean="0"/>
              <a:pPr/>
              <a:t>18</a:t>
            </a:fld>
            <a:endParaRPr lang="de-DE" dirty="0"/>
          </a:p>
        </p:txBody>
      </p:sp>
      <p:sp>
        <p:nvSpPr>
          <p:cNvPr id="5" name="页脚占位符 4"/>
          <p:cNvSpPr>
            <a:spLocks noGrp="1"/>
          </p:cNvSpPr>
          <p:nvPr>
            <p:ph type="ftr" sz="quarter" idx="3"/>
          </p:nvPr>
        </p:nvSpPr>
        <p:spPr/>
        <p:txBody>
          <a:bodyPr/>
          <a:lstStyle/>
          <a:p>
            <a:pPr>
              <a:defRPr/>
            </a:pPr>
            <a:r>
              <a:rPr lang="en-US" smtClean="0"/>
              <a:t>Dennis Weller</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Assistant</a:t>
            </a:r>
            <a:endParaRPr lang="zh-CN" altLang="en-US" dirty="0"/>
          </a:p>
        </p:txBody>
      </p:sp>
      <p:sp>
        <p:nvSpPr>
          <p:cNvPr id="6" name="内容占位符 5"/>
          <p:cNvSpPr>
            <a:spLocks noGrp="1"/>
          </p:cNvSpPr>
          <p:nvPr>
            <p:ph idx="1"/>
          </p:nvPr>
        </p:nvSpPr>
        <p:spPr>
          <a:xfrm>
            <a:off x="392113" y="1198562"/>
            <a:ext cx="4415414" cy="3331874"/>
          </a:xfrm>
        </p:spPr>
        <p:txBody>
          <a:bodyPr>
            <a:normAutofit/>
          </a:bodyPr>
          <a:lstStyle/>
          <a:p>
            <a:r>
              <a:rPr lang="en-US" altLang="zh-CN" dirty="0" smtClean="0"/>
              <a:t>The assistant has the input </a:t>
            </a:r>
            <a:r>
              <a:rPr lang="en-US" altLang="zh-CN" dirty="0" smtClean="0"/>
              <a:t>images</a:t>
            </a:r>
          </a:p>
          <a:p>
            <a:pPr marL="0" indent="0">
              <a:buNone/>
            </a:pPr>
            <a:r>
              <a:rPr lang="en-US" altLang="zh-CN" dirty="0" smtClean="0"/>
              <a:t>stored </a:t>
            </a:r>
            <a:r>
              <a:rPr lang="en-US" altLang="zh-CN" dirty="0" smtClean="0"/>
              <a:t>in a map, with their respective </a:t>
            </a:r>
            <a:endParaRPr lang="en-US" altLang="zh-CN" dirty="0" smtClean="0"/>
          </a:p>
          <a:p>
            <a:pPr marL="0" indent="0" algn="just">
              <a:buNone/>
            </a:pPr>
            <a:r>
              <a:rPr lang="en-US" altLang="zh-CN" dirty="0" smtClean="0"/>
              <a:t>paths</a:t>
            </a:r>
            <a:endParaRPr lang="zh-CN" altLang="en-US" dirty="0"/>
          </a:p>
        </p:txBody>
      </p:sp>
      <p:sp>
        <p:nvSpPr>
          <p:cNvPr id="3" name="日期占位符 2"/>
          <p:cNvSpPr>
            <a:spLocks noGrp="1"/>
          </p:cNvSpPr>
          <p:nvPr>
            <p:ph type="dt" sz="half" idx="2"/>
          </p:nvPr>
        </p:nvSpPr>
        <p:spPr/>
        <p:txBody>
          <a:bodyPr/>
          <a:lstStyle/>
          <a:p>
            <a:r>
              <a:rPr lang="en-US" smtClean="0"/>
              <a:t>Impedance Spectroscopy of Inkjet Printed Electrolyte-Gated Transistor</a:t>
            </a:r>
            <a:endParaRPr lang="de-DE" dirty="0"/>
          </a:p>
        </p:txBody>
      </p:sp>
      <p:sp>
        <p:nvSpPr>
          <p:cNvPr id="4" name="灯片编号占位符 3"/>
          <p:cNvSpPr>
            <a:spLocks noGrp="1"/>
          </p:cNvSpPr>
          <p:nvPr>
            <p:ph type="sldNum" sz="quarter" idx="4"/>
          </p:nvPr>
        </p:nvSpPr>
        <p:spPr/>
        <p:txBody>
          <a:bodyPr/>
          <a:lstStyle/>
          <a:p>
            <a:fld id="{E55ABDE9-7D1A-4CAE-9056-F713D277A78C}" type="slidenum">
              <a:rPr lang="de-DE" smtClean="0"/>
              <a:pPr/>
              <a:t>19</a:t>
            </a:fld>
            <a:endParaRPr lang="de-DE" dirty="0"/>
          </a:p>
        </p:txBody>
      </p:sp>
      <p:sp>
        <p:nvSpPr>
          <p:cNvPr id="5" name="页脚占位符 4"/>
          <p:cNvSpPr>
            <a:spLocks noGrp="1"/>
          </p:cNvSpPr>
          <p:nvPr>
            <p:ph type="ftr" sz="quarter" idx="3"/>
          </p:nvPr>
        </p:nvSpPr>
        <p:spPr/>
        <p:txBody>
          <a:bodyPr/>
          <a:lstStyle/>
          <a:p>
            <a:pPr>
              <a:defRPr/>
            </a:pPr>
            <a:r>
              <a:rPr lang="en-US" smtClean="0"/>
              <a:t>Dennis Weller</a:t>
            </a:r>
            <a:endParaRPr lang="en-US" dirty="0"/>
          </a:p>
        </p:txBody>
      </p:sp>
      <p:pic>
        <p:nvPicPr>
          <p:cNvPr id="9" name="Picture 8"/>
          <p:cNvPicPr>
            <a:picLocks noChangeAspect="1"/>
          </p:cNvPicPr>
          <p:nvPr/>
        </p:nvPicPr>
        <p:blipFill>
          <a:blip r:embed="rId2"/>
          <a:stretch>
            <a:fillRect/>
          </a:stretch>
        </p:blipFill>
        <p:spPr>
          <a:xfrm>
            <a:off x="4985813" y="1198563"/>
            <a:ext cx="3762900" cy="440116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1106" y="644873"/>
            <a:ext cx="6911975" cy="561975"/>
          </a:xfrm>
        </p:spPr>
        <p:txBody>
          <a:bodyPr/>
          <a:lstStyle/>
          <a:p>
            <a:r>
              <a:rPr lang="en-US" altLang="zh-CN" sz="2800" dirty="0" smtClean="0"/>
              <a:t>Introduction</a:t>
            </a:r>
            <a:endParaRPr lang="zh-CN" altLang="en-US" sz="2800" dirty="0"/>
          </a:p>
        </p:txBody>
      </p:sp>
      <p:sp>
        <p:nvSpPr>
          <p:cNvPr id="6" name="内容占位符 5"/>
          <p:cNvSpPr>
            <a:spLocks noGrp="1"/>
          </p:cNvSpPr>
          <p:nvPr>
            <p:ph idx="1"/>
          </p:nvPr>
        </p:nvSpPr>
        <p:spPr>
          <a:xfrm>
            <a:off x="361968" y="1268901"/>
            <a:ext cx="8356600" cy="4894262"/>
          </a:xfrm>
        </p:spPr>
        <p:txBody>
          <a:bodyPr>
            <a:normAutofit/>
          </a:bodyPr>
          <a:lstStyle/>
          <a:p>
            <a:endParaRPr lang="en-US" altLang="zh-CN" dirty="0" smtClean="0"/>
          </a:p>
          <a:p>
            <a:endParaRPr lang="en-US" altLang="zh-CN" dirty="0" smtClean="0"/>
          </a:p>
          <a:p>
            <a:r>
              <a:rPr lang="en-US" altLang="zh-CN" dirty="0" smtClean="0"/>
              <a:t>For the purpose of testing sub-modules and base classes of our program, we configured Google Test on eclipse. </a:t>
            </a:r>
          </a:p>
          <a:p>
            <a:endParaRPr lang="en-US" altLang="zh-CN" dirty="0" smtClean="0"/>
          </a:p>
          <a:p>
            <a:r>
              <a:rPr lang="en-US" altLang="zh-CN" dirty="0" smtClean="0"/>
              <a:t>We oriented ourselves as much as possible to the design set during the design phase, and of course, with minor changes, our goal has been mostly achieved, since unit tests are all successful.</a:t>
            </a:r>
          </a:p>
          <a:p>
            <a:endParaRPr lang="en-US" altLang="zh-CN" dirty="0" smtClean="0"/>
          </a:p>
          <a:p>
            <a:r>
              <a:rPr lang="en-US" altLang="zh-CN" dirty="0" smtClean="0"/>
              <a:t>The effectiveness of these tests will be proven in the next phase, when the full integration is finished</a:t>
            </a:r>
          </a:p>
          <a:p>
            <a:endParaRPr lang="zh-CN" altLang="en-US" dirty="0"/>
          </a:p>
        </p:txBody>
      </p:sp>
      <p:sp>
        <p:nvSpPr>
          <p:cNvPr id="4" name="日期占位符 3"/>
          <p:cNvSpPr>
            <a:spLocks noGrp="1"/>
          </p:cNvSpPr>
          <p:nvPr>
            <p:ph type="dt" sz="half" idx="2"/>
          </p:nvPr>
        </p:nvSpPr>
        <p:spPr/>
        <p:txBody>
          <a:bodyPr/>
          <a:lstStyle/>
          <a:p>
            <a:r>
              <a:rPr lang="en-US" smtClean="0"/>
              <a:t>Impedance Spectroscopy of Inkjet Printed Electrolyte-Gated Transistor</a:t>
            </a:r>
            <a:endParaRPr lang="de-DE" dirty="0"/>
          </a:p>
        </p:txBody>
      </p:sp>
      <p:sp>
        <p:nvSpPr>
          <p:cNvPr id="5" name="灯片编号占位符 4"/>
          <p:cNvSpPr>
            <a:spLocks noGrp="1"/>
          </p:cNvSpPr>
          <p:nvPr>
            <p:ph type="sldNum" sz="quarter" idx="4"/>
          </p:nvPr>
        </p:nvSpPr>
        <p:spPr/>
        <p:txBody>
          <a:bodyPr/>
          <a:lstStyle/>
          <a:p>
            <a:fld id="{E55ABDE9-7D1A-4CAE-9056-F713D277A78C}" type="slidenum">
              <a:rPr lang="de-DE" smtClean="0"/>
              <a:pPr/>
              <a:t>2</a:t>
            </a:fld>
            <a:endParaRPr lang="de-DE" dirty="0"/>
          </a:p>
        </p:txBody>
      </p:sp>
      <p:sp>
        <p:nvSpPr>
          <p:cNvPr id="3" name="页脚占位符 2"/>
          <p:cNvSpPr>
            <a:spLocks noGrp="1"/>
          </p:cNvSpPr>
          <p:nvPr>
            <p:ph type="ftr" sz="quarter" idx="3"/>
          </p:nvPr>
        </p:nvSpPr>
        <p:spPr/>
        <p:txBody>
          <a:bodyPr/>
          <a:lstStyle/>
          <a:p>
            <a:pPr>
              <a:defRPr/>
            </a:pPr>
            <a:r>
              <a:rPr lang="en-US" smtClean="0"/>
              <a:t>Dennis Weller</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Result</a:t>
            </a:r>
            <a:endParaRPr lang="zh-CN" altLang="en-US" dirty="0"/>
          </a:p>
        </p:txBody>
      </p:sp>
      <p:sp>
        <p:nvSpPr>
          <p:cNvPr id="3" name="内容占位符 2"/>
          <p:cNvSpPr>
            <a:spLocks noGrp="1"/>
          </p:cNvSpPr>
          <p:nvPr>
            <p:ph idx="1"/>
          </p:nvPr>
        </p:nvSpPr>
        <p:spPr>
          <a:xfrm>
            <a:off x="392113" y="1198563"/>
            <a:ext cx="4835579" cy="4894262"/>
          </a:xfrm>
        </p:spPr>
        <p:txBody>
          <a:bodyPr/>
          <a:lstStyle/>
          <a:p>
            <a:r>
              <a:rPr lang="en-US" altLang="zh-CN" dirty="0" smtClean="0"/>
              <a:t>This is a basic representation of the </a:t>
            </a:r>
            <a:endParaRPr lang="en-US" altLang="zh-CN" dirty="0" smtClean="0"/>
          </a:p>
          <a:p>
            <a:pPr marL="0" indent="0">
              <a:buNone/>
            </a:pPr>
            <a:r>
              <a:rPr lang="en-US" altLang="zh-CN" dirty="0" smtClean="0"/>
              <a:t>results </a:t>
            </a:r>
            <a:r>
              <a:rPr lang="en-US" altLang="zh-CN" dirty="0" smtClean="0"/>
              <a:t>stored in a vector of pairs, </a:t>
            </a:r>
            <a:r>
              <a:rPr lang="en-US" altLang="zh-CN" dirty="0" smtClean="0"/>
              <a:t>sorted </a:t>
            </a:r>
          </a:p>
          <a:p>
            <a:pPr marL="0" indent="0" algn="just">
              <a:buNone/>
            </a:pPr>
            <a:r>
              <a:rPr lang="en-US" altLang="zh-CN" dirty="0" err="1" smtClean="0"/>
              <a:t>descendently</a:t>
            </a:r>
            <a:r>
              <a:rPr lang="en-US" altLang="zh-CN" dirty="0" smtClean="0"/>
              <a:t>.</a:t>
            </a:r>
          </a:p>
          <a:p>
            <a:endParaRPr lang="zh-CN" altLang="en-US" dirty="0"/>
          </a:p>
        </p:txBody>
      </p:sp>
      <p:sp>
        <p:nvSpPr>
          <p:cNvPr id="4" name="日期占位符 3"/>
          <p:cNvSpPr>
            <a:spLocks noGrp="1"/>
          </p:cNvSpPr>
          <p:nvPr>
            <p:ph type="dt" sz="half" idx="2"/>
          </p:nvPr>
        </p:nvSpPr>
        <p:spPr/>
        <p:txBody>
          <a:bodyPr/>
          <a:lstStyle/>
          <a:p>
            <a:r>
              <a:rPr lang="en-US" smtClean="0"/>
              <a:t>Impedance Spectroscopy of Inkjet Printed Electrolyte-Gated Transistor</a:t>
            </a:r>
            <a:endParaRPr lang="de-DE" dirty="0"/>
          </a:p>
        </p:txBody>
      </p:sp>
      <p:sp>
        <p:nvSpPr>
          <p:cNvPr id="5" name="灯片编号占位符 4"/>
          <p:cNvSpPr>
            <a:spLocks noGrp="1"/>
          </p:cNvSpPr>
          <p:nvPr>
            <p:ph type="sldNum" sz="quarter" idx="4"/>
          </p:nvPr>
        </p:nvSpPr>
        <p:spPr/>
        <p:txBody>
          <a:bodyPr/>
          <a:lstStyle/>
          <a:p>
            <a:fld id="{E55ABDE9-7D1A-4CAE-9056-F713D277A78C}" type="slidenum">
              <a:rPr lang="de-DE" smtClean="0"/>
              <a:pPr/>
              <a:t>20</a:t>
            </a:fld>
            <a:endParaRPr lang="de-DE" dirty="0"/>
          </a:p>
        </p:txBody>
      </p:sp>
      <p:sp>
        <p:nvSpPr>
          <p:cNvPr id="6" name="页脚占位符 5"/>
          <p:cNvSpPr>
            <a:spLocks noGrp="1"/>
          </p:cNvSpPr>
          <p:nvPr>
            <p:ph type="ftr" sz="quarter" idx="3"/>
          </p:nvPr>
        </p:nvSpPr>
        <p:spPr/>
        <p:txBody>
          <a:bodyPr/>
          <a:lstStyle/>
          <a:p>
            <a:pPr>
              <a:defRPr/>
            </a:pPr>
            <a:r>
              <a:rPr lang="en-US" smtClean="0"/>
              <a:t>Dennis Weller</a:t>
            </a:r>
            <a:endParaRPr lang="en-US" dirty="0"/>
          </a:p>
        </p:txBody>
      </p:sp>
      <p:pic>
        <p:nvPicPr>
          <p:cNvPr id="8" name="Picture 7"/>
          <p:cNvPicPr>
            <a:picLocks noChangeAspect="1"/>
          </p:cNvPicPr>
          <p:nvPr/>
        </p:nvPicPr>
        <p:blipFill>
          <a:blip r:embed="rId2"/>
          <a:stretch>
            <a:fillRect/>
          </a:stretch>
        </p:blipFill>
        <p:spPr>
          <a:xfrm>
            <a:off x="5227692" y="895350"/>
            <a:ext cx="3343742" cy="5144218"/>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DataSaver</a:t>
            </a:r>
            <a:endParaRPr lang="zh-CN" altLang="en-US" dirty="0"/>
          </a:p>
        </p:txBody>
      </p:sp>
      <p:sp>
        <p:nvSpPr>
          <p:cNvPr id="3" name="内容占位符 2"/>
          <p:cNvSpPr>
            <a:spLocks noGrp="1"/>
          </p:cNvSpPr>
          <p:nvPr>
            <p:ph idx="1"/>
          </p:nvPr>
        </p:nvSpPr>
        <p:spPr>
          <a:xfrm>
            <a:off x="392113" y="1198563"/>
            <a:ext cx="4609378" cy="4894262"/>
          </a:xfrm>
        </p:spPr>
        <p:txBody>
          <a:bodyPr/>
          <a:lstStyle/>
          <a:p>
            <a:pPr algn="just"/>
            <a:r>
              <a:rPr lang="en-US" altLang="zh-CN" dirty="0" smtClean="0"/>
              <a:t>The </a:t>
            </a:r>
            <a:r>
              <a:rPr lang="en-US" altLang="zh-CN" dirty="0" err="1" smtClean="0"/>
              <a:t>datasaver</a:t>
            </a:r>
            <a:r>
              <a:rPr lang="en-US" altLang="zh-CN" dirty="0" smtClean="0"/>
              <a:t> saves outputs of </a:t>
            </a:r>
            <a:r>
              <a:rPr lang="en-US" altLang="zh-CN" dirty="0" smtClean="0"/>
              <a:t>the classification</a:t>
            </a:r>
            <a:r>
              <a:rPr lang="en-US" altLang="zh-CN" dirty="0" smtClean="0"/>
              <a:t>, converts them into result objects and saves them into a map, directly providing access to them. It also can aggregate the current stored results.</a:t>
            </a:r>
          </a:p>
          <a:p>
            <a:endParaRPr lang="zh-CN" altLang="en-US" dirty="0"/>
          </a:p>
        </p:txBody>
      </p:sp>
      <p:sp>
        <p:nvSpPr>
          <p:cNvPr id="4" name="日期占位符 3"/>
          <p:cNvSpPr>
            <a:spLocks noGrp="1"/>
          </p:cNvSpPr>
          <p:nvPr>
            <p:ph type="dt" sz="half" idx="2"/>
          </p:nvPr>
        </p:nvSpPr>
        <p:spPr/>
        <p:txBody>
          <a:bodyPr/>
          <a:lstStyle/>
          <a:p>
            <a:r>
              <a:rPr lang="en-US" smtClean="0"/>
              <a:t>Impedance Spectroscopy of Inkjet Printed Electrolyte-Gated Transistor</a:t>
            </a:r>
            <a:endParaRPr lang="de-DE" dirty="0"/>
          </a:p>
        </p:txBody>
      </p:sp>
      <p:sp>
        <p:nvSpPr>
          <p:cNvPr id="5" name="灯片编号占位符 4"/>
          <p:cNvSpPr>
            <a:spLocks noGrp="1"/>
          </p:cNvSpPr>
          <p:nvPr>
            <p:ph type="sldNum" sz="quarter" idx="4"/>
          </p:nvPr>
        </p:nvSpPr>
        <p:spPr/>
        <p:txBody>
          <a:bodyPr/>
          <a:lstStyle/>
          <a:p>
            <a:fld id="{E55ABDE9-7D1A-4CAE-9056-F713D277A78C}" type="slidenum">
              <a:rPr lang="de-DE" smtClean="0"/>
              <a:pPr/>
              <a:t>21</a:t>
            </a:fld>
            <a:endParaRPr lang="de-DE" dirty="0"/>
          </a:p>
        </p:txBody>
      </p:sp>
      <p:sp>
        <p:nvSpPr>
          <p:cNvPr id="6" name="页脚占位符 5"/>
          <p:cNvSpPr>
            <a:spLocks noGrp="1"/>
          </p:cNvSpPr>
          <p:nvPr>
            <p:ph type="ftr" sz="quarter" idx="3"/>
          </p:nvPr>
        </p:nvSpPr>
        <p:spPr/>
        <p:txBody>
          <a:bodyPr/>
          <a:lstStyle/>
          <a:p>
            <a:pPr>
              <a:defRPr/>
            </a:pPr>
            <a:r>
              <a:rPr lang="en-US" smtClean="0"/>
              <a:t>Dennis Weller</a:t>
            </a:r>
            <a:endParaRPr lang="en-US" dirty="0"/>
          </a:p>
        </p:txBody>
      </p:sp>
      <p:pic>
        <p:nvPicPr>
          <p:cNvPr id="7" name="Picture 6"/>
          <p:cNvPicPr>
            <a:picLocks noChangeAspect="1"/>
          </p:cNvPicPr>
          <p:nvPr/>
        </p:nvPicPr>
        <p:blipFill>
          <a:blip r:embed="rId2"/>
          <a:stretch>
            <a:fillRect/>
          </a:stretch>
        </p:blipFill>
        <p:spPr>
          <a:xfrm>
            <a:off x="5213838" y="948607"/>
            <a:ext cx="3343742" cy="5144218"/>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Scheduler</a:t>
            </a:r>
            <a:endParaRPr lang="zh-CN" altLang="en-US" dirty="0"/>
          </a:p>
        </p:txBody>
      </p:sp>
      <p:sp>
        <p:nvSpPr>
          <p:cNvPr id="3" name="内容占位符 2"/>
          <p:cNvSpPr>
            <a:spLocks noGrp="1"/>
          </p:cNvSpPr>
          <p:nvPr>
            <p:ph idx="1"/>
          </p:nvPr>
        </p:nvSpPr>
        <p:spPr>
          <a:xfrm>
            <a:off x="392113" y="1198563"/>
            <a:ext cx="4221451" cy="4894262"/>
          </a:xfrm>
        </p:spPr>
        <p:txBody>
          <a:bodyPr/>
          <a:lstStyle/>
          <a:p>
            <a:pPr algn="just"/>
            <a:r>
              <a:rPr lang="en-US" altLang="zh-CN" dirty="0" smtClean="0"/>
              <a:t>The scheduler is responsible of providing the system with information about platforms it can run on, depending on the user’s </a:t>
            </a:r>
            <a:r>
              <a:rPr lang="en-US" altLang="zh-CN" dirty="0" err="1" smtClean="0"/>
              <a:t>choise</a:t>
            </a:r>
            <a:r>
              <a:rPr lang="en-US" altLang="zh-CN" dirty="0" smtClean="0"/>
              <a:t> of platforms and operation mode.</a:t>
            </a:r>
          </a:p>
          <a:p>
            <a:endParaRPr lang="zh-CN" altLang="en-US" dirty="0"/>
          </a:p>
        </p:txBody>
      </p:sp>
      <p:sp>
        <p:nvSpPr>
          <p:cNvPr id="4" name="日期占位符 3"/>
          <p:cNvSpPr>
            <a:spLocks noGrp="1"/>
          </p:cNvSpPr>
          <p:nvPr>
            <p:ph type="dt" sz="half" idx="2"/>
          </p:nvPr>
        </p:nvSpPr>
        <p:spPr/>
        <p:txBody>
          <a:bodyPr/>
          <a:lstStyle/>
          <a:p>
            <a:r>
              <a:rPr lang="en-US" smtClean="0"/>
              <a:t>Impedance Spectroscopy of Inkjet Printed Electrolyte-Gated Transistor</a:t>
            </a:r>
            <a:endParaRPr lang="de-DE" dirty="0"/>
          </a:p>
        </p:txBody>
      </p:sp>
      <p:sp>
        <p:nvSpPr>
          <p:cNvPr id="5" name="灯片编号占位符 4"/>
          <p:cNvSpPr>
            <a:spLocks noGrp="1"/>
          </p:cNvSpPr>
          <p:nvPr>
            <p:ph type="sldNum" sz="quarter" idx="4"/>
          </p:nvPr>
        </p:nvSpPr>
        <p:spPr/>
        <p:txBody>
          <a:bodyPr/>
          <a:lstStyle/>
          <a:p>
            <a:fld id="{E55ABDE9-7D1A-4CAE-9056-F713D277A78C}" type="slidenum">
              <a:rPr lang="de-DE" smtClean="0"/>
              <a:pPr/>
              <a:t>22</a:t>
            </a:fld>
            <a:endParaRPr lang="de-DE" dirty="0"/>
          </a:p>
        </p:txBody>
      </p:sp>
      <p:sp>
        <p:nvSpPr>
          <p:cNvPr id="6" name="页脚占位符 5"/>
          <p:cNvSpPr>
            <a:spLocks noGrp="1"/>
          </p:cNvSpPr>
          <p:nvPr>
            <p:ph type="ftr" sz="quarter" idx="3"/>
          </p:nvPr>
        </p:nvSpPr>
        <p:spPr/>
        <p:txBody>
          <a:bodyPr/>
          <a:lstStyle/>
          <a:p>
            <a:pPr>
              <a:defRPr/>
            </a:pPr>
            <a:r>
              <a:rPr lang="en-US" smtClean="0"/>
              <a:t>Dennis Weller</a:t>
            </a:r>
            <a:endParaRPr lang="en-US" dirty="0"/>
          </a:p>
        </p:txBody>
      </p:sp>
      <p:pic>
        <p:nvPicPr>
          <p:cNvPr id="7" name="Picture 6"/>
          <p:cNvPicPr>
            <a:picLocks noChangeAspect="1"/>
          </p:cNvPicPr>
          <p:nvPr/>
        </p:nvPicPr>
        <p:blipFill>
          <a:blip r:embed="rId2"/>
          <a:stretch>
            <a:fillRect/>
          </a:stretch>
        </p:blipFill>
        <p:spPr>
          <a:xfrm>
            <a:off x="4772339" y="1048286"/>
            <a:ext cx="3896269" cy="4706007"/>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1073812" y="2634448"/>
            <a:ext cx="6911975" cy="561975"/>
          </a:xfrm>
        </p:spPr>
        <p:txBody>
          <a:bodyPr>
            <a:noAutofit/>
          </a:bodyPr>
          <a:lstStyle/>
          <a:p>
            <a:pPr algn="ctr"/>
            <a:r>
              <a:rPr lang="en-US" altLang="zh-CN" sz="4400" dirty="0" smtClean="0"/>
              <a:t>Coverage</a:t>
            </a:r>
            <a:endParaRPr lang="zh-CN" altLang="en-US" sz="4400" dirty="0"/>
          </a:p>
        </p:txBody>
      </p:sp>
      <p:sp>
        <p:nvSpPr>
          <p:cNvPr id="4" name="日期占位符 3"/>
          <p:cNvSpPr>
            <a:spLocks noGrp="1"/>
          </p:cNvSpPr>
          <p:nvPr>
            <p:ph type="dt" sz="half" idx="2"/>
          </p:nvPr>
        </p:nvSpPr>
        <p:spPr/>
        <p:txBody>
          <a:bodyPr/>
          <a:lstStyle/>
          <a:p>
            <a:r>
              <a:rPr lang="en-US" smtClean="0"/>
              <a:t>Impedance Spectroscopy of Inkjet Printed Electrolyte-Gated Transistor</a:t>
            </a:r>
            <a:endParaRPr lang="de-DE" dirty="0"/>
          </a:p>
        </p:txBody>
      </p:sp>
      <p:sp>
        <p:nvSpPr>
          <p:cNvPr id="5" name="灯片编号占位符 4"/>
          <p:cNvSpPr>
            <a:spLocks noGrp="1"/>
          </p:cNvSpPr>
          <p:nvPr>
            <p:ph type="sldNum" sz="quarter" idx="4"/>
          </p:nvPr>
        </p:nvSpPr>
        <p:spPr/>
        <p:txBody>
          <a:bodyPr/>
          <a:lstStyle/>
          <a:p>
            <a:fld id="{E55ABDE9-7D1A-4CAE-9056-F713D277A78C}" type="slidenum">
              <a:rPr lang="de-DE" smtClean="0"/>
              <a:pPr/>
              <a:t>23</a:t>
            </a:fld>
            <a:endParaRPr lang="de-DE" dirty="0"/>
          </a:p>
        </p:txBody>
      </p:sp>
      <p:sp>
        <p:nvSpPr>
          <p:cNvPr id="6" name="页脚占位符 5"/>
          <p:cNvSpPr>
            <a:spLocks noGrp="1"/>
          </p:cNvSpPr>
          <p:nvPr>
            <p:ph type="ftr" sz="quarter" idx="10"/>
          </p:nvPr>
        </p:nvSpPr>
        <p:spPr/>
        <p:txBody>
          <a:bodyPr/>
          <a:lstStyle/>
          <a:p>
            <a:pPr>
              <a:defRPr/>
            </a:pPr>
            <a:r>
              <a:rPr lang="en-US" smtClean="0"/>
              <a:t>Dennis Weller</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AC2E4B70-93C7-480F-9D6A-28A09134FF1C}"/>
              </a:ext>
            </a:extLst>
          </p:cNvPr>
          <p:cNvSpPr>
            <a:spLocks noGrp="1"/>
          </p:cNvSpPr>
          <p:nvPr>
            <p:ph type="sldNum" sz="quarter" idx="4"/>
          </p:nvPr>
        </p:nvSpPr>
        <p:spPr/>
        <p:txBody>
          <a:bodyPr/>
          <a:lstStyle/>
          <a:p>
            <a:fld id="{E55ABDE9-7D1A-4CAE-9056-F713D277A78C}" type="slidenum">
              <a:rPr lang="de-DE" smtClean="0"/>
              <a:pPr/>
              <a:t>24</a:t>
            </a:fld>
            <a:endParaRPr lang="de-DE" dirty="0"/>
          </a:p>
        </p:txBody>
      </p:sp>
      <p:sp>
        <p:nvSpPr>
          <p:cNvPr id="10" name="页脚占位符 5">
            <a:extLst>
              <a:ext uri="{FF2B5EF4-FFF2-40B4-BE49-F238E27FC236}">
                <a16:creationId xmlns="" xmlns:a16="http://schemas.microsoft.com/office/drawing/2014/main" id="{0F5A82ED-C254-4CDF-A0DB-D22EB18D16EC}"/>
              </a:ext>
            </a:extLst>
          </p:cNvPr>
          <p:cNvSpPr txBox="1">
            <a:spLocks/>
          </p:cNvSpPr>
          <p:nvPr/>
        </p:nvSpPr>
        <p:spPr>
          <a:xfrm>
            <a:off x="0" y="6419723"/>
            <a:ext cx="5583936" cy="360363"/>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1000" dirty="0"/>
              <a:t>Software Engineering Practice</a:t>
            </a:r>
          </a:p>
        </p:txBody>
      </p:sp>
      <p:sp>
        <p:nvSpPr>
          <p:cNvPr id="3" name="Rectangle 2">
            <a:extLst>
              <a:ext uri="{FF2B5EF4-FFF2-40B4-BE49-F238E27FC236}">
                <a16:creationId xmlns="" xmlns:a16="http://schemas.microsoft.com/office/drawing/2014/main" id="{B83E5C01-19DA-4044-9771-194439C0EBD8}"/>
              </a:ext>
            </a:extLst>
          </p:cNvPr>
          <p:cNvSpPr/>
          <p:nvPr/>
        </p:nvSpPr>
        <p:spPr>
          <a:xfrm>
            <a:off x="411836" y="522906"/>
            <a:ext cx="5041765" cy="523220"/>
          </a:xfrm>
          <a:prstGeom prst="rect">
            <a:avLst/>
          </a:prstGeom>
        </p:spPr>
        <p:txBody>
          <a:bodyPr wrap="none">
            <a:spAutoFit/>
          </a:bodyPr>
          <a:lstStyle/>
          <a:p>
            <a:r>
              <a:rPr lang="de-DE" sz="2800" b="1" dirty="0" err="1">
                <a:solidFill>
                  <a:srgbClr val="24292E"/>
                </a:solidFill>
                <a:latin typeface="+mj-lt"/>
              </a:rPr>
              <a:t>gcov</a:t>
            </a:r>
            <a:r>
              <a:rPr lang="de-DE" sz="2800" b="1" dirty="0">
                <a:solidFill>
                  <a:srgbClr val="24292E"/>
                </a:solidFill>
                <a:latin typeface="+mj-lt"/>
              </a:rPr>
              <a:t> – </a:t>
            </a:r>
            <a:r>
              <a:rPr lang="de-DE" sz="2800" b="1" dirty="0" err="1">
                <a:solidFill>
                  <a:srgbClr val="24292E"/>
                </a:solidFill>
                <a:latin typeface="+mj-lt"/>
              </a:rPr>
              <a:t>coverage</a:t>
            </a:r>
            <a:r>
              <a:rPr lang="de-DE" sz="2800" b="1" dirty="0">
                <a:solidFill>
                  <a:srgbClr val="24292E"/>
                </a:solidFill>
                <a:latin typeface="+mj-lt"/>
              </a:rPr>
              <a:t> </a:t>
            </a:r>
            <a:r>
              <a:rPr lang="de-DE" sz="2800" b="1" dirty="0" err="1">
                <a:solidFill>
                  <a:srgbClr val="24292E"/>
                </a:solidFill>
                <a:latin typeface="+mj-lt"/>
              </a:rPr>
              <a:t>testing</a:t>
            </a:r>
            <a:r>
              <a:rPr lang="de-DE" sz="2800" b="1" dirty="0">
                <a:solidFill>
                  <a:srgbClr val="24292E"/>
                </a:solidFill>
                <a:latin typeface="+mj-lt"/>
              </a:rPr>
              <a:t> </a:t>
            </a:r>
            <a:r>
              <a:rPr lang="de-DE" sz="2800" b="1" dirty="0" err="1">
                <a:solidFill>
                  <a:srgbClr val="24292E"/>
                </a:solidFill>
                <a:latin typeface="+mj-lt"/>
              </a:rPr>
              <a:t>tool</a:t>
            </a:r>
            <a:endParaRPr lang="de-DE" sz="2800" b="1" dirty="0">
              <a:latin typeface="+mj-lt"/>
            </a:endParaRPr>
          </a:p>
        </p:txBody>
      </p:sp>
      <p:sp>
        <p:nvSpPr>
          <p:cNvPr id="8" name="内容占位符 6">
            <a:extLst>
              <a:ext uri="{FF2B5EF4-FFF2-40B4-BE49-F238E27FC236}">
                <a16:creationId xmlns="" xmlns:a16="http://schemas.microsoft.com/office/drawing/2014/main" id="{35F08FEC-C32D-E741-B476-8B113FA0F149}"/>
              </a:ext>
            </a:extLst>
          </p:cNvPr>
          <p:cNvSpPr>
            <a:spLocks noGrp="1"/>
          </p:cNvSpPr>
          <p:nvPr>
            <p:ph sz="half" idx="1"/>
          </p:nvPr>
        </p:nvSpPr>
        <p:spPr>
          <a:xfrm>
            <a:off x="419150" y="1586444"/>
            <a:ext cx="8296082" cy="4277147"/>
          </a:xfrm>
        </p:spPr>
        <p:txBody>
          <a:bodyPr>
            <a:normAutofit/>
          </a:bodyPr>
          <a:lstStyle/>
          <a:p>
            <a:pPr marL="0" indent="0">
              <a:buNone/>
            </a:pPr>
            <a:endParaRPr lang="de-DE" sz="2000" dirty="0"/>
          </a:p>
          <a:p>
            <a:r>
              <a:rPr lang="en-US" sz="2000" dirty="0" err="1"/>
              <a:t>gcov</a:t>
            </a:r>
            <a:r>
              <a:rPr lang="en-US" sz="2000" dirty="0"/>
              <a:t> is a test coverage program. </a:t>
            </a:r>
          </a:p>
          <a:p>
            <a:pPr marL="0" indent="0">
              <a:buNone/>
            </a:pPr>
            <a:endParaRPr lang="en-US" sz="2000" dirty="0"/>
          </a:p>
          <a:p>
            <a:r>
              <a:rPr lang="en-US" sz="2000" dirty="0"/>
              <a:t>We used it in concert with GCC to analyze our programs to help,</a:t>
            </a:r>
          </a:p>
          <a:p>
            <a:pPr marL="0" indent="0">
              <a:buNone/>
            </a:pPr>
            <a:endParaRPr lang="en-US" sz="2000" dirty="0"/>
          </a:p>
          <a:p>
            <a:pPr lvl="1"/>
            <a:r>
              <a:rPr lang="en-US" sz="1600" dirty="0"/>
              <a:t> create more efficient, faster running code</a:t>
            </a:r>
          </a:p>
          <a:p>
            <a:pPr marL="476250" lvl="1" indent="0">
              <a:buNone/>
            </a:pPr>
            <a:endParaRPr lang="en-US" sz="1600" dirty="0"/>
          </a:p>
          <a:p>
            <a:pPr lvl="1"/>
            <a:r>
              <a:rPr lang="en-US" sz="1600" dirty="0"/>
              <a:t>to discover untested parts of your program. </a:t>
            </a:r>
          </a:p>
          <a:p>
            <a:pPr marL="476250" lvl="1" indent="0">
              <a:buNone/>
            </a:pPr>
            <a:endParaRPr lang="en-US" sz="1600" dirty="0"/>
          </a:p>
          <a:p>
            <a:pPr lvl="1"/>
            <a:r>
              <a:rPr lang="en-US" sz="1600" dirty="0"/>
              <a:t>discover where our optimization efforts will best affect our code.</a:t>
            </a:r>
          </a:p>
          <a:p>
            <a:pPr marL="476250" lvl="1" indent="0">
              <a:buNone/>
            </a:pPr>
            <a:endParaRPr lang="en-US" sz="1600" dirty="0"/>
          </a:p>
          <a:p>
            <a:pPr lvl="1"/>
            <a:r>
              <a:rPr lang="en-US" sz="1600" dirty="0"/>
              <a:t>analyze our code's performance</a:t>
            </a:r>
            <a:r>
              <a:rPr lang="de-DE" sz="1600" dirty="0"/>
              <a:t> </a:t>
            </a:r>
          </a:p>
          <a:p>
            <a:pPr marL="0" indent="0">
              <a:buNone/>
            </a:pPr>
            <a:endParaRPr lang="en-US" altLang="zh-CN" sz="2000" dirty="0">
              <a:solidFill>
                <a:schemeClr val="accent2">
                  <a:lumMod val="60000"/>
                  <a:lumOff val="40000"/>
                </a:schemeClr>
              </a:solidFill>
            </a:endParaRPr>
          </a:p>
        </p:txBody>
      </p:sp>
    </p:spTree>
    <p:extLst>
      <p:ext uri="{BB962C8B-B14F-4D97-AF65-F5344CB8AC3E}">
        <p14:creationId xmlns:p14="http://schemas.microsoft.com/office/powerpoint/2010/main" val="29578595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4"/>
          </p:nvPr>
        </p:nvSpPr>
        <p:spPr/>
        <p:txBody>
          <a:bodyPr/>
          <a:lstStyle/>
          <a:p>
            <a:fld id="{E55ABDE9-7D1A-4CAE-9056-F713D277A78C}" type="slidenum">
              <a:rPr lang="de-DE" smtClean="0"/>
              <a:pPr/>
              <a:t>25</a:t>
            </a:fld>
            <a:endParaRPr lang="de-DE" dirty="0"/>
          </a:p>
        </p:txBody>
      </p:sp>
      <p:sp>
        <p:nvSpPr>
          <p:cNvPr id="3" name="Title 2">
            <a:extLst>
              <a:ext uri="{FF2B5EF4-FFF2-40B4-BE49-F238E27FC236}">
                <a16:creationId xmlns="" xmlns:a16="http://schemas.microsoft.com/office/drawing/2014/main" id="{906C4C2C-591D-C447-9DC3-AB08999E305F}"/>
              </a:ext>
            </a:extLst>
          </p:cNvPr>
          <p:cNvSpPr>
            <a:spLocks noGrp="1"/>
          </p:cNvSpPr>
          <p:nvPr>
            <p:ph type="title"/>
          </p:nvPr>
        </p:nvSpPr>
        <p:spPr/>
        <p:txBody>
          <a:bodyPr>
            <a:normAutofit/>
          </a:bodyPr>
          <a:lstStyle/>
          <a:p>
            <a:r>
              <a:rPr lang="en-US" sz="2400" kern="1200" dirty="0">
                <a:solidFill>
                  <a:schemeClr val="tx1"/>
                </a:solidFill>
              </a:rPr>
              <a:t>Using GCOV</a:t>
            </a:r>
            <a:endParaRPr lang="de-DE" sz="2400" dirty="0"/>
          </a:p>
        </p:txBody>
      </p:sp>
      <p:sp>
        <p:nvSpPr>
          <p:cNvPr id="10" name="内容占位符 6">
            <a:extLst>
              <a:ext uri="{FF2B5EF4-FFF2-40B4-BE49-F238E27FC236}">
                <a16:creationId xmlns="" xmlns:a16="http://schemas.microsoft.com/office/drawing/2014/main" id="{087E18F4-B783-3E48-9BA5-5A5221748E08}"/>
              </a:ext>
            </a:extLst>
          </p:cNvPr>
          <p:cNvSpPr>
            <a:spLocks noGrp="1"/>
          </p:cNvSpPr>
          <p:nvPr>
            <p:ph sz="half" idx="1"/>
          </p:nvPr>
        </p:nvSpPr>
        <p:spPr>
          <a:xfrm>
            <a:off x="285440" y="1916963"/>
            <a:ext cx="8296082" cy="3024074"/>
          </a:xfrm>
        </p:spPr>
        <p:txBody>
          <a:bodyPr>
            <a:normAutofit/>
          </a:bodyPr>
          <a:lstStyle/>
          <a:p>
            <a:pPr marL="0" indent="0">
              <a:buNone/>
            </a:pPr>
            <a:endParaRPr lang="de-DE" dirty="0"/>
          </a:p>
          <a:p>
            <a:r>
              <a:rPr lang="en-US" dirty="0"/>
              <a:t>By using </a:t>
            </a:r>
            <a:r>
              <a:rPr lang="en-US" dirty="0" err="1"/>
              <a:t>gcov</a:t>
            </a:r>
            <a:r>
              <a:rPr lang="en-US" dirty="0"/>
              <a:t> we found some basic performance statistics, such as:</a:t>
            </a:r>
          </a:p>
          <a:p>
            <a:pPr marL="0" indent="0">
              <a:buNone/>
            </a:pPr>
            <a:endParaRPr lang="en-US" dirty="0"/>
          </a:p>
          <a:p>
            <a:pPr lvl="1"/>
            <a:r>
              <a:rPr lang="en-US" dirty="0"/>
              <a:t>how often each line of code executes</a:t>
            </a:r>
            <a:r>
              <a:rPr lang="de-DE" dirty="0"/>
              <a:t> </a:t>
            </a:r>
          </a:p>
          <a:p>
            <a:pPr marL="394575" lvl="1" indent="0">
              <a:buNone/>
            </a:pPr>
            <a:endParaRPr lang="de-DE" dirty="0"/>
          </a:p>
          <a:p>
            <a:pPr lvl="1"/>
            <a:r>
              <a:rPr lang="en-US" dirty="0"/>
              <a:t> what lines of code are actually executed</a:t>
            </a:r>
          </a:p>
          <a:p>
            <a:pPr marL="394575" lvl="1" indent="0">
              <a:buNone/>
            </a:pPr>
            <a:endParaRPr lang="de-DE" dirty="0"/>
          </a:p>
          <a:p>
            <a:pPr lvl="1"/>
            <a:r>
              <a:rPr lang="en-US" dirty="0"/>
              <a:t> how much computing time each section of code uses</a:t>
            </a:r>
            <a:endParaRPr lang="de-DE" dirty="0"/>
          </a:p>
        </p:txBody>
      </p:sp>
      <p:sp>
        <p:nvSpPr>
          <p:cNvPr id="9" name="页脚占位符 5">
            <a:extLst>
              <a:ext uri="{FF2B5EF4-FFF2-40B4-BE49-F238E27FC236}">
                <a16:creationId xmlns="" xmlns:a16="http://schemas.microsoft.com/office/drawing/2014/main" id="{7EB4266B-81DA-8B4E-9897-FEF851AB7BE3}"/>
              </a:ext>
            </a:extLst>
          </p:cNvPr>
          <p:cNvSpPr>
            <a:spLocks noGrp="1"/>
          </p:cNvSpPr>
          <p:nvPr>
            <p:ph type="ftr" sz="quarter" idx="3"/>
          </p:nvPr>
        </p:nvSpPr>
        <p:spPr>
          <a:xfrm>
            <a:off x="109728" y="6461061"/>
            <a:ext cx="5583936" cy="360363"/>
          </a:xfrm>
        </p:spPr>
        <p:txBody>
          <a:bodyPr/>
          <a:lstStyle/>
          <a:p>
            <a:pPr>
              <a:defRPr/>
            </a:pPr>
            <a:r>
              <a:rPr lang="en-US" dirty="0"/>
              <a:t>Software Engineering Practice</a:t>
            </a:r>
          </a:p>
        </p:txBody>
      </p:sp>
    </p:spTree>
    <p:extLst>
      <p:ext uri="{BB962C8B-B14F-4D97-AF65-F5344CB8AC3E}">
        <p14:creationId xmlns:p14="http://schemas.microsoft.com/office/powerpoint/2010/main" val="29654562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Current Overall State</a:t>
            </a:r>
            <a:endParaRPr lang="zh-CN" altLang="en-US" dirty="0"/>
          </a:p>
        </p:txBody>
      </p:sp>
      <p:sp>
        <p:nvSpPr>
          <p:cNvPr id="3" name="内容占位符 2"/>
          <p:cNvSpPr>
            <a:spLocks noGrp="1"/>
          </p:cNvSpPr>
          <p:nvPr>
            <p:ph idx="1"/>
          </p:nvPr>
        </p:nvSpPr>
        <p:spPr/>
        <p:txBody>
          <a:bodyPr>
            <a:normAutofit/>
          </a:bodyPr>
          <a:lstStyle/>
          <a:p>
            <a:endParaRPr lang="en-US" altLang="zh-CN" dirty="0" smtClean="0"/>
          </a:p>
          <a:p>
            <a:pPr>
              <a:buNone/>
            </a:pPr>
            <a:endParaRPr lang="en-US" altLang="zh-CN" dirty="0" smtClean="0"/>
          </a:p>
          <a:p>
            <a:r>
              <a:rPr lang="en-US" altLang="zh-CN" dirty="0" smtClean="0"/>
              <a:t>Used two different ways of building and compiling GUI and back-end</a:t>
            </a:r>
          </a:p>
          <a:p>
            <a:endParaRPr lang="en-US" altLang="zh-CN" dirty="0" smtClean="0"/>
          </a:p>
          <a:p>
            <a:r>
              <a:rPr lang="en-US" altLang="zh-CN" dirty="0" smtClean="0"/>
              <a:t>Trying to make both of the GUI and classification run on eclipse</a:t>
            </a:r>
          </a:p>
          <a:p>
            <a:endParaRPr lang="en-US" altLang="zh-CN" dirty="0" smtClean="0"/>
          </a:p>
          <a:p>
            <a:r>
              <a:rPr lang="en-US" altLang="zh-CN" dirty="0" smtClean="0"/>
              <a:t>Have made a big step in this direction, since basic GUI’s are now running on eclipse, however we still have compiling errors when merging both of the main projects</a:t>
            </a:r>
          </a:p>
          <a:p>
            <a:endParaRPr lang="zh-CN" altLang="en-US" dirty="0"/>
          </a:p>
        </p:txBody>
      </p:sp>
      <p:sp>
        <p:nvSpPr>
          <p:cNvPr id="4" name="日期占位符 3"/>
          <p:cNvSpPr>
            <a:spLocks noGrp="1"/>
          </p:cNvSpPr>
          <p:nvPr>
            <p:ph type="dt" sz="half" idx="2"/>
          </p:nvPr>
        </p:nvSpPr>
        <p:spPr/>
        <p:txBody>
          <a:bodyPr/>
          <a:lstStyle/>
          <a:p>
            <a:r>
              <a:rPr lang="en-US" smtClean="0"/>
              <a:t>Impedance Spectroscopy of Inkjet Printed Electrolyte-Gated Transistor</a:t>
            </a:r>
            <a:endParaRPr lang="de-DE" dirty="0"/>
          </a:p>
        </p:txBody>
      </p:sp>
      <p:sp>
        <p:nvSpPr>
          <p:cNvPr id="5" name="灯片编号占位符 4"/>
          <p:cNvSpPr>
            <a:spLocks noGrp="1"/>
          </p:cNvSpPr>
          <p:nvPr>
            <p:ph type="sldNum" sz="quarter" idx="4"/>
          </p:nvPr>
        </p:nvSpPr>
        <p:spPr/>
        <p:txBody>
          <a:bodyPr/>
          <a:lstStyle/>
          <a:p>
            <a:fld id="{E55ABDE9-7D1A-4CAE-9056-F713D277A78C}" type="slidenum">
              <a:rPr lang="de-DE" smtClean="0"/>
              <a:pPr/>
              <a:t>26</a:t>
            </a:fld>
            <a:endParaRPr lang="de-DE" dirty="0"/>
          </a:p>
        </p:txBody>
      </p:sp>
      <p:sp>
        <p:nvSpPr>
          <p:cNvPr id="6" name="页脚占位符 5"/>
          <p:cNvSpPr>
            <a:spLocks noGrp="1"/>
          </p:cNvSpPr>
          <p:nvPr>
            <p:ph type="ftr" sz="quarter" idx="3"/>
          </p:nvPr>
        </p:nvSpPr>
        <p:spPr/>
        <p:txBody>
          <a:bodyPr/>
          <a:lstStyle/>
          <a:p>
            <a:pPr>
              <a:defRPr/>
            </a:pPr>
            <a:r>
              <a:rPr lang="en-US" smtClean="0"/>
              <a:t>Dennis Weller</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4"/>
          </p:nvPr>
        </p:nvSpPr>
        <p:spPr/>
        <p:txBody>
          <a:bodyPr/>
          <a:lstStyle/>
          <a:p>
            <a:fld id="{E55ABDE9-7D1A-4CAE-9056-F713D277A78C}" type="slidenum">
              <a:rPr lang="de-DE" smtClean="0"/>
              <a:pPr/>
              <a:t>3</a:t>
            </a:fld>
            <a:endParaRPr lang="de-DE" dirty="0"/>
          </a:p>
        </p:txBody>
      </p:sp>
      <p:sp>
        <p:nvSpPr>
          <p:cNvPr id="6" name="页脚占位符 5"/>
          <p:cNvSpPr>
            <a:spLocks noGrp="1"/>
          </p:cNvSpPr>
          <p:nvPr>
            <p:ph type="ftr" sz="quarter" idx="3"/>
          </p:nvPr>
        </p:nvSpPr>
        <p:spPr/>
        <p:txBody>
          <a:bodyPr/>
          <a:lstStyle/>
          <a:p>
            <a:pPr>
              <a:defRPr/>
            </a:pPr>
            <a:r>
              <a:rPr lang="en-US" dirty="0"/>
              <a:t>Software Engineering Practice</a:t>
            </a:r>
          </a:p>
        </p:txBody>
      </p:sp>
      <p:sp>
        <p:nvSpPr>
          <p:cNvPr id="8" name="Title 7">
            <a:extLst>
              <a:ext uri="{FF2B5EF4-FFF2-40B4-BE49-F238E27FC236}">
                <a16:creationId xmlns="" xmlns:a16="http://schemas.microsoft.com/office/drawing/2014/main" id="{3FFF9DAF-9AF8-FA4C-88CC-53ACBEB0E36B}"/>
              </a:ext>
            </a:extLst>
          </p:cNvPr>
          <p:cNvSpPr>
            <a:spLocks noGrp="1"/>
          </p:cNvSpPr>
          <p:nvPr>
            <p:ph type="title"/>
          </p:nvPr>
        </p:nvSpPr>
        <p:spPr>
          <a:xfrm>
            <a:off x="381454" y="609600"/>
            <a:ext cx="6911975" cy="587829"/>
          </a:xfrm>
        </p:spPr>
        <p:txBody>
          <a:bodyPr>
            <a:noAutofit/>
          </a:bodyPr>
          <a:lstStyle/>
          <a:p>
            <a:r>
              <a:rPr lang="de-DE" dirty="0"/>
              <a:t>Google Tests</a:t>
            </a:r>
          </a:p>
        </p:txBody>
      </p:sp>
      <p:sp>
        <p:nvSpPr>
          <p:cNvPr id="7" name="内容占位符 6">
            <a:extLst>
              <a:ext uri="{FF2B5EF4-FFF2-40B4-BE49-F238E27FC236}">
                <a16:creationId xmlns="" xmlns:a16="http://schemas.microsoft.com/office/drawing/2014/main" id="{8CF34D27-70B7-EA43-87F0-266AC80161F2}"/>
              </a:ext>
            </a:extLst>
          </p:cNvPr>
          <p:cNvSpPr>
            <a:spLocks noGrp="1"/>
          </p:cNvSpPr>
          <p:nvPr>
            <p:ph sz="half" idx="1"/>
          </p:nvPr>
        </p:nvSpPr>
        <p:spPr>
          <a:xfrm>
            <a:off x="372526" y="1083598"/>
            <a:ext cx="8296082" cy="4277147"/>
          </a:xfrm>
        </p:spPr>
        <p:txBody>
          <a:bodyPr>
            <a:normAutofit/>
          </a:bodyPr>
          <a:lstStyle/>
          <a:p>
            <a:pPr marL="0" indent="0">
              <a:buNone/>
            </a:pPr>
            <a:endParaRPr lang="de-DE" dirty="0"/>
          </a:p>
          <a:p>
            <a:pPr marL="0" indent="0">
              <a:buNone/>
            </a:pPr>
            <a:r>
              <a:rPr lang="en-US" altLang="zh-CN" dirty="0"/>
              <a:t> </a:t>
            </a:r>
          </a:p>
          <a:p>
            <a:r>
              <a:rPr lang="en-US" dirty="0"/>
              <a:t>Google Test is a unit Testing library for the C++ programming language, based on the </a:t>
            </a:r>
            <a:r>
              <a:rPr lang="en-US" dirty="0" err="1"/>
              <a:t>xUnit</a:t>
            </a:r>
            <a:r>
              <a:rPr lang="en-US" dirty="0"/>
              <a:t> architecture</a:t>
            </a:r>
            <a:r>
              <a:rPr lang="de-DE" dirty="0"/>
              <a:t> </a:t>
            </a:r>
            <a:endParaRPr lang="en-US" altLang="zh-CN" dirty="0"/>
          </a:p>
        </p:txBody>
      </p:sp>
      <p:pic>
        <p:nvPicPr>
          <p:cNvPr id="4" name="Picture 3" descr="A screenshot of a cell phone&#10;&#10;Description automatically generated">
            <a:extLst>
              <a:ext uri="{FF2B5EF4-FFF2-40B4-BE49-F238E27FC236}">
                <a16:creationId xmlns="" xmlns:a16="http://schemas.microsoft.com/office/drawing/2014/main" id="{B0582344-20BF-C24F-B9D6-E621FCE647A4}"/>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 xmlns:a1611="http://schemas.microsoft.com/office/drawing/2016/11/main" r:id="rId3"/>
              </a:ext>
            </a:extLst>
          </a:blip>
          <a:stretch>
            <a:fillRect/>
          </a:stretch>
        </p:blipFill>
        <p:spPr>
          <a:xfrm>
            <a:off x="1872343" y="2731639"/>
            <a:ext cx="5029200" cy="3353476"/>
          </a:xfrm>
          <a:prstGeom prst="rect">
            <a:avLst/>
          </a:prstGeom>
        </p:spPr>
      </p:pic>
      <p:sp>
        <p:nvSpPr>
          <p:cNvPr id="10" name="TextBox 9">
            <a:extLst>
              <a:ext uri="{FF2B5EF4-FFF2-40B4-BE49-F238E27FC236}">
                <a16:creationId xmlns="" xmlns:a16="http://schemas.microsoft.com/office/drawing/2014/main" id="{E70C0FA5-9C50-9D4C-BE1F-65C4810A2E8A}"/>
              </a:ext>
            </a:extLst>
          </p:cNvPr>
          <p:cNvSpPr txBox="1"/>
          <p:nvPr/>
        </p:nvSpPr>
        <p:spPr>
          <a:xfrm>
            <a:off x="1959428" y="6489024"/>
            <a:ext cx="5029200" cy="230832"/>
          </a:xfrm>
          <a:prstGeom prst="rect">
            <a:avLst/>
          </a:prstGeom>
          <a:noFill/>
        </p:spPr>
        <p:txBody>
          <a:bodyPr wrap="square" rtlCol="0">
            <a:spAutoFit/>
          </a:bodyPr>
          <a:lstStyle/>
          <a:p>
            <a:r>
              <a:rPr lang="de-DE" sz="900">
                <a:hlinkClick r:id="rId3" tooltip="http://stackoverflow.com/questions/3951808/using-googletest-in-eclipse-how"/>
              </a:rPr>
              <a:t>This Photo</a:t>
            </a:r>
            <a:r>
              <a:rPr lang="de-DE" sz="900"/>
              <a:t> by Unknown Author is licensed under </a:t>
            </a:r>
            <a:r>
              <a:rPr lang="de-DE" sz="900">
                <a:hlinkClick r:id="rId4" tooltip="https://creativecommons.org/licenses/by-sa/3.0/"/>
              </a:rPr>
              <a:t>CC BY-SA</a:t>
            </a:r>
            <a:endParaRPr lang="de-DE" sz="9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4"/>
          </p:nvPr>
        </p:nvSpPr>
        <p:spPr/>
        <p:txBody>
          <a:bodyPr/>
          <a:lstStyle/>
          <a:p>
            <a:fld id="{E55ABDE9-7D1A-4CAE-9056-F713D277A78C}" type="slidenum">
              <a:rPr lang="de-DE" smtClean="0"/>
              <a:pPr/>
              <a:t>4</a:t>
            </a:fld>
            <a:endParaRPr lang="de-DE" dirty="0"/>
          </a:p>
        </p:txBody>
      </p:sp>
      <p:sp>
        <p:nvSpPr>
          <p:cNvPr id="8" name="页脚占位符 5">
            <a:extLst>
              <a:ext uri="{FF2B5EF4-FFF2-40B4-BE49-F238E27FC236}">
                <a16:creationId xmlns="" xmlns:a16="http://schemas.microsoft.com/office/drawing/2014/main" id="{D5792DCF-CD73-DE46-AD36-94B530B18B81}"/>
              </a:ext>
            </a:extLst>
          </p:cNvPr>
          <p:cNvSpPr>
            <a:spLocks noGrp="1"/>
          </p:cNvSpPr>
          <p:nvPr>
            <p:ph type="ftr" sz="quarter" idx="3"/>
          </p:nvPr>
        </p:nvSpPr>
        <p:spPr>
          <a:xfrm>
            <a:off x="109728" y="6461061"/>
            <a:ext cx="5583936" cy="360363"/>
          </a:xfrm>
        </p:spPr>
        <p:txBody>
          <a:bodyPr/>
          <a:lstStyle/>
          <a:p>
            <a:pPr>
              <a:defRPr/>
            </a:pPr>
            <a:r>
              <a:rPr lang="en-US" dirty="0"/>
              <a:t>Software Engineering Practice</a:t>
            </a:r>
          </a:p>
        </p:txBody>
      </p:sp>
      <p:sp>
        <p:nvSpPr>
          <p:cNvPr id="6" name="内容占位符 6">
            <a:extLst>
              <a:ext uri="{FF2B5EF4-FFF2-40B4-BE49-F238E27FC236}">
                <a16:creationId xmlns="" xmlns:a16="http://schemas.microsoft.com/office/drawing/2014/main" id="{53EF04C9-CAD7-5543-B52F-E2A893362F92}"/>
              </a:ext>
            </a:extLst>
          </p:cNvPr>
          <p:cNvSpPr>
            <a:spLocks noGrp="1"/>
          </p:cNvSpPr>
          <p:nvPr>
            <p:ph sz="half" idx="1"/>
          </p:nvPr>
        </p:nvSpPr>
        <p:spPr>
          <a:xfrm>
            <a:off x="372526" y="1656783"/>
            <a:ext cx="8296082" cy="4277147"/>
          </a:xfrm>
        </p:spPr>
        <p:txBody>
          <a:bodyPr>
            <a:normAutofit lnSpcReduction="10000"/>
          </a:bodyPr>
          <a:lstStyle/>
          <a:p>
            <a:pPr marL="0" indent="0">
              <a:buNone/>
            </a:pPr>
            <a:endParaRPr lang="de-DE" dirty="0"/>
          </a:p>
          <a:p>
            <a:pPr lvl="0"/>
            <a:r>
              <a:rPr lang="en-US" dirty="0"/>
              <a:t>Google Test is designed to be portable and it works around various bugs in various compilers and environments</a:t>
            </a:r>
          </a:p>
          <a:p>
            <a:pPr marL="0" lvl="0" indent="0">
              <a:buNone/>
            </a:pPr>
            <a:endParaRPr lang="de-DE" dirty="0"/>
          </a:p>
          <a:p>
            <a:pPr lvl="0"/>
            <a:r>
              <a:rPr lang="en-US" dirty="0"/>
              <a:t>Google's test framework has built-in assertions that are deployable in software where exception handling is disabled</a:t>
            </a:r>
          </a:p>
          <a:p>
            <a:pPr lvl="0"/>
            <a:endParaRPr lang="de-DE" dirty="0"/>
          </a:p>
          <a:p>
            <a:pPr lvl="0"/>
            <a:r>
              <a:rPr lang="en-US" dirty="0"/>
              <a:t>Running the tests is simple and it’s easy to write assertions that generate informative messages</a:t>
            </a:r>
          </a:p>
          <a:p>
            <a:pPr marL="0" lvl="0" indent="0">
              <a:buNone/>
            </a:pPr>
            <a:endParaRPr lang="de-DE" dirty="0"/>
          </a:p>
          <a:p>
            <a:r>
              <a:rPr lang="en-US" dirty="0"/>
              <a:t>Google Test automatically detects your tests and doesn’t require you to enumerate them in order to run them</a:t>
            </a:r>
            <a:r>
              <a:rPr lang="de-DE" dirty="0"/>
              <a:t> </a:t>
            </a:r>
            <a:endParaRPr lang="en-US" altLang="zh-CN" dirty="0"/>
          </a:p>
        </p:txBody>
      </p:sp>
      <p:sp>
        <p:nvSpPr>
          <p:cNvPr id="2" name="TextBox 1">
            <a:extLst>
              <a:ext uri="{FF2B5EF4-FFF2-40B4-BE49-F238E27FC236}">
                <a16:creationId xmlns="" xmlns:a16="http://schemas.microsoft.com/office/drawing/2014/main" id="{E7146F02-26A4-0349-A018-604DFA7C7416}"/>
              </a:ext>
            </a:extLst>
          </p:cNvPr>
          <p:cNvSpPr txBox="1"/>
          <p:nvPr/>
        </p:nvSpPr>
        <p:spPr>
          <a:xfrm>
            <a:off x="372526" y="739404"/>
            <a:ext cx="6114174" cy="461665"/>
          </a:xfrm>
          <a:prstGeom prst="rect">
            <a:avLst/>
          </a:prstGeom>
          <a:noFill/>
        </p:spPr>
        <p:txBody>
          <a:bodyPr wrap="none" rtlCol="0">
            <a:spAutoFit/>
          </a:bodyPr>
          <a:lstStyle/>
          <a:p>
            <a:r>
              <a:rPr lang="en-US" sz="2400" b="1" dirty="0"/>
              <a:t>Why we decided to use this framework</a:t>
            </a:r>
            <a:r>
              <a:rPr lang="de-DE" sz="2400" b="1" dirty="0"/>
              <a:t> ?</a:t>
            </a:r>
          </a:p>
        </p:txBody>
      </p:sp>
    </p:spTree>
    <p:extLst>
      <p:ext uri="{BB962C8B-B14F-4D97-AF65-F5344CB8AC3E}">
        <p14:creationId xmlns:p14="http://schemas.microsoft.com/office/powerpoint/2010/main" val="3258145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923088" y="1989575"/>
            <a:ext cx="6911975" cy="1416818"/>
          </a:xfrm>
        </p:spPr>
        <p:txBody>
          <a:bodyPr>
            <a:noAutofit/>
          </a:bodyPr>
          <a:lstStyle/>
          <a:p>
            <a:pPr algn="ctr"/>
            <a:r>
              <a:rPr lang="en-US" altLang="zh-CN" sz="4400" dirty="0" smtClean="0"/>
              <a:t>Test</a:t>
            </a:r>
            <a:endParaRPr lang="zh-CN" altLang="en-US" sz="4400" dirty="0"/>
          </a:p>
        </p:txBody>
      </p:sp>
      <p:sp>
        <p:nvSpPr>
          <p:cNvPr id="4" name="日期占位符 3"/>
          <p:cNvSpPr>
            <a:spLocks noGrp="1"/>
          </p:cNvSpPr>
          <p:nvPr>
            <p:ph type="dt" sz="half" idx="2"/>
          </p:nvPr>
        </p:nvSpPr>
        <p:spPr/>
        <p:txBody>
          <a:bodyPr/>
          <a:lstStyle/>
          <a:p>
            <a:r>
              <a:rPr lang="en-US" smtClean="0"/>
              <a:t>Impedance Spectroscopy of Inkjet Printed Electrolyte-Gated Transistor</a:t>
            </a:r>
            <a:endParaRPr lang="de-DE" dirty="0"/>
          </a:p>
        </p:txBody>
      </p:sp>
      <p:sp>
        <p:nvSpPr>
          <p:cNvPr id="5" name="灯片编号占位符 4"/>
          <p:cNvSpPr>
            <a:spLocks noGrp="1"/>
          </p:cNvSpPr>
          <p:nvPr>
            <p:ph type="sldNum" sz="quarter" idx="4"/>
          </p:nvPr>
        </p:nvSpPr>
        <p:spPr/>
        <p:txBody>
          <a:bodyPr/>
          <a:lstStyle/>
          <a:p>
            <a:fld id="{E55ABDE9-7D1A-4CAE-9056-F713D277A78C}" type="slidenum">
              <a:rPr lang="de-DE" smtClean="0"/>
              <a:pPr/>
              <a:t>5</a:t>
            </a:fld>
            <a:endParaRPr lang="de-DE" dirty="0"/>
          </a:p>
        </p:txBody>
      </p:sp>
      <p:sp>
        <p:nvSpPr>
          <p:cNvPr id="6" name="页脚占位符 5"/>
          <p:cNvSpPr>
            <a:spLocks noGrp="1"/>
          </p:cNvSpPr>
          <p:nvPr>
            <p:ph type="ftr" sz="quarter" idx="10"/>
          </p:nvPr>
        </p:nvSpPr>
        <p:spPr/>
        <p:txBody>
          <a:bodyPr/>
          <a:lstStyle/>
          <a:p>
            <a:pPr>
              <a:defRPr/>
            </a:pPr>
            <a:r>
              <a:rPr lang="en-US" smtClean="0"/>
              <a:t>Dennis Weller</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Network</a:t>
            </a:r>
            <a:endParaRPr lang="zh-CN" altLang="en-US" dirty="0"/>
          </a:p>
        </p:txBody>
      </p:sp>
      <p:sp>
        <p:nvSpPr>
          <p:cNvPr id="6" name="内容占位符 5"/>
          <p:cNvSpPr>
            <a:spLocks noGrp="1"/>
          </p:cNvSpPr>
          <p:nvPr>
            <p:ph idx="1"/>
          </p:nvPr>
        </p:nvSpPr>
        <p:spPr/>
        <p:txBody>
          <a:bodyPr/>
          <a:lstStyle/>
          <a:p>
            <a:endParaRPr lang="en-US" altLang="zh-CN" dirty="0" smtClean="0"/>
          </a:p>
          <a:p>
            <a:pPr>
              <a:buNone/>
            </a:pPr>
            <a:endParaRPr lang="en-US" altLang="zh-CN" dirty="0" smtClean="0"/>
          </a:p>
          <a:p>
            <a:r>
              <a:rPr lang="en-US" altLang="zh-CN" dirty="0" smtClean="0"/>
              <a:t>The constructor of Network loads the layers from a configuration file through </a:t>
            </a:r>
            <a:r>
              <a:rPr lang="en-US" altLang="zh-CN" dirty="0" err="1" smtClean="0"/>
              <a:t>Caffe</a:t>
            </a:r>
            <a:r>
              <a:rPr lang="en-US" altLang="zh-CN" dirty="0" smtClean="0"/>
              <a:t> parser. Therefore, tests were run to check if these layers are properly loaded in the class.</a:t>
            </a:r>
          </a:p>
          <a:p>
            <a:endParaRPr lang="zh-CN" altLang="en-US" dirty="0"/>
          </a:p>
        </p:txBody>
      </p:sp>
      <p:sp>
        <p:nvSpPr>
          <p:cNvPr id="3" name="日期占位符 2"/>
          <p:cNvSpPr>
            <a:spLocks noGrp="1"/>
          </p:cNvSpPr>
          <p:nvPr>
            <p:ph type="dt" sz="half" idx="2"/>
          </p:nvPr>
        </p:nvSpPr>
        <p:spPr/>
        <p:txBody>
          <a:bodyPr/>
          <a:lstStyle/>
          <a:p>
            <a:r>
              <a:rPr lang="en-US" smtClean="0"/>
              <a:t>Impedance Spectroscopy of Inkjet Printed Electrolyte-Gated Transistor</a:t>
            </a:r>
            <a:endParaRPr lang="de-DE" dirty="0"/>
          </a:p>
        </p:txBody>
      </p:sp>
      <p:sp>
        <p:nvSpPr>
          <p:cNvPr id="4" name="灯片编号占位符 3"/>
          <p:cNvSpPr>
            <a:spLocks noGrp="1"/>
          </p:cNvSpPr>
          <p:nvPr>
            <p:ph type="sldNum" sz="quarter" idx="4"/>
          </p:nvPr>
        </p:nvSpPr>
        <p:spPr/>
        <p:txBody>
          <a:bodyPr/>
          <a:lstStyle/>
          <a:p>
            <a:fld id="{E55ABDE9-7D1A-4CAE-9056-F713D277A78C}" type="slidenum">
              <a:rPr lang="de-DE" smtClean="0"/>
              <a:pPr/>
              <a:t>6</a:t>
            </a:fld>
            <a:endParaRPr lang="de-DE" dirty="0"/>
          </a:p>
        </p:txBody>
      </p:sp>
      <p:sp>
        <p:nvSpPr>
          <p:cNvPr id="5" name="页脚占位符 4"/>
          <p:cNvSpPr>
            <a:spLocks noGrp="1"/>
          </p:cNvSpPr>
          <p:nvPr>
            <p:ph type="ftr" sz="quarter" idx="3"/>
          </p:nvPr>
        </p:nvSpPr>
        <p:spPr/>
        <p:txBody>
          <a:bodyPr/>
          <a:lstStyle/>
          <a:p>
            <a:pPr>
              <a:defRPr/>
            </a:pPr>
            <a:r>
              <a:rPr lang="en-US" smtClean="0"/>
              <a:t>Dennis Weller</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2852371" y="2533964"/>
            <a:ext cx="3578573" cy="561975"/>
          </a:xfrm>
        </p:spPr>
        <p:txBody>
          <a:bodyPr/>
          <a:lstStyle/>
          <a:p>
            <a:r>
              <a:rPr lang="en-US" altLang="zh-CN" dirty="0" smtClean="0"/>
              <a:t>Insert </a:t>
            </a:r>
            <a:r>
              <a:rPr lang="en-US" altLang="zh-CN" smtClean="0"/>
              <a:t>picture here</a:t>
            </a:r>
            <a:endParaRPr lang="zh-CN" altLang="en-US" dirty="0"/>
          </a:p>
        </p:txBody>
      </p:sp>
      <p:sp>
        <p:nvSpPr>
          <p:cNvPr id="4" name="日期占位符 3"/>
          <p:cNvSpPr>
            <a:spLocks noGrp="1"/>
          </p:cNvSpPr>
          <p:nvPr>
            <p:ph type="dt" sz="half" idx="11"/>
          </p:nvPr>
        </p:nvSpPr>
        <p:spPr/>
        <p:txBody>
          <a:bodyPr/>
          <a:lstStyle/>
          <a:p>
            <a:r>
              <a:rPr lang="en-US" smtClean="0"/>
              <a:t>Impedance Spectroscopy of Inkjet Printed Electrolyte-Gated Transistor</a:t>
            </a:r>
            <a:endParaRPr lang="de-DE" dirty="0"/>
          </a:p>
        </p:txBody>
      </p:sp>
      <p:sp>
        <p:nvSpPr>
          <p:cNvPr id="5" name="灯片编号占位符 4"/>
          <p:cNvSpPr>
            <a:spLocks noGrp="1"/>
          </p:cNvSpPr>
          <p:nvPr>
            <p:ph type="sldNum" sz="quarter" idx="12"/>
          </p:nvPr>
        </p:nvSpPr>
        <p:spPr/>
        <p:txBody>
          <a:bodyPr/>
          <a:lstStyle/>
          <a:p>
            <a:fld id="{E55ABDE9-7D1A-4CAE-9056-F713D277A78C}" type="slidenum">
              <a:rPr lang="de-DE" smtClean="0"/>
              <a:pPr/>
              <a:t>7</a:t>
            </a:fld>
            <a:endParaRPr lang="de-DE" dirty="0"/>
          </a:p>
        </p:txBody>
      </p:sp>
      <p:sp>
        <p:nvSpPr>
          <p:cNvPr id="6" name="页脚占位符 5"/>
          <p:cNvSpPr>
            <a:spLocks noGrp="1"/>
          </p:cNvSpPr>
          <p:nvPr>
            <p:ph type="ftr" sz="quarter" idx="10"/>
          </p:nvPr>
        </p:nvSpPr>
        <p:spPr/>
        <p:txBody>
          <a:bodyPr/>
          <a:lstStyle/>
          <a:p>
            <a:pPr>
              <a:defRPr/>
            </a:pPr>
            <a:r>
              <a:rPr lang="en-US" smtClean="0"/>
              <a:t>Dennis Weller</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Caffe</a:t>
            </a:r>
            <a:endParaRPr lang="zh-CN" altLang="en-US" dirty="0"/>
          </a:p>
        </p:txBody>
      </p:sp>
      <p:sp>
        <p:nvSpPr>
          <p:cNvPr id="6" name="内容占位符 5"/>
          <p:cNvSpPr>
            <a:spLocks noGrp="1"/>
          </p:cNvSpPr>
          <p:nvPr>
            <p:ph idx="1"/>
          </p:nvPr>
        </p:nvSpPr>
        <p:spPr/>
        <p:txBody>
          <a:bodyPr/>
          <a:lstStyle/>
          <a:p>
            <a:endParaRPr lang="en-US" altLang="zh-CN" dirty="0" smtClean="0"/>
          </a:p>
          <a:p>
            <a:pPr>
              <a:buNone/>
            </a:pPr>
            <a:endParaRPr lang="en-US" altLang="zh-CN" dirty="0" smtClean="0"/>
          </a:p>
          <a:p>
            <a:r>
              <a:rPr lang="en-US" altLang="zh-CN" dirty="0" err="1" smtClean="0"/>
              <a:t>Caffe</a:t>
            </a:r>
            <a:r>
              <a:rPr lang="en-US" altLang="zh-CN" dirty="0" smtClean="0"/>
              <a:t> was used to access functions which made the network model easier to implement, since it offers parsing methods to fill each layer with its proper fields. It also provided as the weights.</a:t>
            </a:r>
          </a:p>
          <a:p>
            <a:endParaRPr lang="zh-CN" altLang="en-US" dirty="0"/>
          </a:p>
        </p:txBody>
      </p:sp>
      <p:sp>
        <p:nvSpPr>
          <p:cNvPr id="3" name="日期占位符 2"/>
          <p:cNvSpPr>
            <a:spLocks noGrp="1"/>
          </p:cNvSpPr>
          <p:nvPr>
            <p:ph type="dt" sz="half" idx="2"/>
          </p:nvPr>
        </p:nvSpPr>
        <p:spPr/>
        <p:txBody>
          <a:bodyPr/>
          <a:lstStyle/>
          <a:p>
            <a:r>
              <a:rPr lang="en-US" smtClean="0"/>
              <a:t>Impedance Spectroscopy of Inkjet Printed Electrolyte-Gated Transistor</a:t>
            </a:r>
            <a:endParaRPr lang="de-DE" dirty="0"/>
          </a:p>
        </p:txBody>
      </p:sp>
      <p:sp>
        <p:nvSpPr>
          <p:cNvPr id="4" name="灯片编号占位符 3"/>
          <p:cNvSpPr>
            <a:spLocks noGrp="1"/>
          </p:cNvSpPr>
          <p:nvPr>
            <p:ph type="sldNum" sz="quarter" idx="4"/>
          </p:nvPr>
        </p:nvSpPr>
        <p:spPr/>
        <p:txBody>
          <a:bodyPr/>
          <a:lstStyle/>
          <a:p>
            <a:fld id="{E55ABDE9-7D1A-4CAE-9056-F713D277A78C}" type="slidenum">
              <a:rPr lang="de-DE" smtClean="0"/>
              <a:pPr/>
              <a:t>8</a:t>
            </a:fld>
            <a:endParaRPr lang="de-DE" dirty="0"/>
          </a:p>
        </p:txBody>
      </p:sp>
      <p:sp>
        <p:nvSpPr>
          <p:cNvPr id="5" name="页脚占位符 4"/>
          <p:cNvSpPr>
            <a:spLocks noGrp="1"/>
          </p:cNvSpPr>
          <p:nvPr>
            <p:ph type="ftr" sz="quarter" idx="3"/>
          </p:nvPr>
        </p:nvSpPr>
        <p:spPr/>
        <p:txBody>
          <a:bodyPr/>
          <a:lstStyle/>
          <a:p>
            <a:pPr>
              <a:defRPr/>
            </a:pPr>
            <a:r>
              <a:rPr lang="en-US" smtClean="0"/>
              <a:t>Dennis Weller</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02612" y="2554061"/>
            <a:ext cx="3035963" cy="561975"/>
          </a:xfrm>
        </p:spPr>
        <p:txBody>
          <a:bodyPr/>
          <a:lstStyle/>
          <a:p>
            <a:r>
              <a:rPr lang="en-US" altLang="zh-CN" dirty="0" smtClean="0"/>
              <a:t>Insert picture here</a:t>
            </a:r>
            <a:endParaRPr lang="zh-CN" altLang="en-US" dirty="0"/>
          </a:p>
        </p:txBody>
      </p:sp>
      <p:sp>
        <p:nvSpPr>
          <p:cNvPr id="3" name="日期占位符 2"/>
          <p:cNvSpPr>
            <a:spLocks noGrp="1"/>
          </p:cNvSpPr>
          <p:nvPr>
            <p:ph type="dt" sz="half" idx="11"/>
          </p:nvPr>
        </p:nvSpPr>
        <p:spPr/>
        <p:txBody>
          <a:bodyPr/>
          <a:lstStyle/>
          <a:p>
            <a:r>
              <a:rPr lang="en-US" smtClean="0"/>
              <a:t>Impedance Spectroscopy of Inkjet Printed Electrolyte-Gated Transistor</a:t>
            </a:r>
            <a:endParaRPr lang="de-DE" dirty="0"/>
          </a:p>
        </p:txBody>
      </p:sp>
      <p:sp>
        <p:nvSpPr>
          <p:cNvPr id="4" name="灯片编号占位符 3"/>
          <p:cNvSpPr>
            <a:spLocks noGrp="1"/>
          </p:cNvSpPr>
          <p:nvPr>
            <p:ph type="sldNum" sz="quarter" idx="12"/>
          </p:nvPr>
        </p:nvSpPr>
        <p:spPr/>
        <p:txBody>
          <a:bodyPr/>
          <a:lstStyle/>
          <a:p>
            <a:fld id="{E55ABDE9-7D1A-4CAE-9056-F713D277A78C}" type="slidenum">
              <a:rPr lang="de-DE" smtClean="0"/>
              <a:pPr/>
              <a:t>9</a:t>
            </a:fld>
            <a:endParaRPr lang="de-DE" dirty="0"/>
          </a:p>
        </p:txBody>
      </p:sp>
      <p:sp>
        <p:nvSpPr>
          <p:cNvPr id="5" name="页脚占位符 4"/>
          <p:cNvSpPr>
            <a:spLocks noGrp="1"/>
          </p:cNvSpPr>
          <p:nvPr>
            <p:ph type="ftr" sz="quarter" idx="10"/>
          </p:nvPr>
        </p:nvSpPr>
        <p:spPr/>
        <p:txBody>
          <a:bodyPr/>
          <a:lstStyle/>
          <a:p>
            <a:pPr>
              <a:defRPr/>
            </a:pPr>
            <a:r>
              <a:rPr lang="en-US" smtClean="0"/>
              <a:t>Dennis Weller</a:t>
            </a:r>
            <a:endParaRPr lang="en-US" dirty="0"/>
          </a:p>
        </p:txBody>
      </p:sp>
    </p:spTree>
  </p:cSld>
  <p:clrMapOvr>
    <a:masterClrMapping/>
  </p:clrMapOvr>
</p:sld>
</file>

<file path=ppt/theme/theme1.xml><?xml version="1.0" encoding="utf-8"?>
<a:theme xmlns:a="http://schemas.openxmlformats.org/drawingml/2006/main" name="KIT-Masterslides-EN-SDQ">
  <a:themeElements>
    <a:clrScheme name="Standarddesign 1">
      <a:dk1>
        <a:srgbClr val="000000"/>
      </a:dk1>
      <a:lt1>
        <a:srgbClr val="FFFFFF"/>
      </a:lt1>
      <a:dk2>
        <a:srgbClr val="000000"/>
      </a:dk2>
      <a:lt2>
        <a:srgbClr val="D9D9D9"/>
      </a:lt2>
      <a:accent1>
        <a:srgbClr val="009682"/>
      </a:accent1>
      <a:accent2>
        <a:srgbClr val="4664AA"/>
      </a:accent2>
      <a:accent3>
        <a:srgbClr val="FFFFFF"/>
      </a:accent3>
      <a:accent4>
        <a:srgbClr val="000000"/>
      </a:accent4>
      <a:accent5>
        <a:srgbClr val="AAC9C1"/>
      </a:accent5>
      <a:accent6>
        <a:srgbClr val="3F5A9A"/>
      </a:accent6>
      <a:hlink>
        <a:srgbClr val="808080"/>
      </a:hlink>
      <a:folHlink>
        <a:srgbClr val="7D92C3"/>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00"/>
        </a:dk2>
        <a:lt2>
          <a:srgbClr val="D9D9D9"/>
        </a:lt2>
        <a:accent1>
          <a:srgbClr val="009682"/>
        </a:accent1>
        <a:accent2>
          <a:srgbClr val="4664AA"/>
        </a:accent2>
        <a:accent3>
          <a:srgbClr val="FFFFFF"/>
        </a:accent3>
        <a:accent4>
          <a:srgbClr val="000000"/>
        </a:accent4>
        <a:accent5>
          <a:srgbClr val="AAC9C1"/>
        </a:accent5>
        <a:accent6>
          <a:srgbClr val="3F5A9A"/>
        </a:accent6>
        <a:hlink>
          <a:srgbClr val="808080"/>
        </a:hlink>
        <a:folHlink>
          <a:srgbClr val="7D92C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KIT-Masterslides-EN-SDQ</Template>
  <TotalTime>167</TotalTime>
  <Words>963</Words>
  <Application>Microsoft Office PowerPoint</Application>
  <PresentationFormat>On-screen Show (4:3)</PresentationFormat>
  <Paragraphs>185</Paragraphs>
  <Slides>26</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26</vt:i4>
      </vt:variant>
    </vt:vector>
  </HeadingPairs>
  <TitlesOfParts>
    <vt:vector size="28" baseType="lpstr">
      <vt:lpstr>Arial</vt:lpstr>
      <vt:lpstr>KIT-Masterslides-EN-SDQ</vt:lpstr>
      <vt:lpstr>PowerPoint Presentation</vt:lpstr>
      <vt:lpstr>Introduction</vt:lpstr>
      <vt:lpstr>Google Tests</vt:lpstr>
      <vt:lpstr>PowerPoint Presentation</vt:lpstr>
      <vt:lpstr>Test</vt:lpstr>
      <vt:lpstr>Network</vt:lpstr>
      <vt:lpstr>Insert picture here</vt:lpstr>
      <vt:lpstr>Caffe</vt:lpstr>
      <vt:lpstr>Insert picture here</vt:lpstr>
      <vt:lpstr>Convolution Layer Test</vt:lpstr>
      <vt:lpstr>PowerPoint Presentation</vt:lpstr>
      <vt:lpstr>Fully Connected Layer Test</vt:lpstr>
      <vt:lpstr>PowerPoint Presentation</vt:lpstr>
      <vt:lpstr>Max Pooling Layer Test</vt:lpstr>
      <vt:lpstr>PowerPoint Presentation</vt:lpstr>
      <vt:lpstr>Local Response Normalization Layer</vt:lpstr>
      <vt:lpstr>PowerPoint Presentation</vt:lpstr>
      <vt:lpstr>Input Output Management</vt:lpstr>
      <vt:lpstr>Assistant</vt:lpstr>
      <vt:lpstr>Result</vt:lpstr>
      <vt:lpstr>DataSaver</vt:lpstr>
      <vt:lpstr>Scheduler</vt:lpstr>
      <vt:lpstr>Coverage</vt:lpstr>
      <vt:lpstr>PowerPoint Presentation</vt:lpstr>
      <vt:lpstr>Using GCOV</vt:lpstr>
      <vt:lpstr>Current Overall State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martens</dc:creator>
  <cp:lastModifiedBy>Ibrahim Bouriga</cp:lastModifiedBy>
  <cp:revision>1778</cp:revision>
  <cp:lastPrinted>2016-01-22T17:58:34Z</cp:lastPrinted>
  <dcterms:created xsi:type="dcterms:W3CDTF">2010-10-20T15:21:04Z</dcterms:created>
  <dcterms:modified xsi:type="dcterms:W3CDTF">2019-03-01T14:47:23Z</dcterms:modified>
</cp:coreProperties>
</file>