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73" r:id="rId2"/>
    <p:sldId id="707" r:id="rId3"/>
    <p:sldId id="709" r:id="rId4"/>
    <p:sldId id="715" r:id="rId5"/>
    <p:sldId id="714" r:id="rId6"/>
    <p:sldId id="708" r:id="rId7"/>
    <p:sldId id="716" r:id="rId8"/>
    <p:sldId id="710" r:id="rId9"/>
    <p:sldId id="717" r:id="rId10"/>
    <p:sldId id="711" r:id="rId11"/>
    <p:sldId id="712" r:id="rId12"/>
    <p:sldId id="713" r:id="rId13"/>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82"/>
    <a:srgbClr val="3333FF"/>
    <a:srgbClr val="FFCCCC"/>
    <a:srgbClr val="FFABAB"/>
    <a:srgbClr val="0000FF"/>
    <a:srgbClr val="FD9795"/>
    <a:srgbClr val="FF9999"/>
    <a:srgbClr val="F98007"/>
    <a:srgbClr val="FB6E0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95" autoAdjust="0"/>
    <p:restoredTop sz="92949" autoAdjust="0"/>
  </p:normalViewPr>
  <p:slideViewPr>
    <p:cSldViewPr snapToGrid="0">
      <p:cViewPr varScale="1">
        <p:scale>
          <a:sx n="106" d="100"/>
          <a:sy n="106" d="100"/>
        </p:scale>
        <p:origin x="121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5" d="100"/>
          <a:sy n="85" d="100"/>
        </p:scale>
        <p:origin x="-3198"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atin typeface="Arial" charset="0"/>
              </a:defRPr>
            </a:lvl1pPr>
          </a:lstStyle>
          <a:p>
            <a:pPr>
              <a:defRPr/>
            </a:pPr>
            <a:r>
              <a:rPr lang="de-DE"/>
              <a:t>Prof. Dr. Max Mustermann | Musterfakultät</a:t>
            </a:r>
          </a:p>
        </p:txBody>
      </p:sp>
      <p:sp>
        <p:nvSpPr>
          <p:cNvPr id="47111" name="Text Box 7"/>
          <p:cNvSpPr txBox="1">
            <a:spLocks noChangeArrowheads="1"/>
          </p:cNvSpPr>
          <p:nvPr/>
        </p:nvSpPr>
        <p:spPr bwMode="auto">
          <a:xfrm>
            <a:off x="541338" y="8532813"/>
            <a:ext cx="3103562" cy="244475"/>
          </a:xfrm>
          <a:prstGeom prst="rect">
            <a:avLst/>
          </a:prstGeom>
          <a:noFill/>
          <a:ln w="9525">
            <a:noFill/>
            <a:miter lim="800000"/>
            <a:headEnd/>
            <a:tailEnd/>
          </a:ln>
          <a:effectLst/>
        </p:spPr>
        <p:txBody>
          <a:bodyPr lIns="0" tIns="0" rIns="0" bIns="0">
            <a:spAutoFit/>
          </a:bodyPr>
          <a:lstStyle/>
          <a:p>
            <a:pPr>
              <a:defRPr/>
            </a:pPr>
            <a:r>
              <a:rPr lang="en-US" sz="800" dirty="0">
                <a:latin typeface="Arial" pitchFamily="34" charset="0"/>
              </a:rPr>
              <a:t>KIT – University of the State of Baden-Wuerttemberg and </a:t>
            </a:r>
            <a:br>
              <a:rPr lang="en-US" sz="800" dirty="0">
                <a:latin typeface="Arial" pitchFamily="34" charset="0"/>
              </a:rPr>
            </a:br>
            <a:r>
              <a:rPr lang="en-US" sz="800" dirty="0">
                <a:latin typeface="Arial" pitchFamily="34" charset="0"/>
              </a:rPr>
              <a:t>National Laboratory of the Helmholtz Association</a:t>
            </a:r>
          </a:p>
        </p:txBody>
      </p:sp>
      <p:pic>
        <p:nvPicPr>
          <p:cNvPr id="6148" name="Picture 11" descr="KIT-Logo-rgb_de"/>
          <p:cNvPicPr>
            <a:picLocks noChangeAspect="1" noChangeArrowheads="1"/>
          </p:cNvPicPr>
          <p:nvPr/>
        </p:nvPicPr>
        <p:blipFill>
          <a:blip r:embed="rId2" cstate="print"/>
          <a:srcRect/>
          <a:stretch>
            <a:fillRect/>
          </a:stretch>
        </p:blipFill>
        <p:spPr bwMode="auto">
          <a:xfrm>
            <a:off x="549275" y="188913"/>
            <a:ext cx="1008063" cy="465137"/>
          </a:xfrm>
          <a:prstGeom prst="rect">
            <a:avLst/>
          </a:prstGeom>
          <a:noFill/>
          <a:ln w="9525">
            <a:noFill/>
            <a:miter lim="800000"/>
            <a:headEnd/>
            <a:tailEnd/>
          </a:ln>
        </p:spPr>
      </p:pic>
    </p:spTree>
    <p:extLst>
      <p:ext uri="{BB962C8B-B14F-4D97-AF65-F5344CB8AC3E}">
        <p14:creationId xmlns:p14="http://schemas.microsoft.com/office/powerpoint/2010/main" val="16596326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r>
              <a:rPr lang="de-DE"/>
              <a:t>Prof. Dr. Max Mustermann | </a:t>
            </a:r>
            <a:br>
              <a:rPr lang="de-DE"/>
            </a:br>
            <a:r>
              <a:rPr lang="de-DE"/>
              <a:t>Name of Faculty</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2BDCDAC-DE62-4AD3-97B8-72AB65504827}" type="slidenum">
              <a:rPr lang="de-DE"/>
              <a:pPr>
                <a:defRPr/>
              </a:pPr>
              <a:t>‹#›</a:t>
            </a:fld>
            <a:endParaRPr lang="de-DE"/>
          </a:p>
        </p:txBody>
      </p:sp>
    </p:spTree>
    <p:extLst>
      <p:ext uri="{BB962C8B-B14F-4D97-AF65-F5344CB8AC3E}">
        <p14:creationId xmlns:p14="http://schemas.microsoft.com/office/powerpoint/2010/main" val="3046384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pPr>
              <a:defRPr/>
            </a:pPr>
            <a:endParaRPr lang="de-DE" dirty="0"/>
          </a:p>
        </p:txBody>
      </p:sp>
      <p:sp>
        <p:nvSpPr>
          <p:cNvPr id="5" name="Foliennummernplatzhalter 4"/>
          <p:cNvSpPr>
            <a:spLocks noGrp="1"/>
          </p:cNvSpPr>
          <p:nvPr>
            <p:ph type="sldNum" sz="quarter" idx="11"/>
          </p:nvPr>
        </p:nvSpPr>
        <p:spPr/>
        <p:txBody>
          <a:bodyPr/>
          <a:lstStyle/>
          <a:p>
            <a:pPr>
              <a:defRPr/>
            </a:pPr>
            <a:fld id="{32BDCDAC-DE62-4AD3-97B8-72AB65504827}" type="slidenum">
              <a:rPr lang="de-DE" smtClean="0"/>
              <a:pPr>
                <a:defRPr/>
              </a:pPr>
              <a:t>1</a:t>
            </a:fld>
            <a:endParaRPr lang="de-DE" dirty="0"/>
          </a:p>
        </p:txBody>
      </p:sp>
    </p:spTree>
    <p:extLst>
      <p:ext uri="{BB962C8B-B14F-4D97-AF65-F5344CB8AC3E}">
        <p14:creationId xmlns:p14="http://schemas.microsoft.com/office/powerpoint/2010/main" val="563154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Picture 9" descr="II_rahmen_neu_titel"/>
          <p:cNvPicPr>
            <a:picLocks noChangeAspect="1" noChangeArrowheads="1"/>
          </p:cNvPicPr>
          <p:nvPr userDrawn="1"/>
        </p:nvPicPr>
        <p:blipFill>
          <a:blip r:embed="rId2" cstate="print"/>
          <a:srcRect/>
          <a:stretch>
            <a:fillRect/>
          </a:stretch>
        </p:blipFill>
        <p:spPr bwMode="auto">
          <a:xfrm>
            <a:off x="0" y="-4763"/>
            <a:ext cx="9144000" cy="6870700"/>
          </a:xfrm>
          <a:prstGeom prst="rect">
            <a:avLst/>
          </a:prstGeom>
          <a:noFill/>
          <a:ln w="9525">
            <a:noFill/>
            <a:miter lim="800000"/>
            <a:headEnd/>
            <a:tailEnd/>
          </a:ln>
        </p:spPr>
      </p:pic>
      <p:sp>
        <p:nvSpPr>
          <p:cNvPr id="4" name="Text Box 14"/>
          <p:cNvSpPr txBox="1">
            <a:spLocks noChangeArrowheads="1"/>
          </p:cNvSpPr>
          <p:nvPr/>
        </p:nvSpPr>
        <p:spPr bwMode="auto">
          <a:xfrm>
            <a:off x="395288" y="6524625"/>
            <a:ext cx="5620468" cy="153888"/>
          </a:xfrm>
          <a:prstGeom prst="rect">
            <a:avLst/>
          </a:prstGeom>
          <a:noFill/>
          <a:ln w="9525">
            <a:noFill/>
            <a:miter lim="800000"/>
            <a:headEnd/>
            <a:tailEnd/>
          </a:ln>
          <a:effectLst/>
        </p:spPr>
        <p:txBody>
          <a:bodyPr wrap="square" lIns="0" tIns="0" rIns="0" bIns="0">
            <a:spAutoFit/>
          </a:bodyPr>
          <a:lstStyle/>
          <a:p>
            <a:pPr rtl="0"/>
            <a:r>
              <a:rPr lang="en-US" sz="1000" b="0" i="0" u="none" strike="noStrike" kern="1200" dirty="0">
                <a:solidFill>
                  <a:schemeClr val="tx1"/>
                </a:solidFill>
                <a:latin typeface="Arial" charset="0"/>
                <a:ea typeface="+mn-ea"/>
                <a:cs typeface="+mn-cs"/>
              </a:rPr>
              <a:t>KIT – Karlsruhe’s Institute of Technology</a:t>
            </a:r>
          </a:p>
        </p:txBody>
      </p:sp>
      <p:sp>
        <p:nvSpPr>
          <p:cNvPr id="5" name="Text Box 21"/>
          <p:cNvSpPr txBox="1">
            <a:spLocks noChangeArrowheads="1"/>
          </p:cNvSpPr>
          <p:nvPr/>
        </p:nvSpPr>
        <p:spPr bwMode="auto">
          <a:xfrm>
            <a:off x="394076" y="3366343"/>
            <a:ext cx="8532812" cy="153888"/>
          </a:xfrm>
          <a:prstGeom prst="rect">
            <a:avLst/>
          </a:prstGeom>
          <a:noFill/>
          <a:ln w="9525">
            <a:noFill/>
            <a:miter lim="800000"/>
            <a:headEnd/>
            <a:tailEnd/>
          </a:ln>
          <a:effectLst/>
        </p:spPr>
        <p:txBody>
          <a:bodyPr lIns="0" tIns="0" rIns="0" bIns="0" anchor="ctr">
            <a:spAutoFit/>
          </a:bodyPr>
          <a:lstStyle/>
          <a:p>
            <a:pPr>
              <a:defRPr/>
            </a:pPr>
            <a:r>
              <a:rPr lang="de-DE" sz="1000" dirty="0">
                <a:solidFill>
                  <a:schemeClr val="bg1"/>
                </a:solidFill>
                <a:latin typeface="Arial" pitchFamily="34" charset="0"/>
              </a:rPr>
              <a:t>Practice </a:t>
            </a:r>
            <a:r>
              <a:rPr lang="de-DE" sz="1000" dirty="0" err="1">
                <a:solidFill>
                  <a:schemeClr val="bg1"/>
                </a:solidFill>
                <a:latin typeface="Arial" pitchFamily="34" charset="0"/>
              </a:rPr>
              <a:t>of</a:t>
            </a:r>
            <a:r>
              <a:rPr lang="de-DE" sz="1000" dirty="0">
                <a:solidFill>
                  <a:schemeClr val="bg1"/>
                </a:solidFill>
                <a:latin typeface="Arial" pitchFamily="34" charset="0"/>
              </a:rPr>
              <a:t> Software Development – KIT Computer Science </a:t>
            </a:r>
            <a:r>
              <a:rPr lang="de-DE" sz="1000" dirty="0" err="1">
                <a:solidFill>
                  <a:schemeClr val="bg1"/>
                </a:solidFill>
                <a:latin typeface="Arial" pitchFamily="34" charset="0"/>
              </a:rPr>
              <a:t>Program</a:t>
            </a:r>
            <a:endParaRPr lang="de-DE" sz="1000" dirty="0">
              <a:solidFill>
                <a:schemeClr val="bg1"/>
              </a:solidFill>
              <a:latin typeface="Arial" pitchFamily="34" charset="0"/>
            </a:endParaRPr>
          </a:p>
        </p:txBody>
      </p:sp>
      <p:sp>
        <p:nvSpPr>
          <p:cNvPr id="6" name="Text Box 14"/>
          <p:cNvSpPr txBox="1">
            <a:spLocks noChangeArrowheads="1"/>
          </p:cNvSpPr>
          <p:nvPr/>
        </p:nvSpPr>
        <p:spPr bwMode="auto">
          <a:xfrm>
            <a:off x="7191375" y="6449798"/>
            <a:ext cx="1727200" cy="244475"/>
          </a:xfrm>
          <a:prstGeom prst="rect">
            <a:avLst/>
          </a:prstGeom>
          <a:noFill/>
          <a:ln w="9525">
            <a:noFill/>
            <a:miter lim="800000"/>
            <a:headEnd/>
            <a:tailEnd/>
          </a:ln>
          <a:effectLst/>
        </p:spPr>
        <p:txBody>
          <a:bodyPr lIns="0" tIns="0" rIns="0" bIns="0">
            <a:spAutoFit/>
          </a:bodyPr>
          <a:lstStyle/>
          <a:p>
            <a:pPr algn="r">
              <a:defRPr/>
            </a:pPr>
            <a:r>
              <a:rPr lang="de-DE" sz="1600" b="1" dirty="0">
                <a:solidFill>
                  <a:schemeClr val="bg1"/>
                </a:solidFill>
              </a:rPr>
              <a:t>www.kit.edu</a:t>
            </a:r>
          </a:p>
        </p:txBody>
      </p:sp>
      <p:pic>
        <p:nvPicPr>
          <p:cNvPr id="7" name="Picture 13" descr="KIT-Logo-rgb_en"/>
          <p:cNvPicPr>
            <a:picLocks noChangeAspect="1" noChangeArrowheads="1"/>
          </p:cNvPicPr>
          <p:nvPr/>
        </p:nvPicPr>
        <p:blipFill>
          <a:blip r:embed="rId3" cstate="print"/>
          <a:srcRect/>
          <a:stretch>
            <a:fillRect/>
          </a:stretch>
        </p:blipFill>
        <p:spPr bwMode="auto">
          <a:xfrm>
            <a:off x="395288" y="333375"/>
            <a:ext cx="1619250" cy="747713"/>
          </a:xfrm>
          <a:prstGeom prst="rect">
            <a:avLst/>
          </a:prstGeom>
          <a:noFill/>
          <a:ln w="9525">
            <a:noFill/>
            <a:miter lim="800000"/>
            <a:headEnd/>
            <a:tailEnd/>
          </a:ln>
        </p:spPr>
      </p:pic>
      <p:pic>
        <p:nvPicPr>
          <p:cNvPr id="11" name="Picture 10" descr="cdnc.jpg"/>
          <p:cNvPicPr>
            <a:picLocks noChangeAspect="1"/>
          </p:cNvPicPr>
          <p:nvPr userDrawn="1"/>
        </p:nvPicPr>
        <p:blipFill>
          <a:blip r:embed="rId4" cstate="print"/>
          <a:stretch>
            <a:fillRect/>
          </a:stretch>
        </p:blipFill>
        <p:spPr>
          <a:xfrm>
            <a:off x="121920" y="3673242"/>
            <a:ext cx="8887968" cy="264221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r>
              <a:rPr lang="en-US"/>
              <a:t>Praxis der Software Entwicklung - Practice of Software Development</a:t>
            </a:r>
            <a:endParaRPr lang="en-US" dirty="0"/>
          </a:p>
        </p:txBody>
      </p:sp>
      <p:sp>
        <p:nvSpPr>
          <p:cNvPr id="4" name="Date Placeholder 3"/>
          <p:cNvSpPr>
            <a:spLocks noGrp="1"/>
          </p:cNvSpPr>
          <p:nvPr>
            <p:ph type="dt" sz="half" idx="11"/>
          </p:nvPr>
        </p:nvSpPr>
        <p:spPr>
          <a:xfrm>
            <a:off x="5914239" y="6444107"/>
            <a:ext cx="2496859" cy="365125"/>
          </a:xfrm>
        </p:spPr>
        <p:txBody>
          <a:bodyPr/>
          <a:lstStyle>
            <a:lvl1pPr>
              <a:defRPr/>
            </a:lvl1pPr>
          </a:lstStyle>
          <a:p>
            <a:endParaRPr lang="de-DE" dirty="0"/>
          </a:p>
        </p:txBody>
      </p:sp>
      <p:sp>
        <p:nvSpPr>
          <p:cNvPr id="5" name="Slide Number Placeholder 4"/>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224199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800"/>
            </a:lvl1pPr>
          </a:lstStyle>
          <a:p>
            <a:r>
              <a:rPr lang="de-DE" dirty="0"/>
              <a:t>Titelmasterformat durch Klicken bearbeiten</a:t>
            </a:r>
          </a:p>
        </p:txBody>
      </p:sp>
      <p:sp>
        <p:nvSpPr>
          <p:cNvPr id="3" name="Inhaltsplatzhalter 2"/>
          <p:cNvSpPr>
            <a:spLocks noGrp="1"/>
          </p:cNvSpPr>
          <p:nvPr>
            <p:ph idx="1" hasCustomPrompt="1"/>
          </p:nvPr>
        </p:nvSpPr>
        <p:spPr/>
        <p:txBody>
          <a:bodyPr>
            <a:normAutofit/>
          </a:bodyPr>
          <a:lstStyle>
            <a:lvl1pPr marL="357188" indent="-357188">
              <a:spcBef>
                <a:spcPts val="700"/>
              </a:spcBef>
              <a:defRPr sz="2000"/>
            </a:lvl1pPr>
            <a:lvl2pPr indent="-396000">
              <a:spcBef>
                <a:spcPts val="700"/>
              </a:spcBef>
              <a:defRPr sz="1600"/>
            </a:lvl2pPr>
            <a:lvl3pPr indent="-324000">
              <a:spcBef>
                <a:spcPts val="700"/>
              </a:spcBef>
              <a:defRPr sz="1600"/>
            </a:lvl3pPr>
            <a:lvl4pPr indent="-324000">
              <a:spcBef>
                <a:spcPts val="700"/>
              </a:spcBef>
              <a:defRPr sz="1600"/>
            </a:lvl4pPr>
            <a:lvl5pPr indent="-324000">
              <a:spcBef>
                <a:spcPts val="700"/>
              </a:spcBef>
              <a:defRPr sz="1400"/>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2"/>
          <p:cNvSpPr>
            <a:spLocks noGrp="1"/>
          </p:cNvSpPr>
          <p:nvPr>
            <p:ph type="dt" sz="half" idx="2"/>
          </p:nvPr>
        </p:nvSpPr>
        <p:spPr>
          <a:xfrm>
            <a:off x="5741581" y="6419723"/>
            <a:ext cx="2620749" cy="365125"/>
          </a:xfrm>
          <a:prstGeom prst="rect">
            <a:avLst/>
          </a:prstGeom>
        </p:spPr>
        <p:txBody>
          <a:bodyPr vert="horz" lIns="0" tIns="0" rIns="0" bIns="0" rtlCol="0" anchor="t"/>
          <a:lstStyle>
            <a:lvl1pPr algn="l">
              <a:defRPr sz="1000">
                <a:solidFill>
                  <a:schemeClr val="tx1"/>
                </a:solidFill>
              </a:defRPr>
            </a:lvl1pPr>
          </a:lstStyle>
          <a:p>
            <a:endParaRPr lang="de-DE" dirty="0"/>
          </a:p>
        </p:txBody>
      </p:sp>
      <p:sp>
        <p:nvSpPr>
          <p:cNvPr id="6" name="Foliennummernplatzhalter 3"/>
          <p:cNvSpPr>
            <a:spLocks noGrp="1"/>
          </p:cNvSpPr>
          <p:nvPr>
            <p:ph type="sldNum" sz="quarter" idx="4"/>
          </p:nvPr>
        </p:nvSpPr>
        <p:spPr>
          <a:xfrm>
            <a:off x="8668608"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7" name="Rectangle 12"/>
          <p:cNvSpPr>
            <a:spLocks noGrp="1" noChangeArrowheads="1"/>
          </p:cNvSpPr>
          <p:nvPr>
            <p:ph type="ftr" sz="quarter" idx="3"/>
          </p:nvPr>
        </p:nvSpPr>
        <p:spPr bwMode="auto">
          <a:xfrm>
            <a:off x="109728" y="6461061"/>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Arial" pitchFamily="34" charset="0"/>
              </a:defRPr>
            </a:lvl1pPr>
          </a:lstStyle>
          <a:p>
            <a:pPr>
              <a:defRPr/>
            </a:pPr>
            <a:r>
              <a:rPr lang="en-US"/>
              <a:t>Praxis der Software Entwicklung - Practice of Software Development</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4" name="Datumsplatzhalter 3"/>
          <p:cNvSpPr>
            <a:spLocks noGrp="1"/>
          </p:cNvSpPr>
          <p:nvPr>
            <p:ph type="dt" sz="half" idx="11"/>
          </p:nvPr>
        </p:nvSpPr>
        <p:spPr>
          <a:xfrm>
            <a:off x="5443871" y="6444107"/>
            <a:ext cx="2967228" cy="365125"/>
          </a:xfrm>
        </p:spPr>
        <p:txBody>
          <a:bodyPr/>
          <a:lstStyle>
            <a:lvl1pPr>
              <a:defRPr/>
            </a:lvl1pPr>
          </a:lstStyle>
          <a:p>
            <a:endParaRPr lang="de-DE" dirty="0"/>
          </a:p>
        </p:txBody>
      </p:sp>
      <p:sp>
        <p:nvSpPr>
          <p:cNvPr id="5" name="Foliennummernplatzhalter 4"/>
          <p:cNvSpPr>
            <a:spLocks noGrp="1"/>
          </p:cNvSpPr>
          <p:nvPr>
            <p:ph type="sldNum" sz="quarter" idx="12"/>
          </p:nvPr>
        </p:nvSpPr>
        <p:spPr>
          <a:xfrm>
            <a:off x="8680800" y="6444107"/>
            <a:ext cx="309448" cy="365125"/>
          </a:xfrm>
          <a:prstGeom prst="rect">
            <a:avLst/>
          </a:prstGeom>
        </p:spPr>
        <p:txBody>
          <a:bodyPr/>
          <a:lstStyle/>
          <a:p>
            <a:fld id="{E55ABDE9-7D1A-4CAE-9056-F713D277A78C}" type="slidenum">
              <a:rPr lang="de-DE" smtClean="0"/>
              <a:pPr/>
              <a:t>‹#›</a:t>
            </a:fld>
            <a:endParaRPr lang="de-DE" dirty="0"/>
          </a:p>
        </p:txBody>
      </p:sp>
      <p:sp>
        <p:nvSpPr>
          <p:cNvPr id="6"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a:t>Praxis der Software Entwicklung - Practice of Software Development</a:t>
            </a:r>
            <a:endParaRPr lang="en-US" dirty="0"/>
          </a:p>
        </p:txBody>
      </p:sp>
    </p:spTree>
    <p:extLst>
      <p:ext uri="{BB962C8B-B14F-4D97-AF65-F5344CB8AC3E}">
        <p14:creationId xmlns:p14="http://schemas.microsoft.com/office/powerpoint/2010/main" val="67553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pic>
        <p:nvPicPr>
          <p:cNvPr id="5" name="Picture 9" descr="II_rahmen_neu_titel"/>
          <p:cNvPicPr>
            <a:picLocks noChangeAspect="1" noChangeArrowheads="1"/>
          </p:cNvPicPr>
          <p:nvPr userDrawn="1"/>
        </p:nvPicPr>
        <p:blipFill rotWithShape="1">
          <a:blip r:embed="rId2" cstate="print"/>
          <a:srcRect t="37542" b="10490"/>
          <a:stretch/>
        </p:blipFill>
        <p:spPr bwMode="auto">
          <a:xfrm>
            <a:off x="0" y="2576285"/>
            <a:ext cx="9144000" cy="3570515"/>
          </a:xfrm>
          <a:prstGeom prst="rect">
            <a:avLst/>
          </a:prstGeom>
          <a:noFill/>
          <a:ln w="9525">
            <a:noFill/>
            <a:miter lim="800000"/>
            <a:headEnd/>
            <a:tailEnd/>
          </a:ln>
        </p:spPr>
      </p:pic>
      <p:sp>
        <p:nvSpPr>
          <p:cNvPr id="2" name="Titel 1"/>
          <p:cNvSpPr>
            <a:spLocks noGrp="1"/>
          </p:cNvSpPr>
          <p:nvPr>
            <p:ph type="title"/>
          </p:nvPr>
        </p:nvSpPr>
        <p:spPr>
          <a:xfrm>
            <a:off x="722313" y="3913424"/>
            <a:ext cx="7772400" cy="1362075"/>
          </a:xfrm>
        </p:spPr>
        <p:txBody>
          <a:bodyPr anchor="t"/>
          <a:lstStyle>
            <a:lvl1pPr algn="l">
              <a:defRPr sz="3200" b="1" cap="all"/>
            </a:lvl1pPr>
          </a:lstStyle>
          <a:p>
            <a:r>
              <a:rPr lang="de-DE"/>
              <a:t>Titelmasterformat durch Klicken bearbeiten</a:t>
            </a:r>
            <a:endParaRPr lang="de-DE" dirty="0"/>
          </a:p>
        </p:txBody>
      </p:sp>
      <p:sp>
        <p:nvSpPr>
          <p:cNvPr id="3" name="Textplatzhalter 2"/>
          <p:cNvSpPr>
            <a:spLocks noGrp="1"/>
          </p:cNvSpPr>
          <p:nvPr>
            <p:ph type="body" idx="1" hasCustomPrompt="1"/>
          </p:nvPr>
        </p:nvSpPr>
        <p:spPr>
          <a:xfrm>
            <a:off x="722313" y="2697581"/>
            <a:ext cx="7772400" cy="931498"/>
          </a:xfrm>
        </p:spPr>
        <p:txBody>
          <a:bodyPr anchor="b"/>
          <a:lstStyle>
            <a:lvl1pPr marL="0" indent="0">
              <a:buNone/>
              <a:defRPr sz="2000" b="1">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TEXTMASTERFORMATE DURCH KLICKEN BEARBEITEN</a:t>
            </a:r>
          </a:p>
        </p:txBody>
      </p:sp>
      <p:sp>
        <p:nvSpPr>
          <p:cNvPr id="6" name="Datumsplatzhalter 2"/>
          <p:cNvSpPr>
            <a:spLocks noGrp="1"/>
          </p:cNvSpPr>
          <p:nvPr>
            <p:ph type="dt" sz="half" idx="2"/>
          </p:nvPr>
        </p:nvSpPr>
        <p:spPr>
          <a:xfrm>
            <a:off x="6123963" y="6407531"/>
            <a:ext cx="2409055" cy="365125"/>
          </a:xfrm>
          <a:prstGeom prst="rect">
            <a:avLst/>
          </a:prstGeom>
        </p:spPr>
        <p:txBody>
          <a:bodyPr vert="horz" lIns="0" tIns="0" rIns="0" bIns="0" rtlCol="0" anchor="t"/>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tx1"/>
                </a:solidFill>
              </a:defRPr>
            </a:lvl1pPr>
          </a:lstStyle>
          <a:p>
            <a:endParaRPr lang="de-DE" dirty="0"/>
          </a:p>
        </p:txBody>
      </p:sp>
      <p:sp>
        <p:nvSpPr>
          <p:cNvPr id="7" name="Foliennummernplatzhalter 3"/>
          <p:cNvSpPr>
            <a:spLocks noGrp="1"/>
          </p:cNvSpPr>
          <p:nvPr>
            <p:ph type="sldNum" sz="quarter" idx="4"/>
          </p:nvPr>
        </p:nvSpPr>
        <p:spPr>
          <a:xfrm>
            <a:off x="8692992" y="6395339"/>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8"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a:t>Praxis der Software Entwicklung - Practice of Software Development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7" name="Datumsplatzhalter 2"/>
          <p:cNvSpPr>
            <a:spLocks noGrp="1"/>
          </p:cNvSpPr>
          <p:nvPr>
            <p:ph type="dt" sz="half" idx="11"/>
          </p:nvPr>
        </p:nvSpPr>
        <p:spPr>
          <a:xfrm>
            <a:off x="5805183" y="6419547"/>
            <a:ext cx="2703452" cy="365125"/>
          </a:xfrm>
          <a:prstGeom prst="rect">
            <a:avLst/>
          </a:prstGeom>
        </p:spPr>
        <p:txBody>
          <a:bodyPr vert="horz" lIns="0" tIns="0" rIns="0" bIns="0" rtlCol="0" anchor="t"/>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tx1"/>
                </a:solidFill>
              </a:defRPr>
            </a:lvl1pPr>
          </a:lstStyle>
          <a:p>
            <a:endParaRPr lang="de-DE" dirty="0"/>
          </a:p>
        </p:txBody>
      </p:sp>
      <p:sp>
        <p:nvSpPr>
          <p:cNvPr id="8"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9"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a:t>Praxis der Software Entwicklung - Practice of Software Development</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4"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5" name="Datumsplatzhalter 2"/>
          <p:cNvSpPr>
            <a:spLocks noGrp="1"/>
          </p:cNvSpPr>
          <p:nvPr>
            <p:ph type="dt" sz="half" idx="2"/>
          </p:nvPr>
        </p:nvSpPr>
        <p:spPr>
          <a:xfrm>
            <a:off x="5964572" y="6419547"/>
            <a:ext cx="2519678" cy="365125"/>
          </a:xfrm>
          <a:prstGeom prst="rect">
            <a:avLst/>
          </a:prstGeom>
        </p:spPr>
        <p:txBody>
          <a:bodyPr vert="horz" lIns="0" tIns="0" rIns="0" bIns="0" rtlCol="0" anchor="t"/>
          <a:lstStyle>
            <a:lvl1pPr algn="l">
              <a:defRPr sz="1000">
                <a:solidFill>
                  <a:schemeClr val="tx1"/>
                </a:solidFill>
              </a:defRPr>
            </a:lvl1pPr>
          </a:lstStyle>
          <a:p>
            <a:endParaRPr lang="de-DE" dirty="0"/>
          </a:p>
        </p:txBody>
      </p:sp>
      <p:sp>
        <p:nvSpPr>
          <p:cNvPr id="6"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7"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a:t>Praxis der Software Entwicklung - Practice of Software Development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33986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10" cstate="print"/>
          <a:srcRect/>
          <a:stretch>
            <a:fillRect/>
          </a:stretch>
        </p:blipFill>
        <p:spPr bwMode="auto">
          <a:xfrm>
            <a:off x="0" y="-12192"/>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add title</a:t>
            </a:r>
          </a:p>
        </p:txBody>
      </p:sp>
      <p:sp>
        <p:nvSpPr>
          <p:cNvPr id="1028" name="Rectangle 3"/>
          <p:cNvSpPr>
            <a:spLocks noGrp="1" noChangeArrowheads="1"/>
          </p:cNvSpPr>
          <p:nvPr>
            <p:ph type="body" idx="1"/>
          </p:nvPr>
        </p:nvSpPr>
        <p:spPr bwMode="auto">
          <a:xfrm>
            <a:off x="392113" y="1198563"/>
            <a:ext cx="8356600" cy="4894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ftr" sz="quarter" idx="3"/>
          </p:nvPr>
        </p:nvSpPr>
        <p:spPr bwMode="auto">
          <a:xfrm>
            <a:off x="109728" y="6461061"/>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Arial" pitchFamily="34" charset="0"/>
              </a:defRPr>
            </a:lvl1pPr>
          </a:lstStyle>
          <a:p>
            <a:pPr>
              <a:defRPr/>
            </a:pPr>
            <a:r>
              <a:rPr lang="en-US"/>
              <a:t>Praxis der Software Entwicklung - Practice of Software Development</a:t>
            </a:r>
            <a:endParaRPr lang="en-US" dirty="0"/>
          </a:p>
        </p:txBody>
      </p:sp>
      <p:pic>
        <p:nvPicPr>
          <p:cNvPr id="1033" name="Picture 9" descr="KITlogo_4c_frutiger"/>
          <p:cNvPicPr>
            <a:picLocks noChangeAspect="1" noChangeArrowheads="1"/>
          </p:cNvPicPr>
          <p:nvPr/>
        </p:nvPicPr>
        <p:blipFill>
          <a:blip r:embed="rId11" cstate="print"/>
          <a:srcRect/>
          <a:stretch>
            <a:fillRect/>
          </a:stretch>
        </p:blipFill>
        <p:spPr bwMode="auto">
          <a:xfrm>
            <a:off x="7667625" y="341313"/>
            <a:ext cx="1084263" cy="495300"/>
          </a:xfrm>
          <a:prstGeom prst="rect">
            <a:avLst/>
          </a:prstGeom>
          <a:noFill/>
          <a:ln w="9525">
            <a:noFill/>
            <a:miter lim="800000"/>
            <a:headEnd/>
            <a:tailEnd/>
          </a:ln>
        </p:spPr>
      </p:pic>
      <p:sp>
        <p:nvSpPr>
          <p:cNvPr id="3" name="Datumsplatzhalter 2"/>
          <p:cNvSpPr>
            <a:spLocks noGrp="1"/>
          </p:cNvSpPr>
          <p:nvPr>
            <p:ph type="dt" sz="half" idx="2"/>
          </p:nvPr>
        </p:nvSpPr>
        <p:spPr>
          <a:xfrm>
            <a:off x="6333689" y="6444107"/>
            <a:ext cx="2077410" cy="365125"/>
          </a:xfrm>
          <a:prstGeom prst="rect">
            <a:avLst/>
          </a:prstGeom>
        </p:spPr>
        <p:txBody>
          <a:bodyPr vert="horz" lIns="0" tIns="0" rIns="0" bIns="0" rtlCol="0" anchor="t"/>
          <a:lstStyle>
            <a:lvl1pPr algn="l">
              <a:defRPr sz="1000">
                <a:solidFill>
                  <a:schemeClr val="tx1"/>
                </a:solidFill>
              </a:defRPr>
            </a:lvl1pPr>
          </a:lstStyle>
          <a:p>
            <a:endParaRPr lang="de-DE" dirty="0"/>
          </a:p>
        </p:txBody>
      </p:sp>
      <p:sp>
        <p:nvSpPr>
          <p:cNvPr id="10" name="Foliennummernplatzhalter 3"/>
          <p:cNvSpPr>
            <a:spLocks noGrp="1"/>
          </p:cNvSpPr>
          <p:nvPr>
            <p:ph type="sldNum" sz="quarter" idx="4"/>
          </p:nvPr>
        </p:nvSpPr>
        <p:spPr>
          <a:xfrm>
            <a:off x="8632032" y="6444107"/>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83" r:id="rId1"/>
    <p:sldLayoutId id="2147483687" r:id="rId2"/>
    <p:sldLayoutId id="2147483673" r:id="rId3"/>
    <p:sldLayoutId id="2147483685" r:id="rId4"/>
    <p:sldLayoutId id="2147483674" r:id="rId5"/>
    <p:sldLayoutId id="2147483675" r:id="rId6"/>
    <p:sldLayoutId id="2147483677" r:id="rId7"/>
    <p:sldLayoutId id="2147483686" r:id="rId8"/>
  </p:sldLayoutIdLst>
  <p:hf sldNum="0" hdr="0" dt="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57188" indent="-357188" algn="l" rtl="0" eaLnBrk="1" fontAlgn="base" hangingPunct="1">
        <a:spcBef>
          <a:spcPct val="20000"/>
        </a:spcBef>
        <a:spcAft>
          <a:spcPct val="0"/>
        </a:spcAft>
        <a:buBlip>
          <a:blip r:embed="rId12"/>
        </a:buBlip>
        <a:defRPr sz="2800">
          <a:solidFill>
            <a:schemeClr val="tx1"/>
          </a:solidFill>
          <a:latin typeface="+mn-lt"/>
          <a:ea typeface="+mn-ea"/>
          <a:cs typeface="+mn-cs"/>
        </a:defRPr>
      </a:lvl1pPr>
      <a:lvl2pPr marL="790575" indent="-314325" algn="l" rtl="0" eaLnBrk="1" fontAlgn="base" hangingPunct="1">
        <a:spcBef>
          <a:spcPct val="20000"/>
        </a:spcBef>
        <a:spcAft>
          <a:spcPct val="0"/>
        </a:spcAft>
        <a:buBlip>
          <a:blip r:embed="rId13"/>
        </a:buBlip>
        <a:defRPr sz="2400">
          <a:solidFill>
            <a:schemeClr val="tx1"/>
          </a:solidFill>
          <a:latin typeface="+mn-lt"/>
        </a:defRPr>
      </a:lvl2pPr>
      <a:lvl3pPr marL="1209675" indent="-276225" algn="l" rtl="0" eaLnBrk="1" fontAlgn="base" hangingPunct="1">
        <a:spcBef>
          <a:spcPct val="20000"/>
        </a:spcBef>
        <a:spcAft>
          <a:spcPct val="0"/>
        </a:spcAft>
        <a:buBlip>
          <a:blip r:embed="rId14"/>
        </a:buBlip>
        <a:defRPr sz="2000">
          <a:solidFill>
            <a:schemeClr val="tx1"/>
          </a:solidFill>
          <a:latin typeface="+mn-lt"/>
        </a:defRPr>
      </a:lvl3pPr>
      <a:lvl4pPr marL="1657350" indent="-276225" algn="l" rtl="0" eaLnBrk="1" fontAlgn="base" hangingPunct="1">
        <a:spcBef>
          <a:spcPct val="20000"/>
        </a:spcBef>
        <a:spcAft>
          <a:spcPct val="0"/>
        </a:spcAft>
        <a:buBlip>
          <a:blip r:embed="rId14"/>
        </a:buBlip>
        <a:defRPr sz="2000">
          <a:solidFill>
            <a:schemeClr val="tx1"/>
          </a:solidFill>
          <a:latin typeface="+mn-lt"/>
        </a:defRPr>
      </a:lvl4pPr>
      <a:lvl5pPr marL="2095500" indent="-276225" algn="l" rtl="0" eaLnBrk="1" fontAlgn="base" hangingPunct="1">
        <a:spcBef>
          <a:spcPct val="20000"/>
        </a:spcBef>
        <a:spcAft>
          <a:spcPct val="0"/>
        </a:spcAft>
        <a:buBlip>
          <a:blip r:embed="rId14"/>
        </a:buBlip>
        <a:defRPr sz="1800">
          <a:solidFill>
            <a:schemeClr val="tx1"/>
          </a:solidFill>
          <a:latin typeface="+mn-lt"/>
        </a:defRPr>
      </a:lvl5pPr>
      <a:lvl6pPr marL="2514600" indent="-228600" algn="l" rtl="0" eaLnBrk="1" fontAlgn="base" hangingPunct="1">
        <a:spcBef>
          <a:spcPct val="20000"/>
        </a:spcBef>
        <a:spcAft>
          <a:spcPct val="0"/>
        </a:spcAft>
        <a:buSzPct val="60000"/>
        <a:buBlip>
          <a:blip r:embed="rId15"/>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5"/>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5"/>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5"/>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06828" y="1250089"/>
            <a:ext cx="7930343" cy="1045185"/>
          </a:xfrm>
          <a:prstGeom prst="rect">
            <a:avLst/>
          </a:prstGeom>
          <a:noFill/>
          <a:ln w="9525">
            <a:noFill/>
            <a:miter lim="800000"/>
            <a:headEnd/>
            <a:tailEnd/>
          </a:ln>
        </p:spPr>
        <p:txBody>
          <a:bodyPr lIns="0" tIns="0" rIns="0" bIns="0" anchor="b"/>
          <a:lstStyle/>
          <a:p>
            <a:pPr algn="ctr">
              <a:lnSpc>
                <a:spcPct val="90000"/>
              </a:lnSpc>
            </a:pPr>
            <a:r>
              <a:rPr lang="en-US" sz="2400" b="1" dirty="0">
                <a:solidFill>
                  <a:schemeClr val="tx2"/>
                </a:solidFill>
              </a:rPr>
              <a:t>Neural Network based Image Classification System  on Heterogeneous Platforms</a:t>
            </a:r>
          </a:p>
        </p:txBody>
      </p:sp>
      <p:sp>
        <p:nvSpPr>
          <p:cNvPr id="3075" name="Rectangle 3"/>
          <p:cNvSpPr>
            <a:spLocks noChangeArrowheads="1"/>
          </p:cNvSpPr>
          <p:nvPr/>
        </p:nvSpPr>
        <p:spPr bwMode="auto">
          <a:xfrm>
            <a:off x="2048770" y="2503623"/>
            <a:ext cx="5046458" cy="416767"/>
          </a:xfrm>
          <a:prstGeom prst="rect">
            <a:avLst/>
          </a:prstGeom>
          <a:noFill/>
          <a:ln w="9525">
            <a:noFill/>
            <a:miter lim="800000"/>
            <a:headEnd/>
            <a:tailEnd/>
          </a:ln>
        </p:spPr>
        <p:txBody>
          <a:bodyPr lIns="0" tIns="0" rIns="0" bIns="0"/>
          <a:lstStyle/>
          <a:p>
            <a:pPr algn="ctr"/>
            <a:r>
              <a:rPr lang="en-GB" sz="1400" dirty="0" err="1">
                <a:solidFill>
                  <a:srgbClr val="000000"/>
                </a:solidFill>
              </a:rPr>
              <a:t>Linjuan</a:t>
            </a:r>
            <a:r>
              <a:rPr lang="en-GB" sz="1400" dirty="0">
                <a:solidFill>
                  <a:srgbClr val="000000"/>
                </a:solidFill>
              </a:rPr>
              <a:t> Fan- Ibrahim </a:t>
            </a:r>
            <a:r>
              <a:rPr lang="en-GB" sz="1400" dirty="0" err="1">
                <a:solidFill>
                  <a:srgbClr val="000000"/>
                </a:solidFill>
              </a:rPr>
              <a:t>Bouriga</a:t>
            </a:r>
            <a:r>
              <a:rPr lang="en-GB" sz="1400" dirty="0">
                <a:solidFill>
                  <a:srgbClr val="000000"/>
                </a:solidFill>
              </a:rPr>
              <a:t>- Andres </a:t>
            </a:r>
            <a:r>
              <a:rPr lang="en-GB" sz="1400" dirty="0" err="1">
                <a:solidFill>
                  <a:srgbClr val="000000"/>
                </a:solidFill>
              </a:rPr>
              <a:t>Stober</a:t>
            </a:r>
            <a:r>
              <a:rPr lang="en-GB" sz="1400" dirty="0">
                <a:solidFill>
                  <a:srgbClr val="000000"/>
                </a:solidFill>
              </a:rPr>
              <a:t>- </a:t>
            </a:r>
            <a:r>
              <a:rPr lang="en-GB" sz="1400" dirty="0" err="1">
                <a:solidFill>
                  <a:srgbClr val="000000"/>
                </a:solidFill>
              </a:rPr>
              <a:t>Bahaa</a:t>
            </a:r>
            <a:r>
              <a:rPr lang="en-GB" sz="1400" dirty="0">
                <a:solidFill>
                  <a:srgbClr val="000000"/>
                </a:solidFill>
              </a:rPr>
              <a:t> </a:t>
            </a:r>
            <a:r>
              <a:rPr lang="en-GB" sz="1400" dirty="0" err="1">
                <a:solidFill>
                  <a:srgbClr val="000000"/>
                </a:solidFill>
              </a:rPr>
              <a:t>Mhajne</a:t>
            </a:r>
            <a:r>
              <a:rPr lang="en-GB" sz="1400" dirty="0">
                <a:solidFill>
                  <a:srgbClr val="000000"/>
                </a:solidFill>
              </a:rPr>
              <a:t>- Mehyar Cherni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806F-B293-4D37-9048-408CEFB3BC68}"/>
              </a:ext>
            </a:extLst>
          </p:cNvPr>
          <p:cNvSpPr>
            <a:spLocks noGrp="1"/>
          </p:cNvSpPr>
          <p:nvPr>
            <p:ph type="title"/>
          </p:nvPr>
        </p:nvSpPr>
        <p:spPr/>
        <p:txBody>
          <a:bodyPr/>
          <a:lstStyle/>
          <a:p>
            <a:r>
              <a:rPr lang="en-US" dirty="0"/>
              <a:t>Functionality Description</a:t>
            </a:r>
          </a:p>
        </p:txBody>
      </p:sp>
      <p:sp>
        <p:nvSpPr>
          <p:cNvPr id="3" name="Content Placeholder 2">
            <a:extLst>
              <a:ext uri="{FF2B5EF4-FFF2-40B4-BE49-F238E27FC236}">
                <a16:creationId xmlns:a16="http://schemas.microsoft.com/office/drawing/2014/main" id="{BD2DC4C8-4B1E-482E-A95B-0968CB54AB5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6169673B-7698-49FA-8674-447885E8794B}"/>
              </a:ext>
            </a:extLst>
          </p:cNvPr>
          <p:cNvSpPr>
            <a:spLocks noGrp="1"/>
          </p:cNvSpPr>
          <p:nvPr>
            <p:ph type="ftr" sz="quarter" idx="3"/>
          </p:nvPr>
        </p:nvSpPr>
        <p:spPr/>
        <p:txBody>
          <a:bodyPr/>
          <a:lstStyle/>
          <a:p>
            <a:pPr>
              <a:defRPr/>
            </a:pPr>
            <a:r>
              <a:rPr lang="en-US"/>
              <a:t>Praxis der Software Entwicklung - Practice of Software Development</a:t>
            </a:r>
            <a:endParaRPr lang="en-US" dirty="0"/>
          </a:p>
        </p:txBody>
      </p:sp>
    </p:spTree>
    <p:extLst>
      <p:ext uri="{BB962C8B-B14F-4D97-AF65-F5344CB8AC3E}">
        <p14:creationId xmlns:p14="http://schemas.microsoft.com/office/powerpoint/2010/main" val="3184281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F447-19CC-4DAC-A604-C9F7EFD610BD}"/>
              </a:ext>
            </a:extLst>
          </p:cNvPr>
          <p:cNvSpPr>
            <a:spLocks noGrp="1"/>
          </p:cNvSpPr>
          <p:nvPr>
            <p:ph type="title"/>
          </p:nvPr>
        </p:nvSpPr>
        <p:spPr/>
        <p:txBody>
          <a:bodyPr/>
          <a:lstStyle/>
          <a:p>
            <a:r>
              <a:rPr lang="en-US" dirty="0"/>
              <a:t>Sequence Diagrams</a:t>
            </a:r>
          </a:p>
        </p:txBody>
      </p:sp>
      <p:sp>
        <p:nvSpPr>
          <p:cNvPr id="3" name="Content Placeholder 2">
            <a:extLst>
              <a:ext uri="{FF2B5EF4-FFF2-40B4-BE49-F238E27FC236}">
                <a16:creationId xmlns:a16="http://schemas.microsoft.com/office/drawing/2014/main" id="{F6625ABB-C1E6-4362-9A7E-AFA5968E6215}"/>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DE8EA7C-9C3F-41C6-892F-7EC5F250A2BF}"/>
              </a:ext>
            </a:extLst>
          </p:cNvPr>
          <p:cNvSpPr>
            <a:spLocks noGrp="1"/>
          </p:cNvSpPr>
          <p:nvPr>
            <p:ph type="ftr" sz="quarter" idx="3"/>
          </p:nvPr>
        </p:nvSpPr>
        <p:spPr/>
        <p:txBody>
          <a:bodyPr/>
          <a:lstStyle/>
          <a:p>
            <a:pPr>
              <a:defRPr/>
            </a:pPr>
            <a:r>
              <a:rPr lang="en-US"/>
              <a:t>Praxis der Software Entwicklung - Practice of Software Development</a:t>
            </a:r>
            <a:endParaRPr lang="en-US" dirty="0"/>
          </a:p>
        </p:txBody>
      </p:sp>
    </p:spTree>
    <p:extLst>
      <p:ext uri="{BB962C8B-B14F-4D97-AF65-F5344CB8AC3E}">
        <p14:creationId xmlns:p14="http://schemas.microsoft.com/office/powerpoint/2010/main" val="402865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077D-C216-4157-BB93-71E66D105B3F}"/>
              </a:ext>
            </a:extLst>
          </p:cNvPr>
          <p:cNvSpPr>
            <a:spLocks noGrp="1"/>
          </p:cNvSpPr>
          <p:nvPr>
            <p:ph type="title"/>
          </p:nvPr>
        </p:nvSpPr>
        <p:spPr/>
        <p:txBody>
          <a:bodyPr/>
          <a:lstStyle/>
          <a:p>
            <a:r>
              <a:rPr lang="en-US" dirty="0"/>
              <a:t>State Diagram</a:t>
            </a:r>
          </a:p>
        </p:txBody>
      </p:sp>
      <p:pic>
        <p:nvPicPr>
          <p:cNvPr id="6" name="Content Placeholder 5">
            <a:extLst>
              <a:ext uri="{FF2B5EF4-FFF2-40B4-BE49-F238E27FC236}">
                <a16:creationId xmlns:a16="http://schemas.microsoft.com/office/drawing/2014/main" id="{1266B0DE-F58E-4FCD-9163-069CF4C4BD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523" y="895351"/>
            <a:ext cx="6118547" cy="5369648"/>
          </a:xfrm>
        </p:spPr>
      </p:pic>
      <p:sp>
        <p:nvSpPr>
          <p:cNvPr id="4" name="Footer Placeholder 3">
            <a:extLst>
              <a:ext uri="{FF2B5EF4-FFF2-40B4-BE49-F238E27FC236}">
                <a16:creationId xmlns:a16="http://schemas.microsoft.com/office/drawing/2014/main" id="{0993D0F9-DB8B-4F84-B46F-252CE95805FD}"/>
              </a:ext>
            </a:extLst>
          </p:cNvPr>
          <p:cNvSpPr>
            <a:spLocks noGrp="1"/>
          </p:cNvSpPr>
          <p:nvPr>
            <p:ph type="ftr" sz="quarter" idx="3"/>
          </p:nvPr>
        </p:nvSpPr>
        <p:spPr/>
        <p:txBody>
          <a:bodyPr/>
          <a:lstStyle/>
          <a:p>
            <a:pPr>
              <a:defRPr/>
            </a:pPr>
            <a:r>
              <a:rPr lang="en-US"/>
              <a:t>Praxis der Software Entwicklung - Practice of Software Development</a:t>
            </a:r>
            <a:endParaRPr lang="en-US" dirty="0"/>
          </a:p>
        </p:txBody>
      </p:sp>
    </p:spTree>
    <p:extLst>
      <p:ext uri="{BB962C8B-B14F-4D97-AF65-F5344CB8AC3E}">
        <p14:creationId xmlns:p14="http://schemas.microsoft.com/office/powerpoint/2010/main" val="14175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3847-B48E-4BFD-82DC-DCF393AEBEAF}"/>
              </a:ext>
            </a:extLst>
          </p:cNvPr>
          <p:cNvSpPr>
            <a:spLocks noGrp="1"/>
          </p:cNvSpPr>
          <p:nvPr>
            <p:ph type="title"/>
          </p:nvPr>
        </p:nvSpPr>
        <p:spPr/>
        <p:txBody>
          <a:bodyPr/>
          <a:lstStyle/>
          <a:p>
            <a:r>
              <a:rPr lang="en-US" dirty="0"/>
              <a:t>Architecture Description</a:t>
            </a:r>
          </a:p>
        </p:txBody>
      </p:sp>
      <p:sp>
        <p:nvSpPr>
          <p:cNvPr id="3" name="Content Placeholder 2">
            <a:extLst>
              <a:ext uri="{FF2B5EF4-FFF2-40B4-BE49-F238E27FC236}">
                <a16:creationId xmlns:a16="http://schemas.microsoft.com/office/drawing/2014/main" id="{58049B5D-BF68-4E89-87C6-5A9FAE4FD458}"/>
              </a:ext>
            </a:extLst>
          </p:cNvPr>
          <p:cNvSpPr>
            <a:spLocks noGrp="1"/>
          </p:cNvSpPr>
          <p:nvPr>
            <p:ph idx="1"/>
          </p:nvPr>
        </p:nvSpPr>
        <p:spPr/>
        <p:txBody>
          <a:bodyPr/>
          <a:lstStyle/>
          <a:p>
            <a:r>
              <a:rPr lang="en-US" dirty="0"/>
              <a:t>In this diagram several design patterns were used. In order to decouple major components and allow parallel development we use the Model-View-Controller as a global architecture. The class diagram consists of several common patterns to reduce complexity and dependencies between classes. We use the template Method as pattern for sections to define the skeleton of the algorithm in an operation. However the results and states are updated using an observer which defines a one-to-many dependency between objects. Different Modes as well as Worker are represented by simple is-relationships. Another interesting pattern to be used by layers is the strategy-pattern. In this context we define a family of algorithm, encapsulate each one and make them interchangeable. This approach also lets the algorithm vary independently from the layer that uses it.</a:t>
            </a:r>
          </a:p>
        </p:txBody>
      </p:sp>
      <p:sp>
        <p:nvSpPr>
          <p:cNvPr id="4" name="Footer Placeholder 3">
            <a:extLst>
              <a:ext uri="{FF2B5EF4-FFF2-40B4-BE49-F238E27FC236}">
                <a16:creationId xmlns:a16="http://schemas.microsoft.com/office/drawing/2014/main" id="{953C47DF-A919-428A-BDEA-64741A9DAE1A}"/>
              </a:ext>
            </a:extLst>
          </p:cNvPr>
          <p:cNvSpPr>
            <a:spLocks noGrp="1"/>
          </p:cNvSpPr>
          <p:nvPr>
            <p:ph type="ftr" sz="quarter" idx="3"/>
          </p:nvPr>
        </p:nvSpPr>
        <p:spPr/>
        <p:txBody>
          <a:bodyPr/>
          <a:lstStyle/>
          <a:p>
            <a:pPr>
              <a:defRPr/>
            </a:pPr>
            <a:r>
              <a:rPr lang="en-US"/>
              <a:t>Praxis der Software Entwicklung - Practice of Software Development</a:t>
            </a:r>
            <a:endParaRPr lang="en-US" dirty="0"/>
          </a:p>
        </p:txBody>
      </p:sp>
    </p:spTree>
    <p:extLst>
      <p:ext uri="{BB962C8B-B14F-4D97-AF65-F5344CB8AC3E}">
        <p14:creationId xmlns:p14="http://schemas.microsoft.com/office/powerpoint/2010/main" val="2240826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DA86-6422-4D53-B828-2B01D1B34CDA}"/>
              </a:ext>
            </a:extLst>
          </p:cNvPr>
          <p:cNvSpPr>
            <a:spLocks noGrp="1"/>
          </p:cNvSpPr>
          <p:nvPr>
            <p:ph type="title"/>
          </p:nvPr>
        </p:nvSpPr>
        <p:spPr/>
        <p:txBody>
          <a:bodyPr/>
          <a:lstStyle/>
          <a:p>
            <a:r>
              <a:rPr lang="en-US" dirty="0"/>
              <a:t>View</a:t>
            </a:r>
          </a:p>
        </p:txBody>
      </p:sp>
      <p:sp>
        <p:nvSpPr>
          <p:cNvPr id="3" name="Content Placeholder 2">
            <a:extLst>
              <a:ext uri="{FF2B5EF4-FFF2-40B4-BE49-F238E27FC236}">
                <a16:creationId xmlns:a16="http://schemas.microsoft.com/office/drawing/2014/main" id="{B1A47F7A-A722-461F-9E8D-7E2CC3FE86A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28C56F1-FF5F-403E-975E-BEC620217B93}"/>
              </a:ext>
            </a:extLst>
          </p:cNvPr>
          <p:cNvSpPr>
            <a:spLocks noGrp="1"/>
          </p:cNvSpPr>
          <p:nvPr>
            <p:ph type="ftr" sz="quarter" idx="3"/>
          </p:nvPr>
        </p:nvSpPr>
        <p:spPr/>
        <p:txBody>
          <a:bodyPr/>
          <a:lstStyle/>
          <a:p>
            <a:pPr>
              <a:defRPr/>
            </a:pPr>
            <a:r>
              <a:rPr lang="en-US"/>
              <a:t>Praxis der Software Entwicklung - Practice of Software Development</a:t>
            </a:r>
            <a:endParaRPr lang="en-US" dirty="0"/>
          </a:p>
        </p:txBody>
      </p:sp>
    </p:spTree>
    <p:extLst>
      <p:ext uri="{BB962C8B-B14F-4D97-AF65-F5344CB8AC3E}">
        <p14:creationId xmlns:p14="http://schemas.microsoft.com/office/powerpoint/2010/main" val="238749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CD032D-236F-4F8A-9AA8-84347F5D78BA}"/>
              </a:ext>
            </a:extLst>
          </p:cNvPr>
          <p:cNvSpPr>
            <a:spLocks noGrp="1"/>
          </p:cNvSpPr>
          <p:nvPr>
            <p:ph type="ftr" sz="quarter" idx="3"/>
          </p:nvPr>
        </p:nvSpPr>
        <p:spPr/>
        <p:txBody>
          <a:bodyPr/>
          <a:lstStyle/>
          <a:p>
            <a:pPr>
              <a:defRPr/>
            </a:pPr>
            <a:r>
              <a:rPr lang="en-US"/>
              <a:t>Praxis der Software Entwicklung - Practice of Software Development</a:t>
            </a:r>
            <a:endParaRPr lang="en-US" dirty="0"/>
          </a:p>
        </p:txBody>
      </p:sp>
      <p:pic>
        <p:nvPicPr>
          <p:cNvPr id="10" name="Content Placeholder 9">
            <a:extLst>
              <a:ext uri="{FF2B5EF4-FFF2-40B4-BE49-F238E27FC236}">
                <a16:creationId xmlns:a16="http://schemas.microsoft.com/office/drawing/2014/main" id="{A376F342-59F3-43F7-8104-9CF67682C3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984" y="320377"/>
            <a:ext cx="8503198" cy="5803370"/>
          </a:xfrm>
        </p:spPr>
      </p:pic>
    </p:spTree>
    <p:extLst>
      <p:ext uri="{BB962C8B-B14F-4D97-AF65-F5344CB8AC3E}">
        <p14:creationId xmlns:p14="http://schemas.microsoft.com/office/powerpoint/2010/main" val="965840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4BB8-6CA7-4D0B-B200-C1AF7C8E62C6}"/>
              </a:ext>
            </a:extLst>
          </p:cNvPr>
          <p:cNvSpPr>
            <a:spLocks noGrp="1"/>
          </p:cNvSpPr>
          <p:nvPr>
            <p:ph type="title"/>
          </p:nvPr>
        </p:nvSpPr>
        <p:spPr/>
        <p:txBody>
          <a:bodyPr/>
          <a:lstStyle/>
          <a:p>
            <a:r>
              <a:rPr lang="en-US" dirty="0"/>
              <a:t>Classes on GUI</a:t>
            </a:r>
          </a:p>
        </p:txBody>
      </p:sp>
      <p:sp>
        <p:nvSpPr>
          <p:cNvPr id="4" name="Footer Placeholder 3">
            <a:extLst>
              <a:ext uri="{FF2B5EF4-FFF2-40B4-BE49-F238E27FC236}">
                <a16:creationId xmlns:a16="http://schemas.microsoft.com/office/drawing/2014/main" id="{86C3464C-079C-48DF-AAD1-3E444D4CC963}"/>
              </a:ext>
            </a:extLst>
          </p:cNvPr>
          <p:cNvSpPr>
            <a:spLocks noGrp="1"/>
          </p:cNvSpPr>
          <p:nvPr>
            <p:ph type="ftr" sz="quarter" idx="3"/>
          </p:nvPr>
        </p:nvSpPr>
        <p:spPr/>
        <p:txBody>
          <a:bodyPr/>
          <a:lstStyle/>
          <a:p>
            <a:pPr>
              <a:defRPr/>
            </a:pPr>
            <a:r>
              <a:rPr lang="en-US"/>
              <a:t>Praxis der Software Entwicklung - Practice of Software Development</a:t>
            </a:r>
            <a:endParaRPr lang="en-US" dirty="0"/>
          </a:p>
        </p:txBody>
      </p:sp>
      <p:pic>
        <p:nvPicPr>
          <p:cNvPr id="5" name="图片 4" descr="NewMainWindow.png">
            <a:extLst>
              <a:ext uri="{FF2B5EF4-FFF2-40B4-BE49-F238E27FC236}">
                <a16:creationId xmlns:a16="http://schemas.microsoft.com/office/drawing/2014/main" id="{F235225B-35EB-49AA-A366-BC0384380638}"/>
              </a:ext>
            </a:extLst>
          </p:cNvPr>
          <p:cNvPicPr>
            <a:picLocks noGrp="1" noChangeAspect="1"/>
          </p:cNvPicPr>
          <p:nvPr>
            <p:ph idx="1"/>
          </p:nvPr>
        </p:nvPicPr>
        <p:blipFill>
          <a:blip r:embed="rId2" cstate="print"/>
          <a:stretch>
            <a:fillRect/>
          </a:stretch>
        </p:blipFill>
        <p:spPr>
          <a:xfrm>
            <a:off x="1475394" y="1098975"/>
            <a:ext cx="6193212" cy="4894262"/>
          </a:xfrm>
          <a:prstGeom prst="rect">
            <a:avLst/>
          </a:prstGeom>
        </p:spPr>
      </p:pic>
      <p:sp>
        <p:nvSpPr>
          <p:cNvPr id="6" name="Rectangle 5">
            <a:extLst>
              <a:ext uri="{FF2B5EF4-FFF2-40B4-BE49-F238E27FC236}">
                <a16:creationId xmlns:a16="http://schemas.microsoft.com/office/drawing/2014/main" id="{36E5DB8A-7AD3-4DFE-89D4-6DFAD614706D}"/>
              </a:ext>
            </a:extLst>
          </p:cNvPr>
          <p:cNvSpPr/>
          <p:nvPr/>
        </p:nvSpPr>
        <p:spPr>
          <a:xfrm>
            <a:off x="1946495" y="1566250"/>
            <a:ext cx="2317687" cy="1032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C18A07CE-62F8-473D-A343-88328D428665}"/>
              </a:ext>
            </a:extLst>
          </p:cNvPr>
          <p:cNvCxnSpPr/>
          <p:nvPr/>
        </p:nvCxnSpPr>
        <p:spPr>
          <a:xfrm>
            <a:off x="1593410" y="1774479"/>
            <a:ext cx="353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86CFC87-9360-491F-9608-29BEC20D2B69}"/>
              </a:ext>
            </a:extLst>
          </p:cNvPr>
          <p:cNvSpPr/>
          <p:nvPr/>
        </p:nvSpPr>
        <p:spPr>
          <a:xfrm>
            <a:off x="1946495" y="2670772"/>
            <a:ext cx="2317687" cy="28971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8345D34-1F99-4B83-863D-0ACF0178D262}"/>
              </a:ext>
            </a:extLst>
          </p:cNvPr>
          <p:cNvCxnSpPr/>
          <p:nvPr/>
        </p:nvCxnSpPr>
        <p:spPr>
          <a:xfrm>
            <a:off x="1593410" y="3702867"/>
            <a:ext cx="353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B9FA6F5-430A-4026-8189-9D68763BB8A2}"/>
              </a:ext>
            </a:extLst>
          </p:cNvPr>
          <p:cNvSpPr/>
          <p:nvPr/>
        </p:nvSpPr>
        <p:spPr>
          <a:xfrm>
            <a:off x="4798337" y="3811509"/>
            <a:ext cx="2788467" cy="175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296735E-382E-48D2-A87B-7831BDC535EC}"/>
              </a:ext>
            </a:extLst>
          </p:cNvPr>
          <p:cNvCxnSpPr>
            <a:cxnSpLocks/>
          </p:cNvCxnSpPr>
          <p:nvPr/>
        </p:nvCxnSpPr>
        <p:spPr>
          <a:xfrm flipH="1">
            <a:off x="7586804" y="4436197"/>
            <a:ext cx="366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5780A92-037F-4DDF-9EF5-7312EB47BDF1}"/>
              </a:ext>
            </a:extLst>
          </p:cNvPr>
          <p:cNvSpPr/>
          <p:nvPr/>
        </p:nvSpPr>
        <p:spPr>
          <a:xfrm>
            <a:off x="4780229" y="1466661"/>
            <a:ext cx="2788467" cy="2236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5DEA784-C3D7-4355-A40D-106A69843817}"/>
              </a:ext>
            </a:extLst>
          </p:cNvPr>
          <p:cNvCxnSpPr>
            <a:cxnSpLocks/>
          </p:cNvCxnSpPr>
          <p:nvPr/>
        </p:nvCxnSpPr>
        <p:spPr>
          <a:xfrm flipH="1">
            <a:off x="7568698" y="2498756"/>
            <a:ext cx="384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86B74C6-4070-4892-A19A-6FCF36432C15}"/>
              </a:ext>
            </a:extLst>
          </p:cNvPr>
          <p:cNvSpPr txBox="1"/>
          <p:nvPr/>
        </p:nvSpPr>
        <p:spPr>
          <a:xfrm>
            <a:off x="8021691" y="2301440"/>
            <a:ext cx="706170" cy="400110"/>
          </a:xfrm>
          <a:prstGeom prst="rect">
            <a:avLst/>
          </a:prstGeom>
          <a:noFill/>
        </p:spPr>
        <p:txBody>
          <a:bodyPr wrap="square" rtlCol="0">
            <a:spAutoFit/>
          </a:bodyPr>
          <a:lstStyle/>
          <a:p>
            <a:r>
              <a:rPr lang="en-US" sz="1000" dirty="0"/>
              <a:t>Results observer</a:t>
            </a:r>
          </a:p>
        </p:txBody>
      </p:sp>
      <p:sp>
        <p:nvSpPr>
          <p:cNvPr id="28" name="TextBox 27">
            <a:extLst>
              <a:ext uri="{FF2B5EF4-FFF2-40B4-BE49-F238E27FC236}">
                <a16:creationId xmlns:a16="http://schemas.microsoft.com/office/drawing/2014/main" id="{62AAB182-CE06-4A31-84E6-93086DD955EA}"/>
              </a:ext>
            </a:extLst>
          </p:cNvPr>
          <p:cNvSpPr txBox="1"/>
          <p:nvPr/>
        </p:nvSpPr>
        <p:spPr>
          <a:xfrm>
            <a:off x="7952910" y="4313086"/>
            <a:ext cx="1035861" cy="246221"/>
          </a:xfrm>
          <a:prstGeom prst="rect">
            <a:avLst/>
          </a:prstGeom>
          <a:noFill/>
        </p:spPr>
        <p:txBody>
          <a:bodyPr wrap="none" rtlCol="0">
            <a:spAutoFit/>
          </a:bodyPr>
          <a:lstStyle/>
          <a:p>
            <a:r>
              <a:rPr lang="en-US" sz="1000" dirty="0"/>
              <a:t>Control section</a:t>
            </a:r>
          </a:p>
        </p:txBody>
      </p:sp>
      <p:sp>
        <p:nvSpPr>
          <p:cNvPr id="30" name="Rectangle 29">
            <a:extLst>
              <a:ext uri="{FF2B5EF4-FFF2-40B4-BE49-F238E27FC236}">
                <a16:creationId xmlns:a16="http://schemas.microsoft.com/office/drawing/2014/main" id="{641B204D-F41A-4AF2-9B99-7390B83AE595}"/>
              </a:ext>
            </a:extLst>
          </p:cNvPr>
          <p:cNvSpPr/>
          <p:nvPr/>
        </p:nvSpPr>
        <p:spPr>
          <a:xfrm>
            <a:off x="533635" y="1627801"/>
            <a:ext cx="1074236" cy="400110"/>
          </a:xfrm>
          <a:prstGeom prst="rect">
            <a:avLst/>
          </a:prstGeom>
        </p:spPr>
        <p:txBody>
          <a:bodyPr wrap="square">
            <a:spAutoFit/>
          </a:bodyPr>
          <a:lstStyle/>
          <a:p>
            <a:r>
              <a:rPr lang="en-US" sz="1000" dirty="0"/>
              <a:t>Platform-Mode</a:t>
            </a:r>
          </a:p>
          <a:p>
            <a:r>
              <a:rPr lang="en-US" sz="1000" dirty="0"/>
              <a:t>Section</a:t>
            </a:r>
          </a:p>
        </p:txBody>
      </p:sp>
      <p:sp>
        <p:nvSpPr>
          <p:cNvPr id="31" name="TextBox 30">
            <a:extLst>
              <a:ext uri="{FF2B5EF4-FFF2-40B4-BE49-F238E27FC236}">
                <a16:creationId xmlns:a16="http://schemas.microsoft.com/office/drawing/2014/main" id="{EC4D3FF3-F514-47A1-ABCD-965276E71034}"/>
              </a:ext>
            </a:extLst>
          </p:cNvPr>
          <p:cNvSpPr txBox="1"/>
          <p:nvPr/>
        </p:nvSpPr>
        <p:spPr>
          <a:xfrm>
            <a:off x="597151" y="3555095"/>
            <a:ext cx="978153" cy="246221"/>
          </a:xfrm>
          <a:prstGeom prst="rect">
            <a:avLst/>
          </a:prstGeom>
          <a:noFill/>
        </p:spPr>
        <p:txBody>
          <a:bodyPr wrap="none" rtlCol="0">
            <a:spAutoFit/>
          </a:bodyPr>
          <a:lstStyle/>
          <a:p>
            <a:r>
              <a:rPr lang="en-US" sz="1000" dirty="0"/>
              <a:t>Image section</a:t>
            </a:r>
          </a:p>
        </p:txBody>
      </p:sp>
    </p:spTree>
    <p:extLst>
      <p:ext uri="{BB962C8B-B14F-4D97-AF65-F5344CB8AC3E}">
        <p14:creationId xmlns:p14="http://schemas.microsoft.com/office/powerpoint/2010/main" val="2679366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9804-E869-4B16-BFB8-B3F8E35D27A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FE9AE9CC-9C1B-4BD0-9F0E-499B0941CB5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31A61243-E0C8-432F-9884-8DC8017CD83A}"/>
              </a:ext>
            </a:extLst>
          </p:cNvPr>
          <p:cNvSpPr>
            <a:spLocks noGrp="1"/>
          </p:cNvSpPr>
          <p:nvPr>
            <p:ph type="ftr" sz="quarter" idx="3"/>
          </p:nvPr>
        </p:nvSpPr>
        <p:spPr/>
        <p:txBody>
          <a:bodyPr/>
          <a:lstStyle/>
          <a:p>
            <a:pPr>
              <a:defRPr/>
            </a:pPr>
            <a:r>
              <a:rPr lang="en-US"/>
              <a:t>Praxis der Software Entwicklung - Practice of Software Development</a:t>
            </a:r>
            <a:endParaRPr lang="en-US" dirty="0"/>
          </a:p>
        </p:txBody>
      </p:sp>
    </p:spTree>
    <p:extLst>
      <p:ext uri="{BB962C8B-B14F-4D97-AF65-F5344CB8AC3E}">
        <p14:creationId xmlns:p14="http://schemas.microsoft.com/office/powerpoint/2010/main" val="272516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DE75AE-51FA-4C90-A084-BDC10F8FEC21}"/>
              </a:ext>
            </a:extLst>
          </p:cNvPr>
          <p:cNvSpPr>
            <a:spLocks noGrp="1"/>
          </p:cNvSpPr>
          <p:nvPr>
            <p:ph type="ftr" sz="quarter" idx="3"/>
          </p:nvPr>
        </p:nvSpPr>
        <p:spPr/>
        <p:txBody>
          <a:bodyPr/>
          <a:lstStyle/>
          <a:p>
            <a:pPr>
              <a:defRPr/>
            </a:pPr>
            <a:r>
              <a:rPr lang="en-US"/>
              <a:t>Praxis der Software Entwicklung - Practice of Software Development</a:t>
            </a:r>
            <a:endParaRPr lang="en-US" dirty="0"/>
          </a:p>
        </p:txBody>
      </p:sp>
      <p:pic>
        <p:nvPicPr>
          <p:cNvPr id="6" name="Picture 5">
            <a:extLst>
              <a:ext uri="{FF2B5EF4-FFF2-40B4-BE49-F238E27FC236}">
                <a16:creationId xmlns:a16="http://schemas.microsoft.com/office/drawing/2014/main" id="{D45298E1-DB8B-4818-9F34-BD529F45A6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0217" y="106032"/>
            <a:ext cx="5376876" cy="6193617"/>
          </a:xfrm>
          <a:prstGeom prst="rect">
            <a:avLst/>
          </a:prstGeom>
        </p:spPr>
      </p:pic>
    </p:spTree>
    <p:extLst>
      <p:ext uri="{BB962C8B-B14F-4D97-AF65-F5344CB8AC3E}">
        <p14:creationId xmlns:p14="http://schemas.microsoft.com/office/powerpoint/2010/main" val="227868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5B54-E90E-4CF7-8D77-42F578AEE40F}"/>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7DEAAE8B-B93C-4CD3-84D0-253A2776FE9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C154DA4-DC20-45F3-9AF0-0A0DF4B2BCF6}"/>
              </a:ext>
            </a:extLst>
          </p:cNvPr>
          <p:cNvSpPr>
            <a:spLocks noGrp="1"/>
          </p:cNvSpPr>
          <p:nvPr>
            <p:ph type="ftr" sz="quarter" idx="3"/>
          </p:nvPr>
        </p:nvSpPr>
        <p:spPr/>
        <p:txBody>
          <a:bodyPr/>
          <a:lstStyle/>
          <a:p>
            <a:pPr>
              <a:defRPr/>
            </a:pPr>
            <a:r>
              <a:rPr lang="en-US"/>
              <a:t>Praxis der Software Entwicklung - Practice of Software Development</a:t>
            </a:r>
            <a:endParaRPr lang="en-US" dirty="0"/>
          </a:p>
        </p:txBody>
      </p:sp>
    </p:spTree>
    <p:extLst>
      <p:ext uri="{BB962C8B-B14F-4D97-AF65-F5344CB8AC3E}">
        <p14:creationId xmlns:p14="http://schemas.microsoft.com/office/powerpoint/2010/main" val="170587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259B7F4-300A-4A89-9550-D280D14553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 y="964347"/>
            <a:ext cx="8881251" cy="4929306"/>
          </a:xfrm>
        </p:spPr>
      </p:pic>
      <p:sp>
        <p:nvSpPr>
          <p:cNvPr id="4" name="Footer Placeholder 3">
            <a:extLst>
              <a:ext uri="{FF2B5EF4-FFF2-40B4-BE49-F238E27FC236}">
                <a16:creationId xmlns:a16="http://schemas.microsoft.com/office/drawing/2014/main" id="{688D4171-347E-4CFE-98B3-F54DBA97CFF8}"/>
              </a:ext>
            </a:extLst>
          </p:cNvPr>
          <p:cNvSpPr>
            <a:spLocks noGrp="1"/>
          </p:cNvSpPr>
          <p:nvPr>
            <p:ph type="ftr" sz="quarter" idx="3"/>
          </p:nvPr>
        </p:nvSpPr>
        <p:spPr/>
        <p:txBody>
          <a:bodyPr/>
          <a:lstStyle/>
          <a:p>
            <a:pPr>
              <a:defRPr/>
            </a:pPr>
            <a:r>
              <a:rPr lang="en-US"/>
              <a:t>Praxis der Software Entwicklung - Practice of Software Development</a:t>
            </a:r>
            <a:endParaRPr lang="en-US" dirty="0"/>
          </a:p>
        </p:txBody>
      </p:sp>
    </p:spTree>
    <p:extLst>
      <p:ext uri="{BB962C8B-B14F-4D97-AF65-F5344CB8AC3E}">
        <p14:creationId xmlns:p14="http://schemas.microsoft.com/office/powerpoint/2010/main" val="687149277"/>
      </p:ext>
    </p:extLst>
  </p:cSld>
  <p:clrMapOvr>
    <a:masterClrMapping/>
  </p:clrMapOvr>
</p:sld>
</file>

<file path=ppt/theme/theme1.xml><?xml version="1.0" encoding="utf-8"?>
<a:theme xmlns:a="http://schemas.openxmlformats.org/drawingml/2006/main" name="KIT-Masterslides-EN-SDQ">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KIT-Masterslides-EN-SDQ</Template>
  <TotalTime>0</TotalTime>
  <Words>280</Words>
  <Application>Microsoft Office PowerPoint</Application>
  <PresentationFormat>On-screen Show (4:3)</PresentationFormat>
  <Paragraphs>28</Paragraphs>
  <Slides>12</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KIT-Masterslides-EN-SDQ</vt:lpstr>
      <vt:lpstr>PowerPoint Presentation</vt:lpstr>
      <vt:lpstr>Architecture Description</vt:lpstr>
      <vt:lpstr>View</vt:lpstr>
      <vt:lpstr>PowerPoint Presentation</vt:lpstr>
      <vt:lpstr>Classes on GUI</vt:lpstr>
      <vt:lpstr>Model</vt:lpstr>
      <vt:lpstr>PowerPoint Presentation</vt:lpstr>
      <vt:lpstr>Controller</vt:lpstr>
      <vt:lpstr>PowerPoint Presentation</vt:lpstr>
      <vt:lpstr>Functionality Description</vt:lpstr>
      <vt:lpstr>Sequence Diagrams</vt:lpstr>
      <vt:lpstr>State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martens</dc:creator>
  <cp:lastModifiedBy>Mehyar Cherni</cp:lastModifiedBy>
  <cp:revision>1749</cp:revision>
  <cp:lastPrinted>2016-01-22T17:58:34Z</cp:lastPrinted>
  <dcterms:created xsi:type="dcterms:W3CDTF">2010-10-20T15:21:04Z</dcterms:created>
  <dcterms:modified xsi:type="dcterms:W3CDTF">2018-12-16T23:29:30Z</dcterms:modified>
</cp:coreProperties>
</file>