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73" r:id="rId2"/>
    <p:sldId id="702" r:id="rId3"/>
    <p:sldId id="708" r:id="rId4"/>
    <p:sldId id="732" r:id="rId5"/>
    <p:sldId id="709" r:id="rId6"/>
    <p:sldId id="712" r:id="rId7"/>
    <p:sldId id="731" r:id="rId8"/>
    <p:sldId id="713" r:id="rId9"/>
    <p:sldId id="714" r:id="rId10"/>
    <p:sldId id="721" r:id="rId11"/>
    <p:sldId id="716" r:id="rId12"/>
    <p:sldId id="715" r:id="rId13"/>
    <p:sldId id="729" r:id="rId14"/>
    <p:sldId id="707" r:id="rId15"/>
    <p:sldId id="722" r:id="rId16"/>
    <p:sldId id="730" r:id="rId17"/>
    <p:sldId id="720" r:id="rId18"/>
    <p:sldId id="723" r:id="rId19"/>
    <p:sldId id="727" r:id="rId20"/>
    <p:sldId id="724" r:id="rId21"/>
    <p:sldId id="725" r:id="rId22"/>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8A3E1658-6C17-4D90-9BBE-6F05D47B3FC7}">
          <p14:sldIdLst>
            <p14:sldId id="273"/>
            <p14:sldId id="702"/>
            <p14:sldId id="708"/>
            <p14:sldId id="732"/>
            <p14:sldId id="709"/>
            <p14:sldId id="712"/>
            <p14:sldId id="731"/>
            <p14:sldId id="713"/>
            <p14:sldId id="714"/>
            <p14:sldId id="721"/>
            <p14:sldId id="716"/>
            <p14:sldId id="715"/>
            <p14:sldId id="729"/>
            <p14:sldId id="707"/>
            <p14:sldId id="722"/>
            <p14:sldId id="730"/>
            <p14:sldId id="720"/>
            <p14:sldId id="723"/>
            <p14:sldId id="727"/>
            <p14:sldId id="724"/>
            <p14:sldId id="72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82"/>
    <a:srgbClr val="3333FF"/>
    <a:srgbClr val="FFCCCC"/>
    <a:srgbClr val="FFABAB"/>
    <a:srgbClr val="0000FF"/>
    <a:srgbClr val="FD9795"/>
    <a:srgbClr val="FF9999"/>
    <a:srgbClr val="F98007"/>
    <a:srgbClr val="FB6E0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96" autoAdjust="0"/>
    <p:restoredTop sz="93056" autoAdjust="0"/>
  </p:normalViewPr>
  <p:slideViewPr>
    <p:cSldViewPr snapToGrid="0">
      <p:cViewPr varScale="1">
        <p:scale>
          <a:sx n="106" d="100"/>
          <a:sy n="106" d="100"/>
        </p:scale>
        <p:origin x="196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5" d="100"/>
          <a:sy n="85" d="100"/>
        </p:scale>
        <p:origin x="-3198"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8" name="Rectangle 4"/>
          <p:cNvSpPr>
            <a:spLocks noGrp="1" noChangeArrowheads="1"/>
          </p:cNvSpPr>
          <p:nvPr>
            <p:ph type="ftr" sz="quarter" idx="2"/>
          </p:nvPr>
        </p:nvSpPr>
        <p:spPr bwMode="auto">
          <a:xfrm>
            <a:off x="3660775" y="468313"/>
            <a:ext cx="2759075" cy="279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latin typeface="Arial" charset="0"/>
              </a:defRPr>
            </a:lvl1pPr>
          </a:lstStyle>
          <a:p>
            <a:pPr>
              <a:defRPr/>
            </a:pPr>
            <a:r>
              <a:rPr lang="de-DE"/>
              <a:t>Prof. Dr. Max Mustermann | Musterfakultät</a:t>
            </a:r>
          </a:p>
        </p:txBody>
      </p:sp>
      <p:sp>
        <p:nvSpPr>
          <p:cNvPr id="47111" name="Text Box 7"/>
          <p:cNvSpPr txBox="1">
            <a:spLocks noChangeArrowheads="1"/>
          </p:cNvSpPr>
          <p:nvPr/>
        </p:nvSpPr>
        <p:spPr bwMode="auto">
          <a:xfrm>
            <a:off x="541338" y="8532813"/>
            <a:ext cx="3103562" cy="244475"/>
          </a:xfrm>
          <a:prstGeom prst="rect">
            <a:avLst/>
          </a:prstGeom>
          <a:noFill/>
          <a:ln w="9525">
            <a:noFill/>
            <a:miter lim="800000"/>
            <a:headEnd/>
            <a:tailEnd/>
          </a:ln>
          <a:effectLst/>
        </p:spPr>
        <p:txBody>
          <a:bodyPr lIns="0" tIns="0" rIns="0" bIns="0">
            <a:spAutoFit/>
          </a:bodyPr>
          <a:lstStyle/>
          <a:p>
            <a:pPr>
              <a:defRPr/>
            </a:pPr>
            <a:r>
              <a:rPr lang="en-US" sz="800" dirty="0">
                <a:latin typeface="Arial" pitchFamily="34" charset="0"/>
              </a:rPr>
              <a:t>KIT – University of the State of Baden-Wuerttemberg and </a:t>
            </a:r>
            <a:br>
              <a:rPr lang="en-US" sz="800" dirty="0">
                <a:latin typeface="Arial" pitchFamily="34" charset="0"/>
              </a:rPr>
            </a:br>
            <a:r>
              <a:rPr lang="en-US" sz="800" dirty="0">
                <a:latin typeface="Arial" pitchFamily="34" charset="0"/>
              </a:rPr>
              <a:t>National Laboratory of the Helmholtz Association</a:t>
            </a:r>
          </a:p>
        </p:txBody>
      </p:sp>
      <p:pic>
        <p:nvPicPr>
          <p:cNvPr id="6148" name="Picture 11" descr="KIT-Logo-rgb_de"/>
          <p:cNvPicPr>
            <a:picLocks noChangeAspect="1" noChangeArrowheads="1"/>
          </p:cNvPicPr>
          <p:nvPr/>
        </p:nvPicPr>
        <p:blipFill>
          <a:blip r:embed="rId2" cstate="print"/>
          <a:srcRect/>
          <a:stretch>
            <a:fillRect/>
          </a:stretch>
        </p:blipFill>
        <p:spPr bwMode="auto">
          <a:xfrm>
            <a:off x="549275" y="188913"/>
            <a:ext cx="1008063" cy="465137"/>
          </a:xfrm>
          <a:prstGeom prst="rect">
            <a:avLst/>
          </a:prstGeom>
          <a:noFill/>
          <a:ln w="9525">
            <a:noFill/>
            <a:miter lim="800000"/>
            <a:headEnd/>
            <a:tailEnd/>
          </a:ln>
        </p:spPr>
      </p:pic>
    </p:spTree>
    <p:extLst>
      <p:ext uri="{BB962C8B-B14F-4D97-AF65-F5344CB8AC3E}">
        <p14:creationId xmlns:p14="http://schemas.microsoft.com/office/powerpoint/2010/main" val="16596326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de-DE"/>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r>
              <a:rPr lang="de-DE"/>
              <a:t>Prof. Dr. Max Mustermann | </a:t>
            </a:r>
            <a:br>
              <a:rPr lang="de-DE"/>
            </a:br>
            <a:r>
              <a:rPr lang="de-DE"/>
              <a:t>Name of Faculty</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2BDCDAC-DE62-4AD3-97B8-72AB65504827}" type="slidenum">
              <a:rPr lang="de-DE"/>
              <a:pPr>
                <a:defRPr/>
              </a:pPr>
              <a:t>‹#›</a:t>
            </a:fld>
            <a:endParaRPr lang="de-DE"/>
          </a:p>
        </p:txBody>
      </p:sp>
    </p:spTree>
    <p:extLst>
      <p:ext uri="{BB962C8B-B14F-4D97-AF65-F5344CB8AC3E}">
        <p14:creationId xmlns:p14="http://schemas.microsoft.com/office/powerpoint/2010/main" val="30463841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ußzeilenplatzhalter 3"/>
          <p:cNvSpPr>
            <a:spLocks noGrp="1"/>
          </p:cNvSpPr>
          <p:nvPr>
            <p:ph type="ftr" sz="quarter" idx="10"/>
          </p:nvPr>
        </p:nvSpPr>
        <p:spPr/>
        <p:txBody>
          <a:bodyPr/>
          <a:lstStyle/>
          <a:p>
            <a:pPr>
              <a:defRPr/>
            </a:pPr>
            <a:endParaRPr lang="de-DE" dirty="0"/>
          </a:p>
        </p:txBody>
      </p:sp>
      <p:sp>
        <p:nvSpPr>
          <p:cNvPr id="5" name="Foliennummernplatzhalter 4"/>
          <p:cNvSpPr>
            <a:spLocks noGrp="1"/>
          </p:cNvSpPr>
          <p:nvPr>
            <p:ph type="sldNum" sz="quarter" idx="11"/>
          </p:nvPr>
        </p:nvSpPr>
        <p:spPr/>
        <p:txBody>
          <a:bodyPr/>
          <a:lstStyle/>
          <a:p>
            <a:pPr>
              <a:defRPr/>
            </a:pPr>
            <a:fld id="{32BDCDAC-DE62-4AD3-97B8-72AB65504827}" type="slidenum">
              <a:rPr lang="de-DE" smtClean="0"/>
              <a:pPr>
                <a:defRPr/>
              </a:pPr>
              <a:t>1</a:t>
            </a:fld>
            <a:endParaRPr lang="de-DE" dirty="0"/>
          </a:p>
        </p:txBody>
      </p:sp>
    </p:spTree>
    <p:extLst>
      <p:ext uri="{BB962C8B-B14F-4D97-AF65-F5344CB8AC3E}">
        <p14:creationId xmlns:p14="http://schemas.microsoft.com/office/powerpoint/2010/main" val="56315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灯片编号占位符 4"/>
          <p:cNvSpPr>
            <a:spLocks noGrp="1"/>
          </p:cNvSpPr>
          <p:nvPr>
            <p:ph type="sldNum" sz="quarter" idx="11"/>
          </p:nvPr>
        </p:nvSpPr>
        <p:spPr/>
        <p:txBody>
          <a:bodyPr/>
          <a:lstStyle/>
          <a:p>
            <a:pPr>
              <a:defRPr/>
            </a:pPr>
            <a:fld id="{32BDCDAC-DE62-4AD3-97B8-72AB65504827}" type="slidenum">
              <a:rPr lang="de-DE" smtClean="0"/>
              <a:pPr>
                <a:defRPr/>
              </a:pPr>
              <a:t>14</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灯片编号占位符 4"/>
          <p:cNvSpPr>
            <a:spLocks noGrp="1"/>
          </p:cNvSpPr>
          <p:nvPr>
            <p:ph type="sldNum" sz="quarter" idx="11"/>
          </p:nvPr>
        </p:nvSpPr>
        <p:spPr/>
        <p:txBody>
          <a:bodyPr/>
          <a:lstStyle/>
          <a:p>
            <a:pPr>
              <a:defRPr/>
            </a:pPr>
            <a:fld id="{32BDCDAC-DE62-4AD3-97B8-72AB65504827}" type="slidenum">
              <a:rPr lang="de-DE" smtClean="0"/>
              <a:pPr>
                <a:defRPr/>
              </a:pPr>
              <a:t>15</a:t>
            </a:fld>
            <a:endParaRPr lang="de-DE"/>
          </a:p>
        </p:txBody>
      </p:sp>
    </p:spTree>
    <p:extLst>
      <p:ext uri="{BB962C8B-B14F-4D97-AF65-F5344CB8AC3E}">
        <p14:creationId xmlns:p14="http://schemas.microsoft.com/office/powerpoint/2010/main" val="3200102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灯片编号占位符 4"/>
          <p:cNvSpPr>
            <a:spLocks noGrp="1"/>
          </p:cNvSpPr>
          <p:nvPr>
            <p:ph type="sldNum" sz="quarter" idx="11"/>
          </p:nvPr>
        </p:nvSpPr>
        <p:spPr/>
        <p:txBody>
          <a:bodyPr/>
          <a:lstStyle/>
          <a:p>
            <a:pPr>
              <a:defRPr/>
            </a:pPr>
            <a:fld id="{32BDCDAC-DE62-4AD3-97B8-72AB65504827}" type="slidenum">
              <a:rPr lang="de-DE" smtClean="0"/>
              <a:pPr>
                <a:defRPr/>
              </a:pPr>
              <a:t>18</a:t>
            </a:fld>
            <a:endParaRPr lang="de-DE"/>
          </a:p>
        </p:txBody>
      </p:sp>
    </p:spTree>
    <p:extLst>
      <p:ext uri="{BB962C8B-B14F-4D97-AF65-F5344CB8AC3E}">
        <p14:creationId xmlns:p14="http://schemas.microsoft.com/office/powerpoint/2010/main" val="857186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pPr>
              <a:defRPr/>
            </a:pPr>
            <a:r>
              <a:rPr lang="de-DE"/>
              <a:t>Prof. Dr. Max Mustermann | </a:t>
            </a:r>
            <a:br>
              <a:rPr lang="de-DE"/>
            </a:br>
            <a:r>
              <a:rPr lang="de-DE"/>
              <a:t>Name of Faculty</a:t>
            </a:r>
          </a:p>
        </p:txBody>
      </p:sp>
      <p:sp>
        <p:nvSpPr>
          <p:cNvPr id="5" name="灯片编号占位符 4"/>
          <p:cNvSpPr>
            <a:spLocks noGrp="1"/>
          </p:cNvSpPr>
          <p:nvPr>
            <p:ph type="sldNum" sz="quarter" idx="11"/>
          </p:nvPr>
        </p:nvSpPr>
        <p:spPr/>
        <p:txBody>
          <a:bodyPr/>
          <a:lstStyle/>
          <a:p>
            <a:pPr>
              <a:defRPr/>
            </a:pPr>
            <a:fld id="{32BDCDAC-DE62-4AD3-97B8-72AB65504827}" type="slidenum">
              <a:rPr lang="de-DE" smtClean="0"/>
              <a:pPr>
                <a:defRPr/>
              </a:pPr>
              <a:t>20</a:t>
            </a:fld>
            <a:endParaRPr lang="de-DE"/>
          </a:p>
        </p:txBody>
      </p:sp>
    </p:spTree>
    <p:extLst>
      <p:ext uri="{BB962C8B-B14F-4D97-AF65-F5344CB8AC3E}">
        <p14:creationId xmlns:p14="http://schemas.microsoft.com/office/powerpoint/2010/main" val="27205752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Picture 9" descr="II_rahmen_neu_titel"/>
          <p:cNvPicPr>
            <a:picLocks noChangeAspect="1" noChangeArrowheads="1"/>
          </p:cNvPicPr>
          <p:nvPr userDrawn="1"/>
        </p:nvPicPr>
        <p:blipFill>
          <a:blip r:embed="rId2" cstate="print"/>
          <a:srcRect/>
          <a:stretch>
            <a:fillRect/>
          </a:stretch>
        </p:blipFill>
        <p:spPr bwMode="auto">
          <a:xfrm>
            <a:off x="0" y="-4763"/>
            <a:ext cx="9144000" cy="6870700"/>
          </a:xfrm>
          <a:prstGeom prst="rect">
            <a:avLst/>
          </a:prstGeom>
          <a:noFill/>
          <a:ln w="9525">
            <a:noFill/>
            <a:miter lim="800000"/>
            <a:headEnd/>
            <a:tailEnd/>
          </a:ln>
        </p:spPr>
      </p:pic>
      <p:sp>
        <p:nvSpPr>
          <p:cNvPr id="4" name="Text Box 14"/>
          <p:cNvSpPr txBox="1">
            <a:spLocks noChangeArrowheads="1"/>
          </p:cNvSpPr>
          <p:nvPr/>
        </p:nvSpPr>
        <p:spPr bwMode="auto">
          <a:xfrm>
            <a:off x="396874" y="6426253"/>
            <a:ext cx="5620468" cy="153888"/>
          </a:xfrm>
          <a:prstGeom prst="rect">
            <a:avLst/>
          </a:prstGeom>
          <a:noFill/>
          <a:ln w="9525">
            <a:noFill/>
            <a:miter lim="800000"/>
            <a:headEnd/>
            <a:tailEnd/>
          </a:ln>
          <a:effectLst/>
        </p:spPr>
        <p:txBody>
          <a:bodyPr wrap="square" lIns="0" tIns="0" rIns="0" bIns="0">
            <a:spAutoFit/>
          </a:bodyPr>
          <a:lstStyle/>
          <a:p>
            <a:pPr rtl="0"/>
            <a:r>
              <a:rPr lang="en-US" sz="1000" b="0" i="0" u="none" strike="noStrike" kern="1200" dirty="0">
                <a:solidFill>
                  <a:schemeClr val="tx1"/>
                </a:solidFill>
                <a:latin typeface="Arial" charset="0"/>
                <a:ea typeface="+mn-ea"/>
                <a:cs typeface="+mn-cs"/>
              </a:rPr>
              <a:t>KIT – The Research University in the Helmholtz Association</a:t>
            </a:r>
          </a:p>
        </p:txBody>
      </p:sp>
      <p:sp>
        <p:nvSpPr>
          <p:cNvPr id="5" name="Text Box 21"/>
          <p:cNvSpPr txBox="1">
            <a:spLocks noChangeArrowheads="1"/>
          </p:cNvSpPr>
          <p:nvPr/>
        </p:nvSpPr>
        <p:spPr bwMode="auto">
          <a:xfrm>
            <a:off x="385763" y="3366343"/>
            <a:ext cx="8532812" cy="153888"/>
          </a:xfrm>
          <a:prstGeom prst="rect">
            <a:avLst/>
          </a:prstGeom>
          <a:noFill/>
          <a:ln w="9525">
            <a:noFill/>
            <a:miter lim="800000"/>
            <a:headEnd/>
            <a:tailEnd/>
          </a:ln>
          <a:effectLst/>
        </p:spPr>
        <p:txBody>
          <a:bodyPr lIns="0" tIns="0" rIns="0" bIns="0" anchor="ctr">
            <a:spAutoFit/>
          </a:bodyPr>
          <a:lstStyle/>
          <a:p>
            <a:pPr>
              <a:defRPr/>
            </a:pPr>
            <a:r>
              <a:rPr lang="en-US" sz="1000" dirty="0">
                <a:solidFill>
                  <a:schemeClr val="bg1"/>
                </a:solidFill>
                <a:latin typeface="Arial" pitchFamily="34" charset="0"/>
              </a:rPr>
              <a:t>INSTITUTE OF COMPUTER ENGINEERING (ITEC) – CHAIR FOR DEPENDABLE NANO COMPUTING (CDNC)</a:t>
            </a:r>
            <a:endParaRPr lang="de-DE" sz="1000" dirty="0">
              <a:solidFill>
                <a:schemeClr val="bg1"/>
              </a:solidFill>
              <a:latin typeface="Arial" pitchFamily="34" charset="0"/>
            </a:endParaRPr>
          </a:p>
        </p:txBody>
      </p:sp>
      <p:sp>
        <p:nvSpPr>
          <p:cNvPr id="6" name="Text Box 14"/>
          <p:cNvSpPr txBox="1">
            <a:spLocks noChangeArrowheads="1"/>
          </p:cNvSpPr>
          <p:nvPr/>
        </p:nvSpPr>
        <p:spPr bwMode="auto">
          <a:xfrm>
            <a:off x="7318375" y="6497638"/>
            <a:ext cx="1727200" cy="244475"/>
          </a:xfrm>
          <a:prstGeom prst="rect">
            <a:avLst/>
          </a:prstGeom>
          <a:noFill/>
          <a:ln w="9525">
            <a:noFill/>
            <a:miter lim="800000"/>
            <a:headEnd/>
            <a:tailEnd/>
          </a:ln>
          <a:effectLst/>
        </p:spPr>
        <p:txBody>
          <a:bodyPr lIns="0" tIns="0" rIns="0" bIns="0">
            <a:spAutoFit/>
          </a:bodyPr>
          <a:lstStyle/>
          <a:p>
            <a:pPr algn="r">
              <a:defRPr/>
            </a:pPr>
            <a:r>
              <a:rPr lang="de-DE" sz="1600" b="1">
                <a:solidFill>
                  <a:schemeClr val="bg1"/>
                </a:solidFill>
              </a:rPr>
              <a:t>www.kit.edu</a:t>
            </a:r>
          </a:p>
        </p:txBody>
      </p:sp>
      <p:pic>
        <p:nvPicPr>
          <p:cNvPr id="7" name="Picture 13" descr="KIT-Logo-rgb_en"/>
          <p:cNvPicPr>
            <a:picLocks noChangeAspect="1" noChangeArrowheads="1"/>
          </p:cNvPicPr>
          <p:nvPr/>
        </p:nvPicPr>
        <p:blipFill>
          <a:blip r:embed="rId3" cstate="print"/>
          <a:srcRect/>
          <a:stretch>
            <a:fillRect/>
          </a:stretch>
        </p:blipFill>
        <p:spPr bwMode="auto">
          <a:xfrm>
            <a:off x="395288" y="333375"/>
            <a:ext cx="1619250" cy="747713"/>
          </a:xfrm>
          <a:prstGeom prst="rect">
            <a:avLst/>
          </a:prstGeom>
          <a:noFill/>
          <a:ln w="9525">
            <a:noFill/>
            <a:miter lim="800000"/>
            <a:headEnd/>
            <a:tailEnd/>
          </a:ln>
        </p:spPr>
      </p:pic>
      <p:pic>
        <p:nvPicPr>
          <p:cNvPr id="11" name="Picture 10" descr="cdnc.jpg"/>
          <p:cNvPicPr>
            <a:picLocks noChangeAspect="1"/>
          </p:cNvPicPr>
          <p:nvPr userDrawn="1"/>
        </p:nvPicPr>
        <p:blipFill>
          <a:blip r:embed="rId4" cstate="print"/>
          <a:stretch>
            <a:fillRect/>
          </a:stretch>
        </p:blipFill>
        <p:spPr>
          <a:xfrm>
            <a:off x="121920" y="3673242"/>
            <a:ext cx="8887968" cy="264221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pPr>
              <a:defRPr/>
            </a:pPr>
            <a:r>
              <a:rPr lang="en-US" dirty="0"/>
              <a:t>Dennis Weller</a:t>
            </a:r>
          </a:p>
        </p:txBody>
      </p:sp>
      <p:sp>
        <p:nvSpPr>
          <p:cNvPr id="4" name="Date Placeholder 3"/>
          <p:cNvSpPr>
            <a:spLocks noGrp="1"/>
          </p:cNvSpPr>
          <p:nvPr>
            <p:ph type="dt" sz="half" idx="11"/>
          </p:nvPr>
        </p:nvSpPr>
        <p:spPr>
          <a:xfrm>
            <a:off x="5914239" y="6444107"/>
            <a:ext cx="2496859" cy="365125"/>
          </a:xfrm>
        </p:spPr>
        <p:txBody>
          <a:bodyPr/>
          <a:lstStyle>
            <a:lvl1pPr>
              <a:defRPr/>
            </a:lvl1pPr>
          </a:lstStyle>
          <a:p>
            <a:r>
              <a:rPr lang="en-US" dirty="0"/>
              <a:t>Impedance Spectroscopy of Inkjet Printed Electrolyte-Gated Transistor</a:t>
            </a:r>
            <a:endParaRPr lang="de-DE" dirty="0"/>
          </a:p>
        </p:txBody>
      </p:sp>
      <p:sp>
        <p:nvSpPr>
          <p:cNvPr id="5" name="Slide Number Placeholder 4"/>
          <p:cNvSpPr>
            <a:spLocks noGrp="1"/>
          </p:cNvSpPr>
          <p:nvPr>
            <p:ph type="sldNum" sz="quarter" idx="12"/>
          </p:nvPr>
        </p:nvSpPr>
        <p:spPr/>
        <p:txBody>
          <a:bodyPr/>
          <a:lstStyle/>
          <a:p>
            <a:fld id="{E55ABDE9-7D1A-4CAE-9056-F713D277A78C}" type="slidenum">
              <a:rPr lang="de-DE" smtClean="0"/>
              <a:pPr/>
              <a:t>‹#›</a:t>
            </a:fld>
            <a:endParaRPr lang="de-DE" dirty="0"/>
          </a:p>
        </p:txBody>
      </p:sp>
    </p:spTree>
    <p:extLst>
      <p:ext uri="{BB962C8B-B14F-4D97-AF65-F5344CB8AC3E}">
        <p14:creationId xmlns:p14="http://schemas.microsoft.com/office/powerpoint/2010/main" val="224199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lvl1pPr>
              <a:defRPr sz="2800"/>
            </a:lvl1pPr>
          </a:lstStyle>
          <a:p>
            <a:r>
              <a:rPr lang="de-DE" dirty="0"/>
              <a:t>Titelmasterformat durch Klicken bearbeiten</a:t>
            </a:r>
          </a:p>
        </p:txBody>
      </p:sp>
      <p:sp>
        <p:nvSpPr>
          <p:cNvPr id="3" name="Inhaltsplatzhalter 2"/>
          <p:cNvSpPr>
            <a:spLocks noGrp="1"/>
          </p:cNvSpPr>
          <p:nvPr>
            <p:ph idx="1" hasCustomPrompt="1"/>
          </p:nvPr>
        </p:nvSpPr>
        <p:spPr/>
        <p:txBody>
          <a:bodyPr>
            <a:normAutofit/>
          </a:bodyPr>
          <a:lstStyle>
            <a:lvl1pPr marL="357188" indent="-357188">
              <a:spcBef>
                <a:spcPts val="700"/>
              </a:spcBef>
              <a:defRPr sz="2000"/>
            </a:lvl1pPr>
            <a:lvl2pPr indent="-396000">
              <a:spcBef>
                <a:spcPts val="700"/>
              </a:spcBef>
              <a:defRPr sz="1600"/>
            </a:lvl2pPr>
            <a:lvl3pPr indent="-324000">
              <a:spcBef>
                <a:spcPts val="700"/>
              </a:spcBef>
              <a:defRPr sz="1600"/>
            </a:lvl3pPr>
            <a:lvl4pPr indent="-324000">
              <a:spcBef>
                <a:spcPts val="700"/>
              </a:spcBef>
              <a:defRPr sz="1600"/>
            </a:lvl4pPr>
            <a:lvl5pPr indent="-324000">
              <a:spcBef>
                <a:spcPts val="700"/>
              </a:spcBef>
              <a:defRPr sz="1400"/>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umsplatzhalter 2"/>
          <p:cNvSpPr>
            <a:spLocks noGrp="1"/>
          </p:cNvSpPr>
          <p:nvPr>
            <p:ph type="dt" sz="half" idx="2"/>
          </p:nvPr>
        </p:nvSpPr>
        <p:spPr>
          <a:xfrm>
            <a:off x="5741581" y="6419723"/>
            <a:ext cx="2620749" cy="365125"/>
          </a:xfrm>
          <a:prstGeom prst="rect">
            <a:avLst/>
          </a:prstGeom>
        </p:spPr>
        <p:txBody>
          <a:bodyPr vert="horz" lIns="0" tIns="0" rIns="0" bIns="0" rtlCol="0" anchor="t"/>
          <a:lstStyle>
            <a:lvl1pPr algn="l">
              <a:defRPr sz="1000">
                <a:solidFill>
                  <a:schemeClr val="tx1"/>
                </a:solidFill>
              </a:defRPr>
            </a:lvl1pPr>
          </a:lstStyle>
          <a:p>
            <a:r>
              <a:rPr lang="en-US" dirty="0"/>
              <a:t>Impedance Spectroscopy of Inkjet Printed Electrolyte-Gated Transistor</a:t>
            </a:r>
            <a:endParaRPr lang="de-DE" dirty="0"/>
          </a:p>
        </p:txBody>
      </p:sp>
      <p:sp>
        <p:nvSpPr>
          <p:cNvPr id="6" name="Foliennummernplatzhalter 3"/>
          <p:cNvSpPr>
            <a:spLocks noGrp="1"/>
          </p:cNvSpPr>
          <p:nvPr>
            <p:ph type="sldNum" sz="quarter" idx="4"/>
          </p:nvPr>
        </p:nvSpPr>
        <p:spPr>
          <a:xfrm>
            <a:off x="8668608"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7" name="Rectangle 12"/>
          <p:cNvSpPr>
            <a:spLocks noGrp="1" noChangeArrowheads="1"/>
          </p:cNvSpPr>
          <p:nvPr>
            <p:ph type="ftr" sz="quarter" idx="3"/>
          </p:nvPr>
        </p:nvSpPr>
        <p:spPr bwMode="auto">
          <a:xfrm>
            <a:off x="109728" y="6461061"/>
            <a:ext cx="5583936" cy="3603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atin typeface="Arial" pitchFamily="34" charset="0"/>
              </a:defRPr>
            </a:lvl1pPr>
          </a:lstStyle>
          <a:p>
            <a:pPr>
              <a:defRPr/>
            </a:pPr>
            <a:r>
              <a:rPr lang="en-US" dirty="0"/>
              <a:t>Dennis Weller</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4" name="Datumsplatzhalter 3"/>
          <p:cNvSpPr>
            <a:spLocks noGrp="1"/>
          </p:cNvSpPr>
          <p:nvPr>
            <p:ph type="dt" sz="half" idx="11"/>
          </p:nvPr>
        </p:nvSpPr>
        <p:spPr>
          <a:xfrm>
            <a:off x="5443871" y="6444107"/>
            <a:ext cx="2967228" cy="365125"/>
          </a:xfrm>
        </p:spPr>
        <p:txBody>
          <a:bodyPr/>
          <a:lstStyle>
            <a:lvl1pPr>
              <a:defRPr/>
            </a:lvl1pPr>
          </a:lstStyle>
          <a:p>
            <a:r>
              <a:rPr lang="en-US" dirty="0"/>
              <a:t>Impedance Spectroscopy of Inkjet Printed Electrolyte-Gated Transistor</a:t>
            </a:r>
            <a:endParaRPr lang="de-DE" dirty="0"/>
          </a:p>
        </p:txBody>
      </p:sp>
      <p:sp>
        <p:nvSpPr>
          <p:cNvPr id="5" name="Foliennummernplatzhalter 4"/>
          <p:cNvSpPr>
            <a:spLocks noGrp="1"/>
          </p:cNvSpPr>
          <p:nvPr>
            <p:ph type="sldNum" sz="quarter" idx="12"/>
          </p:nvPr>
        </p:nvSpPr>
        <p:spPr>
          <a:xfrm>
            <a:off x="8680800" y="6444107"/>
            <a:ext cx="309448" cy="365125"/>
          </a:xfrm>
          <a:prstGeom prst="rect">
            <a:avLst/>
          </a:prstGeom>
        </p:spPr>
        <p:txBody>
          <a:bodyPr/>
          <a:lstStyle/>
          <a:p>
            <a:fld id="{E55ABDE9-7D1A-4CAE-9056-F713D277A78C}" type="slidenum">
              <a:rPr lang="de-DE" smtClean="0"/>
              <a:pPr/>
              <a:t>‹#›</a:t>
            </a:fld>
            <a:endParaRPr lang="de-DE" dirty="0"/>
          </a:p>
        </p:txBody>
      </p:sp>
      <p:sp>
        <p:nvSpPr>
          <p:cNvPr id="6"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dirty="0"/>
              <a:t>Dennis Weller</a:t>
            </a:r>
          </a:p>
        </p:txBody>
      </p:sp>
    </p:spTree>
    <p:extLst>
      <p:ext uri="{BB962C8B-B14F-4D97-AF65-F5344CB8AC3E}">
        <p14:creationId xmlns:p14="http://schemas.microsoft.com/office/powerpoint/2010/main" val="675535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pic>
        <p:nvPicPr>
          <p:cNvPr id="5" name="Picture 9" descr="II_rahmen_neu_titel"/>
          <p:cNvPicPr>
            <a:picLocks noChangeAspect="1" noChangeArrowheads="1"/>
          </p:cNvPicPr>
          <p:nvPr userDrawn="1"/>
        </p:nvPicPr>
        <p:blipFill rotWithShape="1">
          <a:blip r:embed="rId2" cstate="print"/>
          <a:srcRect t="37542" b="10490"/>
          <a:stretch/>
        </p:blipFill>
        <p:spPr bwMode="auto">
          <a:xfrm>
            <a:off x="0" y="2576285"/>
            <a:ext cx="9144000" cy="3570515"/>
          </a:xfrm>
          <a:prstGeom prst="rect">
            <a:avLst/>
          </a:prstGeom>
          <a:noFill/>
          <a:ln w="9525">
            <a:noFill/>
            <a:miter lim="800000"/>
            <a:headEnd/>
            <a:tailEnd/>
          </a:ln>
        </p:spPr>
      </p:pic>
      <p:sp>
        <p:nvSpPr>
          <p:cNvPr id="2" name="Titel 1"/>
          <p:cNvSpPr>
            <a:spLocks noGrp="1"/>
          </p:cNvSpPr>
          <p:nvPr>
            <p:ph type="title"/>
          </p:nvPr>
        </p:nvSpPr>
        <p:spPr>
          <a:xfrm>
            <a:off x="722313" y="3913424"/>
            <a:ext cx="7772400" cy="1362075"/>
          </a:xfrm>
        </p:spPr>
        <p:txBody>
          <a:bodyPr anchor="t"/>
          <a:lstStyle>
            <a:lvl1pPr algn="l">
              <a:defRPr sz="3200" b="1" cap="all"/>
            </a:lvl1pPr>
          </a:lstStyle>
          <a:p>
            <a:r>
              <a:rPr lang="de-DE"/>
              <a:t>Titelmasterformat durch Klicken bearbeiten</a:t>
            </a:r>
            <a:endParaRPr lang="de-DE" dirty="0"/>
          </a:p>
        </p:txBody>
      </p:sp>
      <p:sp>
        <p:nvSpPr>
          <p:cNvPr id="3" name="Textplatzhalter 2"/>
          <p:cNvSpPr>
            <a:spLocks noGrp="1"/>
          </p:cNvSpPr>
          <p:nvPr>
            <p:ph type="body" idx="1" hasCustomPrompt="1"/>
          </p:nvPr>
        </p:nvSpPr>
        <p:spPr>
          <a:xfrm>
            <a:off x="722313" y="2697581"/>
            <a:ext cx="7772400" cy="931498"/>
          </a:xfrm>
        </p:spPr>
        <p:txBody>
          <a:bodyPr anchor="b"/>
          <a:lstStyle>
            <a:lvl1pPr marL="0" indent="0">
              <a:buNone/>
              <a:defRPr sz="2000" b="1">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dirty="0"/>
              <a:t>TEXTMASTERFORMATE DURCH KLICKEN BEARBEITEN</a:t>
            </a:r>
          </a:p>
        </p:txBody>
      </p:sp>
      <p:sp>
        <p:nvSpPr>
          <p:cNvPr id="6" name="Datumsplatzhalter 2"/>
          <p:cNvSpPr>
            <a:spLocks noGrp="1"/>
          </p:cNvSpPr>
          <p:nvPr>
            <p:ph type="dt" sz="half" idx="2"/>
          </p:nvPr>
        </p:nvSpPr>
        <p:spPr>
          <a:xfrm>
            <a:off x="6123963" y="6407531"/>
            <a:ext cx="2409055" cy="365125"/>
          </a:xfrm>
          <a:prstGeom prst="rect">
            <a:avLst/>
          </a:prstGeom>
        </p:spPr>
        <p:txBody>
          <a:bodyPr vert="horz" lIns="0" tIns="0" rIns="0" bIns="0" rtlCol="0" anchor="t"/>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tx1"/>
                </a:solidFill>
              </a:defRPr>
            </a:lvl1pPr>
          </a:lstStyle>
          <a:p>
            <a:r>
              <a:rPr lang="en-US" dirty="0"/>
              <a:t>Impedance Spectroscopy of Inkjet Printed Electrolyte-Gated Transistor</a:t>
            </a:r>
            <a:endParaRPr lang="de-DE" dirty="0"/>
          </a:p>
        </p:txBody>
      </p:sp>
      <p:sp>
        <p:nvSpPr>
          <p:cNvPr id="7" name="Foliennummernplatzhalter 3"/>
          <p:cNvSpPr>
            <a:spLocks noGrp="1"/>
          </p:cNvSpPr>
          <p:nvPr>
            <p:ph type="sldNum" sz="quarter" idx="4"/>
          </p:nvPr>
        </p:nvSpPr>
        <p:spPr>
          <a:xfrm>
            <a:off x="8692992" y="6395339"/>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8"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dirty="0"/>
              <a:t>Dennis Weller</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21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46613" y="1198563"/>
            <a:ext cx="4102100" cy="4894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Titel 1"/>
          <p:cNvSpPr>
            <a:spLocks noGrp="1"/>
          </p:cNvSpPr>
          <p:nvPr>
            <p:ph type="title"/>
          </p:nvPr>
        </p:nvSpPr>
        <p:spPr>
          <a:xfrm>
            <a:off x="390525" y="333375"/>
            <a:ext cx="6911975" cy="561975"/>
          </a:xfrm>
        </p:spPr>
        <p:txBody>
          <a:bodyPr>
            <a:normAutofit/>
          </a:bodyPr>
          <a:lstStyle>
            <a:lvl1pPr>
              <a:defRPr sz="2800"/>
            </a:lvl1pPr>
          </a:lstStyle>
          <a:p>
            <a:r>
              <a:rPr lang="de-DE"/>
              <a:t>Titelmasterformat durch Klicken bearbeiten</a:t>
            </a:r>
            <a:endParaRPr lang="de-DE" dirty="0"/>
          </a:p>
        </p:txBody>
      </p:sp>
      <p:sp>
        <p:nvSpPr>
          <p:cNvPr id="7" name="Datumsplatzhalter 2"/>
          <p:cNvSpPr>
            <a:spLocks noGrp="1"/>
          </p:cNvSpPr>
          <p:nvPr>
            <p:ph type="dt" sz="half" idx="11"/>
          </p:nvPr>
        </p:nvSpPr>
        <p:spPr>
          <a:xfrm>
            <a:off x="5805183" y="6419547"/>
            <a:ext cx="2703452" cy="365125"/>
          </a:xfrm>
          <a:prstGeom prst="rect">
            <a:avLst/>
          </a:prstGeom>
        </p:spPr>
        <p:txBody>
          <a:bodyPr vert="horz" lIns="0" tIns="0" rIns="0" bIns="0" rtlCol="0" anchor="t"/>
          <a:lstStyle>
            <a:lvl1pPr marL="0" marR="0" indent="0" algn="l" defTabSz="914400" rtl="0" eaLnBrk="1" fontAlgn="base" latinLnBrk="0" hangingPunct="1">
              <a:lnSpc>
                <a:spcPct val="100000"/>
              </a:lnSpc>
              <a:spcBef>
                <a:spcPct val="0"/>
              </a:spcBef>
              <a:spcAft>
                <a:spcPct val="0"/>
              </a:spcAft>
              <a:buClrTx/>
              <a:buSzTx/>
              <a:buFontTx/>
              <a:buNone/>
              <a:tabLst/>
              <a:defRPr sz="1000">
                <a:solidFill>
                  <a:schemeClr val="tx1"/>
                </a:solidFill>
              </a:defRPr>
            </a:lvl1pPr>
          </a:lstStyle>
          <a:p>
            <a:r>
              <a:rPr lang="en-US" dirty="0"/>
              <a:t>Impedance Spectroscopy of Inkjet Printed Electrolyte-Gated Transistor</a:t>
            </a:r>
            <a:endParaRPr lang="de-DE" dirty="0"/>
          </a:p>
        </p:txBody>
      </p:sp>
      <p:sp>
        <p:nvSpPr>
          <p:cNvPr id="8" name="Foliennummernplatzhalter 3"/>
          <p:cNvSpPr>
            <a:spLocks noGrp="1"/>
          </p:cNvSpPr>
          <p:nvPr>
            <p:ph type="sldNum" sz="quarter" idx="4"/>
          </p:nvPr>
        </p:nvSpPr>
        <p:spPr>
          <a:xfrm>
            <a:off x="8705184"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9"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dirty="0"/>
              <a:t>Dennis Weller</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4" name="Titel 1"/>
          <p:cNvSpPr>
            <a:spLocks noGrp="1"/>
          </p:cNvSpPr>
          <p:nvPr>
            <p:ph type="title"/>
          </p:nvPr>
        </p:nvSpPr>
        <p:spPr>
          <a:xfrm>
            <a:off x="390525" y="333375"/>
            <a:ext cx="6911975" cy="561975"/>
          </a:xfrm>
        </p:spPr>
        <p:txBody>
          <a:bodyPr>
            <a:normAutofit/>
          </a:bodyPr>
          <a:lstStyle>
            <a:lvl1pPr>
              <a:defRPr sz="2800"/>
            </a:lvl1pPr>
          </a:lstStyle>
          <a:p>
            <a:r>
              <a:rPr lang="de-DE"/>
              <a:t>Titelmasterformat durch Klicken bearbeiten</a:t>
            </a:r>
            <a:endParaRPr lang="de-DE" dirty="0"/>
          </a:p>
        </p:txBody>
      </p:sp>
      <p:sp>
        <p:nvSpPr>
          <p:cNvPr id="5" name="Datumsplatzhalter 2"/>
          <p:cNvSpPr>
            <a:spLocks noGrp="1"/>
          </p:cNvSpPr>
          <p:nvPr>
            <p:ph type="dt" sz="half" idx="2"/>
          </p:nvPr>
        </p:nvSpPr>
        <p:spPr>
          <a:xfrm>
            <a:off x="5964572" y="6419547"/>
            <a:ext cx="2519678" cy="365125"/>
          </a:xfrm>
          <a:prstGeom prst="rect">
            <a:avLst/>
          </a:prstGeom>
        </p:spPr>
        <p:txBody>
          <a:bodyPr vert="horz" lIns="0" tIns="0" rIns="0" bIns="0" rtlCol="0" anchor="t"/>
          <a:lstStyle>
            <a:lvl1pPr algn="l">
              <a:defRPr sz="1000">
                <a:solidFill>
                  <a:schemeClr val="tx1"/>
                </a:solidFill>
              </a:defRPr>
            </a:lvl1pPr>
          </a:lstStyle>
          <a:p>
            <a:r>
              <a:rPr lang="en-US" dirty="0"/>
              <a:t>Impedance Spectroscopy of Inkjet Printed Electrolyte-Gated Transistor</a:t>
            </a:r>
            <a:endParaRPr lang="de-DE" dirty="0"/>
          </a:p>
        </p:txBody>
      </p:sp>
      <p:sp>
        <p:nvSpPr>
          <p:cNvPr id="6" name="Foliennummernplatzhalter 3"/>
          <p:cNvSpPr>
            <a:spLocks noGrp="1"/>
          </p:cNvSpPr>
          <p:nvPr>
            <p:ph type="sldNum" sz="quarter" idx="4"/>
          </p:nvPr>
        </p:nvSpPr>
        <p:spPr>
          <a:xfrm>
            <a:off x="8705184" y="6419723"/>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
        <p:nvSpPr>
          <p:cNvPr id="7" name="Rectangle 12"/>
          <p:cNvSpPr>
            <a:spLocks noGrp="1" noChangeArrowheads="1"/>
          </p:cNvSpPr>
          <p:nvPr>
            <p:ph type="ftr" sz="quarter" idx="10"/>
          </p:nvPr>
        </p:nvSpPr>
        <p:spPr>
          <a:xfrm>
            <a:off x="158496" y="6436677"/>
            <a:ext cx="4986528" cy="360363"/>
          </a:xfrm>
          <a:ln/>
        </p:spPr>
        <p:txBody>
          <a:bodyPr/>
          <a:lstStyle>
            <a:lvl1pPr>
              <a:defRPr/>
            </a:lvl1pPr>
          </a:lstStyle>
          <a:p>
            <a:pPr>
              <a:defRPr/>
            </a:pPr>
            <a:r>
              <a:rPr lang="en-US" dirty="0"/>
              <a:t>Dennis Weller</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33986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6.png"/><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9" descr="II_rahmen_neu_folge"/>
          <p:cNvPicPr>
            <a:picLocks noChangeAspect="1" noChangeArrowheads="1"/>
          </p:cNvPicPr>
          <p:nvPr/>
        </p:nvPicPr>
        <p:blipFill>
          <a:blip r:embed="rId10" cstate="print"/>
          <a:srcRect/>
          <a:stretch>
            <a:fillRect/>
          </a:stretch>
        </p:blipFill>
        <p:spPr bwMode="auto">
          <a:xfrm>
            <a:off x="0" y="-12192"/>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390525" y="333375"/>
            <a:ext cx="6911975" cy="56197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a:t>Click to add title</a:t>
            </a:r>
          </a:p>
        </p:txBody>
      </p:sp>
      <p:sp>
        <p:nvSpPr>
          <p:cNvPr id="1028" name="Rectangle 3"/>
          <p:cNvSpPr>
            <a:spLocks noGrp="1" noChangeArrowheads="1"/>
          </p:cNvSpPr>
          <p:nvPr>
            <p:ph type="body" idx="1"/>
          </p:nvPr>
        </p:nvSpPr>
        <p:spPr bwMode="auto">
          <a:xfrm>
            <a:off x="392113" y="1198563"/>
            <a:ext cx="8356600" cy="4894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6" name="Rectangle 12"/>
          <p:cNvSpPr>
            <a:spLocks noGrp="1" noChangeArrowheads="1"/>
          </p:cNvSpPr>
          <p:nvPr>
            <p:ph type="ftr" sz="quarter" idx="3"/>
          </p:nvPr>
        </p:nvSpPr>
        <p:spPr bwMode="auto">
          <a:xfrm>
            <a:off x="109728" y="6461061"/>
            <a:ext cx="5583936" cy="3603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atin typeface="Arial" pitchFamily="34" charset="0"/>
              </a:defRPr>
            </a:lvl1pPr>
          </a:lstStyle>
          <a:p>
            <a:pPr>
              <a:defRPr/>
            </a:pPr>
            <a:r>
              <a:rPr lang="en-US" dirty="0"/>
              <a:t>Dennis Weller</a:t>
            </a:r>
          </a:p>
        </p:txBody>
      </p:sp>
      <p:pic>
        <p:nvPicPr>
          <p:cNvPr id="1033" name="Picture 9" descr="KITlogo_4c_frutiger"/>
          <p:cNvPicPr>
            <a:picLocks noChangeAspect="1" noChangeArrowheads="1"/>
          </p:cNvPicPr>
          <p:nvPr/>
        </p:nvPicPr>
        <p:blipFill>
          <a:blip r:embed="rId11" cstate="print"/>
          <a:srcRect/>
          <a:stretch>
            <a:fillRect/>
          </a:stretch>
        </p:blipFill>
        <p:spPr bwMode="auto">
          <a:xfrm>
            <a:off x="7667625" y="341313"/>
            <a:ext cx="1084263" cy="495300"/>
          </a:xfrm>
          <a:prstGeom prst="rect">
            <a:avLst/>
          </a:prstGeom>
          <a:noFill/>
          <a:ln w="9525">
            <a:noFill/>
            <a:miter lim="800000"/>
            <a:headEnd/>
            <a:tailEnd/>
          </a:ln>
        </p:spPr>
      </p:pic>
      <p:sp>
        <p:nvSpPr>
          <p:cNvPr id="3" name="Datumsplatzhalter 2"/>
          <p:cNvSpPr>
            <a:spLocks noGrp="1"/>
          </p:cNvSpPr>
          <p:nvPr>
            <p:ph type="dt" sz="half" idx="2"/>
          </p:nvPr>
        </p:nvSpPr>
        <p:spPr>
          <a:xfrm>
            <a:off x="6333689" y="6444107"/>
            <a:ext cx="2077410" cy="365125"/>
          </a:xfrm>
          <a:prstGeom prst="rect">
            <a:avLst/>
          </a:prstGeom>
        </p:spPr>
        <p:txBody>
          <a:bodyPr vert="horz" lIns="0" tIns="0" rIns="0" bIns="0" rtlCol="0" anchor="t"/>
          <a:lstStyle>
            <a:lvl1pPr algn="l">
              <a:defRPr sz="1000">
                <a:solidFill>
                  <a:schemeClr val="tx1"/>
                </a:solidFill>
              </a:defRPr>
            </a:lvl1pPr>
          </a:lstStyle>
          <a:p>
            <a:r>
              <a:rPr lang="en-US" dirty="0"/>
              <a:t>Impedance Spectroscopy of Inkjet Printed Electrolyte-Gated Transistor</a:t>
            </a:r>
            <a:endParaRPr lang="de-DE" dirty="0"/>
          </a:p>
        </p:txBody>
      </p:sp>
      <p:sp>
        <p:nvSpPr>
          <p:cNvPr id="10" name="Foliennummernplatzhalter 3"/>
          <p:cNvSpPr>
            <a:spLocks noGrp="1"/>
          </p:cNvSpPr>
          <p:nvPr>
            <p:ph type="sldNum" sz="quarter" idx="4"/>
          </p:nvPr>
        </p:nvSpPr>
        <p:spPr>
          <a:xfrm>
            <a:off x="8632032" y="6444107"/>
            <a:ext cx="309448" cy="365125"/>
          </a:xfrm>
          <a:prstGeom prst="rect">
            <a:avLst/>
          </a:prstGeom>
        </p:spPr>
        <p:txBody>
          <a:bodyPr vert="horz" lIns="0" tIns="0" rIns="0" bIns="0" rtlCol="0" anchor="t"/>
          <a:lstStyle>
            <a:lvl1pPr algn="r">
              <a:defRPr sz="1000" b="1">
                <a:solidFill>
                  <a:schemeClr val="tx1"/>
                </a:solidFill>
              </a:defRPr>
            </a:lvl1pPr>
          </a:lstStyle>
          <a:p>
            <a:fld id="{E55ABDE9-7D1A-4CAE-9056-F713D277A78C}"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83" r:id="rId1"/>
    <p:sldLayoutId id="2147483687" r:id="rId2"/>
    <p:sldLayoutId id="2147483673" r:id="rId3"/>
    <p:sldLayoutId id="2147483685" r:id="rId4"/>
    <p:sldLayoutId id="2147483674" r:id="rId5"/>
    <p:sldLayoutId id="2147483675" r:id="rId6"/>
    <p:sldLayoutId id="2147483677" r:id="rId7"/>
    <p:sldLayoutId id="2147483686" r:id="rId8"/>
  </p:sldLayoutIdLst>
  <p:hf hdr="0"/>
  <p:txStyles>
    <p:titleStyle>
      <a:lvl1pPr algn="l" rtl="0" eaLnBrk="1" fontAlgn="base" hangingPunct="1">
        <a:spcBef>
          <a:spcPct val="0"/>
        </a:spcBef>
        <a:spcAft>
          <a:spcPct val="0"/>
        </a:spcAft>
        <a:defRPr sz="26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357188" indent="-357188" algn="l" rtl="0" eaLnBrk="1" fontAlgn="base" hangingPunct="1">
        <a:spcBef>
          <a:spcPct val="20000"/>
        </a:spcBef>
        <a:spcAft>
          <a:spcPct val="0"/>
        </a:spcAft>
        <a:buBlip>
          <a:blip r:embed="rId12"/>
        </a:buBlip>
        <a:defRPr sz="2800">
          <a:solidFill>
            <a:schemeClr val="tx1"/>
          </a:solidFill>
          <a:latin typeface="+mn-lt"/>
          <a:ea typeface="+mn-ea"/>
          <a:cs typeface="+mn-cs"/>
        </a:defRPr>
      </a:lvl1pPr>
      <a:lvl2pPr marL="790575" indent="-314325" algn="l" rtl="0" eaLnBrk="1" fontAlgn="base" hangingPunct="1">
        <a:spcBef>
          <a:spcPct val="20000"/>
        </a:spcBef>
        <a:spcAft>
          <a:spcPct val="0"/>
        </a:spcAft>
        <a:buBlip>
          <a:blip r:embed="rId13"/>
        </a:buBlip>
        <a:defRPr sz="2400">
          <a:solidFill>
            <a:schemeClr val="tx1"/>
          </a:solidFill>
          <a:latin typeface="+mn-lt"/>
        </a:defRPr>
      </a:lvl2pPr>
      <a:lvl3pPr marL="1209675" indent="-276225" algn="l" rtl="0" eaLnBrk="1" fontAlgn="base" hangingPunct="1">
        <a:spcBef>
          <a:spcPct val="20000"/>
        </a:spcBef>
        <a:spcAft>
          <a:spcPct val="0"/>
        </a:spcAft>
        <a:buBlip>
          <a:blip r:embed="rId14"/>
        </a:buBlip>
        <a:defRPr sz="2000">
          <a:solidFill>
            <a:schemeClr val="tx1"/>
          </a:solidFill>
          <a:latin typeface="+mn-lt"/>
        </a:defRPr>
      </a:lvl3pPr>
      <a:lvl4pPr marL="1657350" indent="-276225" algn="l" rtl="0" eaLnBrk="1" fontAlgn="base" hangingPunct="1">
        <a:spcBef>
          <a:spcPct val="20000"/>
        </a:spcBef>
        <a:spcAft>
          <a:spcPct val="0"/>
        </a:spcAft>
        <a:buBlip>
          <a:blip r:embed="rId14"/>
        </a:buBlip>
        <a:defRPr sz="2000">
          <a:solidFill>
            <a:schemeClr val="tx1"/>
          </a:solidFill>
          <a:latin typeface="+mn-lt"/>
        </a:defRPr>
      </a:lvl4pPr>
      <a:lvl5pPr marL="2095500" indent="-276225" algn="l" rtl="0" eaLnBrk="1" fontAlgn="base" hangingPunct="1">
        <a:spcBef>
          <a:spcPct val="20000"/>
        </a:spcBef>
        <a:spcAft>
          <a:spcPct val="0"/>
        </a:spcAft>
        <a:buBlip>
          <a:blip r:embed="rId14"/>
        </a:buBlip>
        <a:defRPr sz="1800">
          <a:solidFill>
            <a:schemeClr val="tx1"/>
          </a:solidFill>
          <a:latin typeface="+mn-lt"/>
        </a:defRPr>
      </a:lvl5pPr>
      <a:lvl6pPr marL="2514600" indent="-228600" algn="l" rtl="0" eaLnBrk="1" fontAlgn="base" hangingPunct="1">
        <a:spcBef>
          <a:spcPct val="20000"/>
        </a:spcBef>
        <a:spcAft>
          <a:spcPct val="0"/>
        </a:spcAft>
        <a:buSzPct val="60000"/>
        <a:buBlip>
          <a:blip r:embed="rId15"/>
        </a:buBlip>
        <a:defRPr sz="1400">
          <a:solidFill>
            <a:schemeClr val="tx1"/>
          </a:solidFill>
          <a:latin typeface="+mn-lt"/>
        </a:defRPr>
      </a:lvl6pPr>
      <a:lvl7pPr marL="2971800" indent="-228600" algn="l" rtl="0" eaLnBrk="1" fontAlgn="base" hangingPunct="1">
        <a:spcBef>
          <a:spcPct val="20000"/>
        </a:spcBef>
        <a:spcAft>
          <a:spcPct val="0"/>
        </a:spcAft>
        <a:buSzPct val="60000"/>
        <a:buBlip>
          <a:blip r:embed="rId15"/>
        </a:buBlip>
        <a:defRPr sz="1400">
          <a:solidFill>
            <a:schemeClr val="tx1"/>
          </a:solidFill>
          <a:latin typeface="+mn-lt"/>
        </a:defRPr>
      </a:lvl7pPr>
      <a:lvl8pPr marL="3429000" indent="-228600" algn="l" rtl="0" eaLnBrk="1" fontAlgn="base" hangingPunct="1">
        <a:spcBef>
          <a:spcPct val="20000"/>
        </a:spcBef>
        <a:spcAft>
          <a:spcPct val="0"/>
        </a:spcAft>
        <a:buSzPct val="60000"/>
        <a:buBlip>
          <a:blip r:embed="rId15"/>
        </a:buBlip>
        <a:defRPr sz="1400">
          <a:solidFill>
            <a:schemeClr val="tx1"/>
          </a:solidFill>
          <a:latin typeface="+mn-lt"/>
        </a:defRPr>
      </a:lvl8pPr>
      <a:lvl9pPr marL="3886200" indent="-228600" algn="l" rtl="0" eaLnBrk="1" fontAlgn="base" hangingPunct="1">
        <a:spcBef>
          <a:spcPct val="20000"/>
        </a:spcBef>
        <a:spcAft>
          <a:spcPct val="0"/>
        </a:spcAft>
        <a:buSzPct val="60000"/>
        <a:buBlip>
          <a:blip r:embed="rId15"/>
        </a:buBlip>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Turon42/hepic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doc.qt.io/qt-5/qimage.htm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medium.com/altumea/gpu-vs-cpu-computing-what-to-choose-a9788a2370c4" TargetMode="External"/><Relationship Id="rId2" Type="http://schemas.openxmlformats.org/officeDocument/2006/relationships/hyperlink" Target="https://semiengineering.com/cpu-gpu-or-fpga/"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24375" y="1530746"/>
            <a:ext cx="7930343" cy="1045185"/>
          </a:xfrm>
          <a:prstGeom prst="rect">
            <a:avLst/>
          </a:prstGeom>
          <a:noFill/>
          <a:ln w="9525">
            <a:noFill/>
            <a:miter lim="800000"/>
            <a:headEnd/>
            <a:tailEnd/>
          </a:ln>
        </p:spPr>
        <p:txBody>
          <a:bodyPr lIns="0" tIns="0" rIns="0" bIns="0" anchor="b"/>
          <a:lstStyle/>
          <a:p>
            <a:pPr algn="ctr">
              <a:lnSpc>
                <a:spcPct val="90000"/>
              </a:lnSpc>
            </a:pPr>
            <a:r>
              <a:rPr lang="en-US" sz="2400" b="1" dirty="0">
                <a:solidFill>
                  <a:schemeClr val="tx2"/>
                </a:solidFill>
              </a:rPr>
              <a:t>Neural Network based Image Classification System  on Heterogeneous Platforms</a:t>
            </a:r>
          </a:p>
        </p:txBody>
      </p:sp>
      <p:sp>
        <p:nvSpPr>
          <p:cNvPr id="3075" name="Rectangle 3"/>
          <p:cNvSpPr>
            <a:spLocks noChangeArrowheads="1"/>
          </p:cNvSpPr>
          <p:nvPr/>
        </p:nvSpPr>
        <p:spPr bwMode="auto">
          <a:xfrm>
            <a:off x="2066317" y="2666585"/>
            <a:ext cx="5046458" cy="540441"/>
          </a:xfrm>
          <a:prstGeom prst="rect">
            <a:avLst/>
          </a:prstGeom>
          <a:noFill/>
          <a:ln w="9525">
            <a:noFill/>
            <a:miter lim="800000"/>
            <a:headEnd/>
            <a:tailEnd/>
          </a:ln>
        </p:spPr>
        <p:txBody>
          <a:bodyPr lIns="0" tIns="0" rIns="0" bIns="0"/>
          <a:lstStyle/>
          <a:p>
            <a:pPr algn="ctr"/>
            <a:r>
              <a:rPr lang="en-GB" sz="1600" dirty="0" err="1">
                <a:solidFill>
                  <a:srgbClr val="000000"/>
                </a:solidFill>
              </a:rPr>
              <a:t>Linjuan</a:t>
            </a:r>
            <a:r>
              <a:rPr lang="en-GB" sz="1600" dirty="0">
                <a:solidFill>
                  <a:srgbClr val="000000"/>
                </a:solidFill>
              </a:rPr>
              <a:t> Fan, Ibrahim </a:t>
            </a:r>
            <a:r>
              <a:rPr lang="en-GB" sz="1600" dirty="0" err="1">
                <a:solidFill>
                  <a:srgbClr val="000000"/>
                </a:solidFill>
              </a:rPr>
              <a:t>Bouriga</a:t>
            </a:r>
            <a:r>
              <a:rPr lang="en-GB" sz="1600" dirty="0">
                <a:solidFill>
                  <a:srgbClr val="000000"/>
                </a:solidFill>
              </a:rPr>
              <a:t>, Andres </a:t>
            </a:r>
            <a:r>
              <a:rPr lang="en-GB" sz="1600" dirty="0" err="1">
                <a:solidFill>
                  <a:srgbClr val="000000"/>
                </a:solidFill>
              </a:rPr>
              <a:t>Stober</a:t>
            </a:r>
            <a:r>
              <a:rPr lang="en-GB" sz="1600" dirty="0">
                <a:solidFill>
                  <a:srgbClr val="000000"/>
                </a:solidFill>
              </a:rPr>
              <a:t>, </a:t>
            </a:r>
            <a:r>
              <a:rPr lang="en-GB" sz="1600" dirty="0" err="1">
                <a:solidFill>
                  <a:srgbClr val="000000"/>
                </a:solidFill>
              </a:rPr>
              <a:t>Bahaa</a:t>
            </a:r>
            <a:r>
              <a:rPr lang="en-GB" sz="1600" dirty="0">
                <a:solidFill>
                  <a:srgbClr val="000000"/>
                </a:solidFill>
              </a:rPr>
              <a:t> </a:t>
            </a:r>
            <a:r>
              <a:rPr lang="en-GB" sz="1600" dirty="0" err="1">
                <a:solidFill>
                  <a:srgbClr val="000000"/>
                </a:solidFill>
              </a:rPr>
              <a:t>Mahagne</a:t>
            </a:r>
            <a:r>
              <a:rPr lang="en-GB" sz="1600" dirty="0">
                <a:solidFill>
                  <a:srgbClr val="000000"/>
                </a:solidFill>
              </a:rPr>
              <a:t> and </a:t>
            </a:r>
            <a:r>
              <a:rPr lang="en-GB" sz="1600" dirty="0" err="1">
                <a:solidFill>
                  <a:srgbClr val="000000"/>
                </a:solidFill>
              </a:rPr>
              <a:t>Mehyar</a:t>
            </a:r>
            <a:r>
              <a:rPr lang="en-GB" sz="1600" dirty="0">
                <a:solidFill>
                  <a:srgbClr val="000000"/>
                </a:solidFill>
              </a:rPr>
              <a:t> </a:t>
            </a:r>
            <a:r>
              <a:rPr lang="en-GB" sz="1600" dirty="0" err="1">
                <a:solidFill>
                  <a:srgbClr val="000000"/>
                </a:solidFill>
              </a:rPr>
              <a:t>Cherni</a:t>
            </a:r>
            <a:r>
              <a:rPr lang="en-GB" sz="1600" dirty="0">
                <a:solidFill>
                  <a:srgbClr val="000000"/>
                </a:solidFill>
              </a:rPr>
              <a:t> </a:t>
            </a:r>
          </a:p>
        </p:txBody>
      </p:sp>
      <p:pic>
        <p:nvPicPr>
          <p:cNvPr id="4" name="Picture 3"/>
          <p:cNvPicPr>
            <a:picLocks noChangeAspect="1" noChangeArrowheads="1"/>
          </p:cNvPicPr>
          <p:nvPr/>
        </p:nvPicPr>
        <p:blipFill>
          <a:blip r:embed="rId3" cstate="print"/>
          <a:srcRect/>
          <a:stretch>
            <a:fillRect/>
          </a:stretch>
        </p:blipFill>
        <p:spPr bwMode="auto">
          <a:xfrm>
            <a:off x="7496325" y="231527"/>
            <a:ext cx="1299795" cy="1000181"/>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B5BFB35-8AF5-46CC-A872-D3356A1F80B1}"/>
              </a:ext>
            </a:extLst>
          </p:cNvPr>
          <p:cNvSpPr>
            <a:spLocks noGrp="1"/>
          </p:cNvSpPr>
          <p:nvPr>
            <p:ph type="title"/>
          </p:nvPr>
        </p:nvSpPr>
        <p:spPr/>
        <p:txBody>
          <a:bodyPr/>
          <a:lstStyle/>
          <a:p>
            <a:r>
              <a:rPr lang="en-US" dirty="0"/>
              <a:t>Changes and Positive Aspects</a:t>
            </a:r>
          </a:p>
        </p:txBody>
      </p:sp>
      <p:sp>
        <p:nvSpPr>
          <p:cNvPr id="11" name="Content Placeholder 10">
            <a:extLst>
              <a:ext uri="{FF2B5EF4-FFF2-40B4-BE49-F238E27FC236}">
                <a16:creationId xmlns:a16="http://schemas.microsoft.com/office/drawing/2014/main" id="{539AFC90-3FE6-4AD9-8F1D-7B281069546B}"/>
              </a:ext>
            </a:extLst>
          </p:cNvPr>
          <p:cNvSpPr>
            <a:spLocks noGrp="1"/>
          </p:cNvSpPr>
          <p:nvPr>
            <p:ph idx="1"/>
          </p:nvPr>
        </p:nvSpPr>
        <p:spPr/>
        <p:txBody>
          <a:bodyPr/>
          <a:lstStyle/>
          <a:p>
            <a:r>
              <a:rPr lang="en-US" dirty="0"/>
              <a:t>The class diagram can be a really solid tool to lean on during the implementation, nevertheless, it came to our understanding that we do not stand before the obligation of implementing the software exactly as we designed it, as certain flows only appear as we progress in the implementation. </a:t>
            </a:r>
          </a:p>
          <a:p>
            <a:endParaRPr lang="en-US" dirty="0"/>
          </a:p>
          <a:p>
            <a:r>
              <a:rPr lang="en-US" dirty="0"/>
              <a:t>This has made our software more flexible and expandable, because through parsing of the configuration files, we can deploy another neural network.</a:t>
            </a:r>
          </a:p>
        </p:txBody>
      </p:sp>
      <p:sp>
        <p:nvSpPr>
          <p:cNvPr id="5" name="灯片编号占位符 4"/>
          <p:cNvSpPr>
            <a:spLocks noGrp="1"/>
          </p:cNvSpPr>
          <p:nvPr>
            <p:ph type="sldNum" sz="quarter" idx="4"/>
          </p:nvPr>
        </p:nvSpPr>
        <p:spPr/>
        <p:txBody>
          <a:bodyPr/>
          <a:lstStyle/>
          <a:p>
            <a:fld id="{E55ABDE9-7D1A-4CAE-9056-F713D277A78C}" type="slidenum">
              <a:rPr lang="de-DE" smtClean="0"/>
              <a:pPr/>
              <a:t>10</a:t>
            </a:fld>
            <a:endParaRPr lang="de-DE" dirty="0"/>
          </a:p>
        </p:txBody>
      </p:sp>
      <p:sp>
        <p:nvSpPr>
          <p:cNvPr id="9" name="页脚占位符 5">
            <a:extLst>
              <a:ext uri="{FF2B5EF4-FFF2-40B4-BE49-F238E27FC236}">
                <a16:creationId xmlns:a16="http://schemas.microsoft.com/office/drawing/2014/main" id="{24D79154-874A-A544-A749-2E618D0319A4}"/>
              </a:ext>
            </a:extLst>
          </p:cNvPr>
          <p:cNvSpPr>
            <a:spLocks noGrp="1"/>
          </p:cNvSpPr>
          <p:nvPr>
            <p:ph type="ftr" sz="quarter" idx="3"/>
          </p:nvPr>
        </p:nvSpPr>
        <p:spPr/>
        <p:txBody>
          <a:bodyPr/>
          <a:lstStyle/>
          <a:p>
            <a:pPr>
              <a:defRPr/>
            </a:pPr>
            <a:r>
              <a:rPr lang="en-US" dirty="0"/>
              <a:t>Software Engineering Practice</a:t>
            </a:r>
          </a:p>
        </p:txBody>
      </p:sp>
    </p:spTree>
    <p:extLst>
      <p:ext uri="{BB962C8B-B14F-4D97-AF65-F5344CB8AC3E}">
        <p14:creationId xmlns:p14="http://schemas.microsoft.com/office/powerpoint/2010/main" val="1102200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11</a:t>
            </a:fld>
            <a:endParaRPr lang="de-DE" dirty="0"/>
          </a:p>
        </p:txBody>
      </p:sp>
      <p:sp>
        <p:nvSpPr>
          <p:cNvPr id="8" name="Title 7">
            <a:extLst>
              <a:ext uri="{FF2B5EF4-FFF2-40B4-BE49-F238E27FC236}">
                <a16:creationId xmlns:a16="http://schemas.microsoft.com/office/drawing/2014/main" id="{3FFF9DAF-9AF8-FA4C-88CC-53ACBEB0E36B}"/>
              </a:ext>
            </a:extLst>
          </p:cNvPr>
          <p:cNvSpPr>
            <a:spLocks noGrp="1"/>
          </p:cNvSpPr>
          <p:nvPr>
            <p:ph type="title"/>
          </p:nvPr>
        </p:nvSpPr>
        <p:spPr>
          <a:xfrm>
            <a:off x="1911357" y="2867025"/>
            <a:ext cx="6911975" cy="561975"/>
          </a:xfrm>
        </p:spPr>
        <p:txBody>
          <a:bodyPr>
            <a:noAutofit/>
          </a:bodyPr>
          <a:lstStyle/>
          <a:p>
            <a:r>
              <a:rPr lang="en-US" sz="4000" kern="1200" dirty="0">
                <a:solidFill>
                  <a:schemeClr val="tx1"/>
                </a:solidFill>
              </a:rPr>
              <a:t>Plan and Distribution</a:t>
            </a:r>
            <a:endParaRPr lang="de-DE" sz="4000" dirty="0"/>
          </a:p>
        </p:txBody>
      </p:sp>
      <p:sp>
        <p:nvSpPr>
          <p:cNvPr id="7" name="页脚占位符 5">
            <a:extLst>
              <a:ext uri="{FF2B5EF4-FFF2-40B4-BE49-F238E27FC236}">
                <a16:creationId xmlns:a16="http://schemas.microsoft.com/office/drawing/2014/main" id="{EA3AAAEE-4BB9-7744-A676-537FC9DC9CA0}"/>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Tree>
    <p:extLst>
      <p:ext uri="{BB962C8B-B14F-4D97-AF65-F5344CB8AC3E}">
        <p14:creationId xmlns:p14="http://schemas.microsoft.com/office/powerpoint/2010/main" val="3387925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12</a:t>
            </a:fld>
            <a:endParaRPr lang="de-DE" dirty="0"/>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a:xfrm>
            <a:off x="543208" y="407732"/>
            <a:ext cx="6911975" cy="561975"/>
          </a:xfrm>
        </p:spPr>
        <p:txBody>
          <a:bodyPr/>
          <a:lstStyle/>
          <a:p>
            <a:r>
              <a:rPr lang="en-US" kern="1200" dirty="0">
                <a:solidFill>
                  <a:schemeClr val="tx1"/>
                </a:solidFill>
              </a:rPr>
              <a:t>Plan</a:t>
            </a:r>
            <a:endParaRPr lang="de-DE" dirty="0"/>
          </a:p>
        </p:txBody>
      </p:sp>
      <p:sp>
        <p:nvSpPr>
          <p:cNvPr id="8" name="页脚占位符 5">
            <a:extLst>
              <a:ext uri="{FF2B5EF4-FFF2-40B4-BE49-F238E27FC236}">
                <a16:creationId xmlns:a16="http://schemas.microsoft.com/office/drawing/2014/main" id="{5E31A0F4-D325-284E-B63B-C561CE1C097D}"/>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
        <p:nvSpPr>
          <p:cNvPr id="6" name="Rectangle 5">
            <a:extLst>
              <a:ext uri="{FF2B5EF4-FFF2-40B4-BE49-F238E27FC236}">
                <a16:creationId xmlns:a16="http://schemas.microsoft.com/office/drawing/2014/main" id="{049D6E27-924E-49AC-A46C-61A78CEBC5C9}"/>
              </a:ext>
            </a:extLst>
          </p:cNvPr>
          <p:cNvSpPr/>
          <p:nvPr/>
        </p:nvSpPr>
        <p:spPr>
          <a:xfrm>
            <a:off x="543208" y="1586839"/>
            <a:ext cx="8125400" cy="338599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DAB75D2C-4228-4EB2-8BA8-8DE0727B4564}"/>
              </a:ext>
            </a:extLst>
          </p:cNvPr>
          <p:cNvCxnSpPr>
            <a:cxnSpLocks/>
          </p:cNvCxnSpPr>
          <p:nvPr/>
        </p:nvCxnSpPr>
        <p:spPr>
          <a:xfrm flipH="1">
            <a:off x="1837840" y="1584356"/>
            <a:ext cx="13" cy="3385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9373C0A-2176-4BCC-98A2-DA91C263BE66}"/>
              </a:ext>
            </a:extLst>
          </p:cNvPr>
          <p:cNvCxnSpPr/>
          <p:nvPr/>
        </p:nvCxnSpPr>
        <p:spPr>
          <a:xfrm>
            <a:off x="543208" y="2263366"/>
            <a:ext cx="812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B5B49A-50D3-44E7-9353-A80FF029D0B0}"/>
              </a:ext>
            </a:extLst>
          </p:cNvPr>
          <p:cNvCxnSpPr/>
          <p:nvPr/>
        </p:nvCxnSpPr>
        <p:spPr>
          <a:xfrm>
            <a:off x="543208" y="2942376"/>
            <a:ext cx="812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A40EB6-4C1E-487A-B353-1F2585AA2A81}"/>
              </a:ext>
            </a:extLst>
          </p:cNvPr>
          <p:cNvCxnSpPr>
            <a:cxnSpLocks/>
          </p:cNvCxnSpPr>
          <p:nvPr/>
        </p:nvCxnSpPr>
        <p:spPr>
          <a:xfrm>
            <a:off x="543208" y="3616857"/>
            <a:ext cx="812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D63C20-CFDF-4617-BAED-F7B4A0BF6C25}"/>
              </a:ext>
            </a:extLst>
          </p:cNvPr>
          <p:cNvCxnSpPr/>
          <p:nvPr/>
        </p:nvCxnSpPr>
        <p:spPr>
          <a:xfrm>
            <a:off x="543208" y="4282281"/>
            <a:ext cx="81254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D0F78CF-3EB4-46DD-8833-D23473989EDD}"/>
              </a:ext>
            </a:extLst>
          </p:cNvPr>
          <p:cNvSpPr txBox="1"/>
          <p:nvPr/>
        </p:nvSpPr>
        <p:spPr>
          <a:xfrm>
            <a:off x="805741" y="1723348"/>
            <a:ext cx="751416" cy="369332"/>
          </a:xfrm>
          <a:prstGeom prst="rect">
            <a:avLst/>
          </a:prstGeom>
          <a:noFill/>
        </p:spPr>
        <p:txBody>
          <a:bodyPr wrap="square" rtlCol="0">
            <a:spAutoFit/>
          </a:bodyPr>
          <a:lstStyle/>
          <a:p>
            <a:r>
              <a:rPr lang="en-US" dirty="0"/>
              <a:t>week</a:t>
            </a:r>
          </a:p>
        </p:txBody>
      </p:sp>
      <p:sp>
        <p:nvSpPr>
          <p:cNvPr id="23" name="TextBox 22">
            <a:extLst>
              <a:ext uri="{FF2B5EF4-FFF2-40B4-BE49-F238E27FC236}">
                <a16:creationId xmlns:a16="http://schemas.microsoft.com/office/drawing/2014/main" id="{E74D1978-F38D-407D-BCAA-D090AD064A11}"/>
              </a:ext>
            </a:extLst>
          </p:cNvPr>
          <p:cNvSpPr txBox="1"/>
          <p:nvPr/>
        </p:nvSpPr>
        <p:spPr>
          <a:xfrm>
            <a:off x="4882045" y="1732956"/>
            <a:ext cx="742371" cy="369332"/>
          </a:xfrm>
          <a:prstGeom prst="rect">
            <a:avLst/>
          </a:prstGeom>
          <a:noFill/>
        </p:spPr>
        <p:txBody>
          <a:bodyPr wrap="square" rtlCol="0">
            <a:spAutoFit/>
          </a:bodyPr>
          <a:lstStyle/>
          <a:p>
            <a:r>
              <a:rPr lang="en-US" dirty="0"/>
              <a:t>tasks</a:t>
            </a:r>
          </a:p>
        </p:txBody>
      </p:sp>
      <p:sp>
        <p:nvSpPr>
          <p:cNvPr id="24" name="TextBox 23">
            <a:extLst>
              <a:ext uri="{FF2B5EF4-FFF2-40B4-BE49-F238E27FC236}">
                <a16:creationId xmlns:a16="http://schemas.microsoft.com/office/drawing/2014/main" id="{FC135D3C-EA66-4BEA-9F4E-FB2BEC883340}"/>
              </a:ext>
            </a:extLst>
          </p:cNvPr>
          <p:cNvSpPr txBox="1"/>
          <p:nvPr/>
        </p:nvSpPr>
        <p:spPr>
          <a:xfrm>
            <a:off x="995881" y="2434053"/>
            <a:ext cx="760486" cy="369332"/>
          </a:xfrm>
          <a:prstGeom prst="rect">
            <a:avLst/>
          </a:prstGeom>
          <a:noFill/>
        </p:spPr>
        <p:txBody>
          <a:bodyPr wrap="square" rtlCol="0">
            <a:spAutoFit/>
          </a:bodyPr>
          <a:lstStyle/>
          <a:p>
            <a:r>
              <a:rPr lang="en-US" dirty="0"/>
              <a:t>1</a:t>
            </a:r>
          </a:p>
        </p:txBody>
      </p:sp>
      <p:sp>
        <p:nvSpPr>
          <p:cNvPr id="25" name="TextBox 24">
            <a:extLst>
              <a:ext uri="{FF2B5EF4-FFF2-40B4-BE49-F238E27FC236}">
                <a16:creationId xmlns:a16="http://schemas.microsoft.com/office/drawing/2014/main" id="{EAC20DE7-B73E-4BBE-9AE4-4A9A6160AEA8}"/>
              </a:ext>
            </a:extLst>
          </p:cNvPr>
          <p:cNvSpPr txBox="1"/>
          <p:nvPr/>
        </p:nvSpPr>
        <p:spPr>
          <a:xfrm>
            <a:off x="995881" y="3081053"/>
            <a:ext cx="615632" cy="369332"/>
          </a:xfrm>
          <a:prstGeom prst="rect">
            <a:avLst/>
          </a:prstGeom>
          <a:noFill/>
        </p:spPr>
        <p:txBody>
          <a:bodyPr wrap="square" rtlCol="0">
            <a:spAutoFit/>
          </a:bodyPr>
          <a:lstStyle/>
          <a:p>
            <a:r>
              <a:rPr lang="en-US" dirty="0"/>
              <a:t>2</a:t>
            </a:r>
          </a:p>
        </p:txBody>
      </p:sp>
      <p:sp>
        <p:nvSpPr>
          <p:cNvPr id="26" name="TextBox 25">
            <a:extLst>
              <a:ext uri="{FF2B5EF4-FFF2-40B4-BE49-F238E27FC236}">
                <a16:creationId xmlns:a16="http://schemas.microsoft.com/office/drawing/2014/main" id="{C49B62B8-FEC3-4F65-AB9E-6135345AD8AF}"/>
              </a:ext>
            </a:extLst>
          </p:cNvPr>
          <p:cNvSpPr txBox="1"/>
          <p:nvPr/>
        </p:nvSpPr>
        <p:spPr>
          <a:xfrm>
            <a:off x="995881" y="3755533"/>
            <a:ext cx="561276" cy="369332"/>
          </a:xfrm>
          <a:prstGeom prst="rect">
            <a:avLst/>
          </a:prstGeom>
          <a:noFill/>
        </p:spPr>
        <p:txBody>
          <a:bodyPr wrap="square" rtlCol="0">
            <a:spAutoFit/>
          </a:bodyPr>
          <a:lstStyle/>
          <a:p>
            <a:r>
              <a:rPr lang="en-US" dirty="0"/>
              <a:t>3</a:t>
            </a:r>
          </a:p>
        </p:txBody>
      </p:sp>
      <p:sp>
        <p:nvSpPr>
          <p:cNvPr id="27" name="TextBox 26">
            <a:extLst>
              <a:ext uri="{FF2B5EF4-FFF2-40B4-BE49-F238E27FC236}">
                <a16:creationId xmlns:a16="http://schemas.microsoft.com/office/drawing/2014/main" id="{1A45206B-8D33-458F-8BDC-771847043525}"/>
              </a:ext>
            </a:extLst>
          </p:cNvPr>
          <p:cNvSpPr txBox="1"/>
          <p:nvPr/>
        </p:nvSpPr>
        <p:spPr>
          <a:xfrm>
            <a:off x="984550" y="4423710"/>
            <a:ext cx="493422" cy="369332"/>
          </a:xfrm>
          <a:prstGeom prst="rect">
            <a:avLst/>
          </a:prstGeom>
          <a:noFill/>
        </p:spPr>
        <p:txBody>
          <a:bodyPr wrap="square" rtlCol="0">
            <a:spAutoFit/>
          </a:bodyPr>
          <a:lstStyle/>
          <a:p>
            <a:r>
              <a:rPr lang="en-US" dirty="0"/>
              <a:t>4</a:t>
            </a:r>
          </a:p>
        </p:txBody>
      </p:sp>
      <p:sp>
        <p:nvSpPr>
          <p:cNvPr id="29" name="TextBox 28">
            <a:extLst>
              <a:ext uri="{FF2B5EF4-FFF2-40B4-BE49-F238E27FC236}">
                <a16:creationId xmlns:a16="http://schemas.microsoft.com/office/drawing/2014/main" id="{4230DDAF-AFAE-46A0-9E95-902E22E96BED}"/>
              </a:ext>
            </a:extLst>
          </p:cNvPr>
          <p:cNvSpPr txBox="1"/>
          <p:nvPr/>
        </p:nvSpPr>
        <p:spPr>
          <a:xfrm>
            <a:off x="1982694" y="2427258"/>
            <a:ext cx="6445989" cy="338554"/>
          </a:xfrm>
          <a:prstGeom prst="rect">
            <a:avLst/>
          </a:prstGeom>
          <a:noFill/>
        </p:spPr>
        <p:txBody>
          <a:bodyPr wrap="square" rtlCol="0">
            <a:spAutoFit/>
          </a:bodyPr>
          <a:lstStyle/>
          <a:p>
            <a:r>
              <a:rPr lang="en-US" sz="1600" dirty="0"/>
              <a:t>Image, </a:t>
            </a:r>
            <a:r>
              <a:rPr lang="en-US" sz="1600" dirty="0" err="1"/>
              <a:t>ImageManager</a:t>
            </a:r>
            <a:r>
              <a:rPr lang="en-US" sz="1600" dirty="0"/>
              <a:t>, Convolutional Layer, GUI, Classifier</a:t>
            </a:r>
          </a:p>
        </p:txBody>
      </p:sp>
      <p:sp>
        <p:nvSpPr>
          <p:cNvPr id="30" name="TextBox 29">
            <a:extLst>
              <a:ext uri="{FF2B5EF4-FFF2-40B4-BE49-F238E27FC236}">
                <a16:creationId xmlns:a16="http://schemas.microsoft.com/office/drawing/2014/main" id="{3ADFB9CE-A941-4B57-8276-0D38CACAC0EA}"/>
              </a:ext>
            </a:extLst>
          </p:cNvPr>
          <p:cNvSpPr txBox="1"/>
          <p:nvPr/>
        </p:nvSpPr>
        <p:spPr>
          <a:xfrm>
            <a:off x="1951819" y="3108077"/>
            <a:ext cx="6871513" cy="338554"/>
          </a:xfrm>
          <a:prstGeom prst="rect">
            <a:avLst/>
          </a:prstGeom>
          <a:noFill/>
        </p:spPr>
        <p:txBody>
          <a:bodyPr wrap="square" rtlCol="0">
            <a:spAutoFit/>
          </a:bodyPr>
          <a:lstStyle/>
          <a:p>
            <a:r>
              <a:rPr lang="en-US" sz="1600" dirty="0"/>
              <a:t>Changed distribution, Image, </a:t>
            </a:r>
            <a:r>
              <a:rPr lang="en-US" sz="1600" dirty="0" err="1"/>
              <a:t>NeuralNetwork</a:t>
            </a:r>
            <a:r>
              <a:rPr lang="en-US" sz="1600" dirty="0"/>
              <a:t>, Convolving, FPGA, GUI</a:t>
            </a:r>
          </a:p>
        </p:txBody>
      </p:sp>
      <p:sp>
        <p:nvSpPr>
          <p:cNvPr id="31" name="TextBox 30">
            <a:extLst>
              <a:ext uri="{FF2B5EF4-FFF2-40B4-BE49-F238E27FC236}">
                <a16:creationId xmlns:a16="http://schemas.microsoft.com/office/drawing/2014/main" id="{DAA8736F-0B62-4BAA-98C4-E1C67AF65F2C}"/>
              </a:ext>
            </a:extLst>
          </p:cNvPr>
          <p:cNvSpPr txBox="1"/>
          <p:nvPr/>
        </p:nvSpPr>
        <p:spPr>
          <a:xfrm>
            <a:off x="1951819" y="3774274"/>
            <a:ext cx="6445872" cy="338554"/>
          </a:xfrm>
          <a:prstGeom prst="rect">
            <a:avLst/>
          </a:prstGeom>
          <a:noFill/>
        </p:spPr>
        <p:txBody>
          <a:bodyPr wrap="square" rtlCol="0">
            <a:spAutoFit/>
          </a:bodyPr>
          <a:lstStyle/>
          <a:p>
            <a:r>
              <a:rPr lang="en-US" sz="1600" dirty="0"/>
              <a:t>Result, Aggregation, FPGA, </a:t>
            </a:r>
            <a:r>
              <a:rPr lang="en-US" sz="1600" dirty="0" err="1"/>
              <a:t>Maxpool</a:t>
            </a:r>
            <a:r>
              <a:rPr lang="en-US" sz="1600" dirty="0"/>
              <a:t> layer, Activation, GUI</a:t>
            </a:r>
          </a:p>
        </p:txBody>
      </p:sp>
      <p:sp>
        <p:nvSpPr>
          <p:cNvPr id="32" name="TextBox 31">
            <a:extLst>
              <a:ext uri="{FF2B5EF4-FFF2-40B4-BE49-F238E27FC236}">
                <a16:creationId xmlns:a16="http://schemas.microsoft.com/office/drawing/2014/main" id="{B3E281FE-9EE3-4988-86AC-C2E2F808240C}"/>
              </a:ext>
            </a:extLst>
          </p:cNvPr>
          <p:cNvSpPr txBox="1"/>
          <p:nvPr/>
        </p:nvSpPr>
        <p:spPr>
          <a:xfrm>
            <a:off x="1919314" y="4439698"/>
            <a:ext cx="6830728" cy="338554"/>
          </a:xfrm>
          <a:prstGeom prst="rect">
            <a:avLst/>
          </a:prstGeom>
          <a:noFill/>
        </p:spPr>
        <p:txBody>
          <a:bodyPr wrap="square" rtlCol="0">
            <a:spAutoFit/>
          </a:bodyPr>
          <a:lstStyle/>
          <a:p>
            <a:r>
              <a:rPr lang="en-US" sz="1600" dirty="0"/>
              <a:t>Scheduler, FPGA, Parser, Classifier, weight data, connected layer</a:t>
            </a:r>
          </a:p>
        </p:txBody>
      </p:sp>
    </p:spTree>
    <p:extLst>
      <p:ext uri="{BB962C8B-B14F-4D97-AF65-F5344CB8AC3E}">
        <p14:creationId xmlns:p14="http://schemas.microsoft.com/office/powerpoint/2010/main" val="3257029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9FC5-7D8C-4A7E-A94A-0F2F41ED9B37}"/>
              </a:ext>
            </a:extLst>
          </p:cNvPr>
          <p:cNvSpPr>
            <a:spLocks noGrp="1"/>
          </p:cNvSpPr>
          <p:nvPr>
            <p:ph type="title"/>
          </p:nvPr>
        </p:nvSpPr>
        <p:spPr>
          <a:xfrm>
            <a:off x="392113" y="636588"/>
            <a:ext cx="6911975" cy="561975"/>
          </a:xfrm>
        </p:spPr>
        <p:txBody>
          <a:bodyPr>
            <a:normAutofit fontScale="90000"/>
          </a:bodyPr>
          <a:lstStyle/>
          <a:p>
            <a:r>
              <a:rPr lang="en-US" dirty="0"/>
              <a:t>Distribution and Scrum</a:t>
            </a:r>
            <a:br>
              <a:rPr lang="de-DE" dirty="0"/>
            </a:br>
            <a:endParaRPr lang="en-US" dirty="0"/>
          </a:p>
        </p:txBody>
      </p:sp>
      <p:pic>
        <p:nvPicPr>
          <p:cNvPr id="8" name="Content Placeholder 7">
            <a:extLst>
              <a:ext uri="{FF2B5EF4-FFF2-40B4-BE49-F238E27FC236}">
                <a16:creationId xmlns:a16="http://schemas.microsoft.com/office/drawing/2014/main" id="{CEBFB5A2-5716-4492-8283-CA4FEEA201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1458" y="1198563"/>
            <a:ext cx="5597910" cy="4894262"/>
          </a:xfrm>
        </p:spPr>
      </p:pic>
      <p:sp>
        <p:nvSpPr>
          <p:cNvPr id="5" name="Slide Number Placeholder 4">
            <a:extLst>
              <a:ext uri="{FF2B5EF4-FFF2-40B4-BE49-F238E27FC236}">
                <a16:creationId xmlns:a16="http://schemas.microsoft.com/office/drawing/2014/main" id="{68CF60D0-E09A-451E-97CB-612CD8D4A16E}"/>
              </a:ext>
            </a:extLst>
          </p:cNvPr>
          <p:cNvSpPr>
            <a:spLocks noGrp="1"/>
          </p:cNvSpPr>
          <p:nvPr>
            <p:ph type="sldNum" sz="quarter" idx="4"/>
          </p:nvPr>
        </p:nvSpPr>
        <p:spPr/>
        <p:txBody>
          <a:bodyPr/>
          <a:lstStyle/>
          <a:p>
            <a:fld id="{E55ABDE9-7D1A-4CAE-9056-F713D277A78C}" type="slidenum">
              <a:rPr lang="de-DE" smtClean="0"/>
              <a:pPr/>
              <a:t>13</a:t>
            </a:fld>
            <a:endParaRPr lang="de-DE" dirty="0"/>
          </a:p>
        </p:txBody>
      </p:sp>
      <p:sp>
        <p:nvSpPr>
          <p:cNvPr id="9" name="页脚占位符 5">
            <a:extLst>
              <a:ext uri="{FF2B5EF4-FFF2-40B4-BE49-F238E27FC236}">
                <a16:creationId xmlns:a16="http://schemas.microsoft.com/office/drawing/2014/main" id="{F8943CF9-0CFE-442C-85CD-5F792F812BE4}"/>
              </a:ext>
            </a:extLst>
          </p:cNvPr>
          <p:cNvSpPr>
            <a:spLocks noGrp="1"/>
          </p:cNvSpPr>
          <p:nvPr>
            <p:ph type="ftr" sz="quarter" idx="3"/>
          </p:nvPr>
        </p:nvSpPr>
        <p:spPr>
          <a:xfrm>
            <a:off x="82378" y="6435079"/>
            <a:ext cx="5584825" cy="360363"/>
          </a:xfrm>
        </p:spPr>
        <p:txBody>
          <a:bodyPr/>
          <a:lstStyle/>
          <a:p>
            <a:pPr>
              <a:defRPr/>
            </a:pPr>
            <a:r>
              <a:rPr lang="en-US" dirty="0"/>
              <a:t>Software Engineering Practice</a:t>
            </a:r>
          </a:p>
        </p:txBody>
      </p:sp>
    </p:spTree>
    <p:extLst>
      <p:ext uri="{BB962C8B-B14F-4D97-AF65-F5344CB8AC3E}">
        <p14:creationId xmlns:p14="http://schemas.microsoft.com/office/powerpoint/2010/main" val="297787688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half" idx="1"/>
          </p:nvPr>
        </p:nvSpPr>
        <p:spPr>
          <a:xfrm>
            <a:off x="390525" y="981869"/>
            <a:ext cx="8111683" cy="4894262"/>
          </a:xfrm>
        </p:spPr>
        <p:txBody>
          <a:bodyPr/>
          <a:lstStyle/>
          <a:p>
            <a:r>
              <a:rPr lang="en-US" sz="1800" dirty="0"/>
              <a:t>We proceeded to work each on a branch. Whenever we had conflicts to solve, we tried to meet and clear them manually, which ended up by choosing one take at the problem over the other.</a:t>
            </a:r>
          </a:p>
          <a:p>
            <a:endParaRPr lang="en-US" sz="1800" dirty="0"/>
          </a:p>
          <a:p>
            <a:r>
              <a:rPr lang="en-US" sz="1800" dirty="0"/>
              <a:t>Merging was limited to the master branch.</a:t>
            </a:r>
            <a:endParaRPr lang="en-US" sz="1800" dirty="0">
              <a:hlinkClick r:id="rId3"/>
            </a:endParaRPr>
          </a:p>
          <a:p>
            <a:r>
              <a:rPr lang="en-US" sz="1800" dirty="0">
                <a:hlinkClick r:id="rId3"/>
              </a:rPr>
              <a:t>https://github.com/Turon42/hepics</a:t>
            </a:r>
            <a:endParaRPr lang="en-US" sz="1800" dirty="0"/>
          </a:p>
          <a:p>
            <a:r>
              <a:rPr lang="en-US" sz="1800" dirty="0"/>
              <a:t>https://app.vivifyscrum.com</a:t>
            </a:r>
            <a:endParaRPr lang="en" sz="1800" dirty="0"/>
          </a:p>
          <a:p>
            <a:endParaRPr lang="en-US" altLang="zh-CN" sz="1800" dirty="0"/>
          </a:p>
        </p:txBody>
      </p:sp>
      <p:sp>
        <p:nvSpPr>
          <p:cNvPr id="2" name="标题 1"/>
          <p:cNvSpPr>
            <a:spLocks noGrp="1"/>
          </p:cNvSpPr>
          <p:nvPr>
            <p:ph type="title"/>
          </p:nvPr>
        </p:nvSpPr>
        <p:spPr>
          <a:xfrm>
            <a:off x="390525" y="157465"/>
            <a:ext cx="6911975" cy="561975"/>
          </a:xfrm>
        </p:spPr>
        <p:txBody>
          <a:bodyPr/>
          <a:lstStyle/>
          <a:p>
            <a:r>
              <a:rPr lang="en-US" dirty="0"/>
              <a:t>Links</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14</a:t>
            </a:fld>
            <a:endParaRPr lang="de-DE" dirty="0"/>
          </a:p>
        </p:txBody>
      </p:sp>
      <p:sp>
        <p:nvSpPr>
          <p:cNvPr id="8" name="页脚占位符 5">
            <a:extLst>
              <a:ext uri="{FF2B5EF4-FFF2-40B4-BE49-F238E27FC236}">
                <a16:creationId xmlns:a16="http://schemas.microsoft.com/office/drawing/2014/main" id="{0531FBA1-D5BE-3942-B433-3C15EE1E4A2E}"/>
              </a:ext>
            </a:extLst>
          </p:cNvPr>
          <p:cNvSpPr txBox="1">
            <a:spLocks/>
          </p:cNvSpPr>
          <p:nvPr/>
        </p:nvSpPr>
        <p:spPr>
          <a:xfrm>
            <a:off x="109728" y="6461061"/>
            <a:ext cx="5583936" cy="360363"/>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1000" dirty="0"/>
              <a:t>Software Engineering Practice</a:t>
            </a:r>
          </a:p>
        </p:txBody>
      </p:sp>
      <p:pic>
        <p:nvPicPr>
          <p:cNvPr id="4" name="Picture 3">
            <a:extLst>
              <a:ext uri="{FF2B5EF4-FFF2-40B4-BE49-F238E27FC236}">
                <a16:creationId xmlns:a16="http://schemas.microsoft.com/office/drawing/2014/main" id="{02D687C2-D938-4371-BF89-9B21064AD8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966" y="3284145"/>
            <a:ext cx="6982799" cy="2762636"/>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C163EB-30D2-49C6-8B98-C9B1F54EC44C}"/>
              </a:ext>
            </a:extLst>
          </p:cNvPr>
          <p:cNvSpPr>
            <a:spLocks noGrp="1"/>
          </p:cNvSpPr>
          <p:nvPr>
            <p:ph type="ctrTitle"/>
          </p:nvPr>
        </p:nvSpPr>
        <p:spPr>
          <a:xfrm>
            <a:off x="685800" y="2005044"/>
            <a:ext cx="7772400" cy="1470025"/>
          </a:xfrm>
        </p:spPr>
        <p:txBody>
          <a:bodyPr/>
          <a:lstStyle/>
          <a:p>
            <a:pPr algn="ctr"/>
            <a:r>
              <a:rPr lang="en-US" sz="3600" dirty="0"/>
              <a:t>Issues and Problems faced</a:t>
            </a:r>
          </a:p>
        </p:txBody>
      </p:sp>
      <p:sp>
        <p:nvSpPr>
          <p:cNvPr id="7" name="内容占位符 6"/>
          <p:cNvSpPr>
            <a:spLocks noGrp="1"/>
          </p:cNvSpPr>
          <p:nvPr>
            <p:ph type="subTitle" idx="1"/>
          </p:nvPr>
        </p:nvSpPr>
        <p:spPr/>
        <p:style>
          <a:lnRef idx="2">
            <a:schemeClr val="accent3"/>
          </a:lnRef>
          <a:fillRef idx="1">
            <a:schemeClr val="lt1"/>
          </a:fillRef>
          <a:effectRef idx="0">
            <a:schemeClr val="accent3"/>
          </a:effectRef>
          <a:fontRef idx="minor">
            <a:schemeClr val="dk1"/>
          </a:fontRef>
        </p:style>
        <p:txBody>
          <a:bodyPr/>
          <a:lstStyle/>
          <a:p>
            <a:pPr marL="0" indent="0">
              <a:buNone/>
            </a:pPr>
            <a:r>
              <a:rPr lang="en" dirty="0"/>
              <a:t> </a:t>
            </a:r>
          </a:p>
          <a:p>
            <a:endParaRPr lang="en" sz="1800" dirty="0"/>
          </a:p>
          <a:p>
            <a:endParaRPr lang="en" sz="1800" dirty="0"/>
          </a:p>
          <a:p>
            <a:endParaRPr lang="en" sz="1800" dirty="0"/>
          </a:p>
          <a:p>
            <a:endParaRPr lang="en-US" altLang="zh-CN" sz="1800" dirty="0"/>
          </a:p>
        </p:txBody>
      </p:sp>
      <p:sp>
        <p:nvSpPr>
          <p:cNvPr id="5" name="灯片编号占位符 4"/>
          <p:cNvSpPr>
            <a:spLocks noGrp="1"/>
          </p:cNvSpPr>
          <p:nvPr>
            <p:ph type="sldNum" sz="quarter" idx="4294967295"/>
          </p:nvPr>
        </p:nvSpPr>
        <p:spPr>
          <a:xfrm>
            <a:off x="8834438" y="6419850"/>
            <a:ext cx="309562" cy="365125"/>
          </a:xfrm>
        </p:spPr>
        <p:txBody>
          <a:bodyPr/>
          <a:lstStyle/>
          <a:p>
            <a:fld id="{E55ABDE9-7D1A-4CAE-9056-F713D277A78C}" type="slidenum">
              <a:rPr lang="de-DE" smtClean="0"/>
              <a:pPr/>
              <a:t>15</a:t>
            </a:fld>
            <a:endParaRPr lang="de-DE" dirty="0"/>
          </a:p>
        </p:txBody>
      </p:sp>
      <p:sp>
        <p:nvSpPr>
          <p:cNvPr id="8" name="页脚占位符 5">
            <a:extLst>
              <a:ext uri="{FF2B5EF4-FFF2-40B4-BE49-F238E27FC236}">
                <a16:creationId xmlns:a16="http://schemas.microsoft.com/office/drawing/2014/main" id="{8BAFA7F9-18AA-1947-958A-7804FEBE6343}"/>
              </a:ext>
            </a:extLst>
          </p:cNvPr>
          <p:cNvSpPr txBox="1">
            <a:spLocks/>
          </p:cNvSpPr>
          <p:nvPr/>
        </p:nvSpPr>
        <p:spPr>
          <a:xfrm>
            <a:off x="109728" y="6461061"/>
            <a:ext cx="5583936" cy="360363"/>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1000" dirty="0"/>
              <a:t>Software Engineering Practice</a:t>
            </a:r>
          </a:p>
        </p:txBody>
      </p:sp>
    </p:spTree>
    <p:extLst>
      <p:ext uri="{BB962C8B-B14F-4D97-AF65-F5344CB8AC3E}">
        <p14:creationId xmlns:p14="http://schemas.microsoft.com/office/powerpoint/2010/main" val="3060063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291ECBC-0940-4A3C-95AF-C9F64B2CA606}"/>
              </a:ext>
            </a:extLst>
          </p:cNvPr>
          <p:cNvSpPr>
            <a:spLocks noGrp="1"/>
          </p:cNvSpPr>
          <p:nvPr>
            <p:ph idx="1"/>
          </p:nvPr>
        </p:nvSpPr>
        <p:spPr>
          <a:xfrm>
            <a:off x="393700" y="1370579"/>
            <a:ext cx="8356600" cy="4894262"/>
          </a:xfrm>
        </p:spPr>
        <p:txBody>
          <a:bodyPr/>
          <a:lstStyle/>
          <a:p>
            <a:r>
              <a:rPr lang="en-US" dirty="0"/>
              <a:t>The software is indeed one tough problem to tackle, but its current state pushes us to rethink our decisions as a team, and review the technical difficulties we faced for the sake of learning something, and eventually get better at it.</a:t>
            </a:r>
          </a:p>
          <a:p>
            <a:endParaRPr lang="en-US" dirty="0"/>
          </a:p>
          <a:p>
            <a:r>
              <a:rPr lang="en-US" dirty="0"/>
              <a:t>We classified the problems we faced into two major categories :</a:t>
            </a:r>
          </a:p>
          <a:p>
            <a:pPr lvl="1"/>
            <a:r>
              <a:rPr lang="en-US" sz="1800" dirty="0"/>
              <a:t>Team work issues</a:t>
            </a:r>
          </a:p>
          <a:p>
            <a:pPr lvl="1"/>
            <a:r>
              <a:rPr lang="en-US" sz="1800" dirty="0"/>
              <a:t>Implementation issues</a:t>
            </a:r>
          </a:p>
          <a:p>
            <a:endParaRPr lang="en-US" sz="2200" dirty="0"/>
          </a:p>
          <a:p>
            <a:r>
              <a:rPr lang="en-US" dirty="0"/>
              <a:t>These statements are only stating facts that happened by one or multiple members. We have to face these issues to succeed.</a:t>
            </a:r>
          </a:p>
        </p:txBody>
      </p:sp>
      <p:sp>
        <p:nvSpPr>
          <p:cNvPr id="6" name="页脚占位符 5">
            <a:extLst>
              <a:ext uri="{FF2B5EF4-FFF2-40B4-BE49-F238E27FC236}">
                <a16:creationId xmlns:a16="http://schemas.microsoft.com/office/drawing/2014/main" id="{412A126F-E079-4837-9984-876B4F1ACA58}"/>
              </a:ext>
            </a:extLst>
          </p:cNvPr>
          <p:cNvSpPr txBox="1">
            <a:spLocks/>
          </p:cNvSpPr>
          <p:nvPr/>
        </p:nvSpPr>
        <p:spPr>
          <a:xfrm>
            <a:off x="109728" y="6461061"/>
            <a:ext cx="5583936" cy="360363"/>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1000" dirty="0"/>
              <a:t>Software Engineering Practice</a:t>
            </a:r>
          </a:p>
        </p:txBody>
      </p:sp>
    </p:spTree>
    <p:extLst>
      <p:ext uri="{BB962C8B-B14F-4D97-AF65-F5344CB8AC3E}">
        <p14:creationId xmlns:p14="http://schemas.microsoft.com/office/powerpoint/2010/main" val="1856388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FFDDF6C-BC41-45B3-8F6D-194FB68D9EE8}"/>
              </a:ext>
            </a:extLst>
          </p:cNvPr>
          <p:cNvSpPr>
            <a:spLocks noGrp="1"/>
          </p:cNvSpPr>
          <p:nvPr>
            <p:ph idx="1"/>
          </p:nvPr>
        </p:nvSpPr>
        <p:spPr/>
        <p:txBody>
          <a:bodyPr/>
          <a:lstStyle/>
          <a:p>
            <a:endParaRPr lang="en-US" dirty="0"/>
          </a:p>
          <a:p>
            <a:r>
              <a:rPr lang="en-US" dirty="0"/>
              <a:t>Lack of commitment </a:t>
            </a:r>
          </a:p>
          <a:p>
            <a:pPr lvl="1"/>
            <a:r>
              <a:rPr lang="en-US" dirty="0"/>
              <a:t>Working too slow</a:t>
            </a:r>
          </a:p>
          <a:p>
            <a:pPr lvl="1"/>
            <a:r>
              <a:rPr lang="en-US" dirty="0"/>
              <a:t>Giving work too late</a:t>
            </a:r>
          </a:p>
          <a:p>
            <a:pPr lvl="1"/>
            <a:r>
              <a:rPr lang="en-US" dirty="0"/>
              <a:t>Giving poor quality work</a:t>
            </a:r>
          </a:p>
          <a:p>
            <a:pPr marL="0" indent="0">
              <a:buNone/>
            </a:pPr>
            <a:endParaRPr lang="en-US" dirty="0"/>
          </a:p>
          <a:p>
            <a:r>
              <a:rPr lang="en-US" dirty="0"/>
              <a:t>Lack of communication</a:t>
            </a:r>
          </a:p>
          <a:p>
            <a:pPr lvl="1"/>
            <a:r>
              <a:rPr lang="en-US" dirty="0"/>
              <a:t>Not answering direct messages or emails</a:t>
            </a:r>
          </a:p>
          <a:p>
            <a:pPr lvl="1"/>
            <a:r>
              <a:rPr lang="en-US" dirty="0"/>
              <a:t>Too few commits on GitHub, leading to more separated work.</a:t>
            </a:r>
          </a:p>
        </p:txBody>
      </p:sp>
      <p:sp>
        <p:nvSpPr>
          <p:cNvPr id="5" name="灯片编号占位符 4"/>
          <p:cNvSpPr>
            <a:spLocks noGrp="1"/>
          </p:cNvSpPr>
          <p:nvPr>
            <p:ph type="sldNum" sz="quarter" idx="4"/>
          </p:nvPr>
        </p:nvSpPr>
        <p:spPr/>
        <p:txBody>
          <a:bodyPr/>
          <a:lstStyle/>
          <a:p>
            <a:fld id="{E55ABDE9-7D1A-4CAE-9056-F713D277A78C}" type="slidenum">
              <a:rPr lang="de-DE" smtClean="0"/>
              <a:pPr/>
              <a:t>17</a:t>
            </a:fld>
            <a:endParaRPr lang="de-DE" dirty="0"/>
          </a:p>
        </p:txBody>
      </p:sp>
      <p:sp>
        <p:nvSpPr>
          <p:cNvPr id="9" name="页脚占位符 5">
            <a:extLst>
              <a:ext uri="{FF2B5EF4-FFF2-40B4-BE49-F238E27FC236}">
                <a16:creationId xmlns:a16="http://schemas.microsoft.com/office/drawing/2014/main" id="{C2321F36-17E8-1640-BCB9-61B09F9FC5B5}"/>
              </a:ext>
            </a:extLst>
          </p:cNvPr>
          <p:cNvSpPr>
            <a:spLocks noGrp="1"/>
          </p:cNvSpPr>
          <p:nvPr>
            <p:ph type="ftr" sz="quarter" idx="3"/>
          </p:nvPr>
        </p:nvSpPr>
        <p:spPr/>
        <p:txBody>
          <a:bodyPr/>
          <a:lstStyle/>
          <a:p>
            <a:pPr>
              <a:defRPr/>
            </a:pPr>
            <a:r>
              <a:rPr lang="en-US" dirty="0"/>
              <a:t>Software Engineering Practice</a:t>
            </a:r>
          </a:p>
        </p:txBody>
      </p:sp>
      <p:sp>
        <p:nvSpPr>
          <p:cNvPr id="7" name="TextBox 6">
            <a:extLst>
              <a:ext uri="{FF2B5EF4-FFF2-40B4-BE49-F238E27FC236}">
                <a16:creationId xmlns:a16="http://schemas.microsoft.com/office/drawing/2014/main" id="{A3A6F060-22CA-C640-86FF-69537760EE93}"/>
              </a:ext>
            </a:extLst>
          </p:cNvPr>
          <p:cNvSpPr txBox="1"/>
          <p:nvPr/>
        </p:nvSpPr>
        <p:spPr>
          <a:xfrm>
            <a:off x="310840" y="420574"/>
            <a:ext cx="2233881" cy="523220"/>
          </a:xfrm>
          <a:prstGeom prst="rect">
            <a:avLst/>
          </a:prstGeom>
          <a:noFill/>
        </p:spPr>
        <p:txBody>
          <a:bodyPr wrap="none" rtlCol="0">
            <a:spAutoFit/>
          </a:bodyPr>
          <a:lstStyle/>
          <a:p>
            <a:r>
              <a:rPr lang="en-US" sz="2800" b="1" dirty="0"/>
              <a:t>I. Teamwork</a:t>
            </a:r>
            <a:endParaRPr lang="de-DE" sz="2800" b="1" dirty="0"/>
          </a:p>
        </p:txBody>
      </p:sp>
    </p:spTree>
    <p:extLst>
      <p:ext uri="{BB962C8B-B14F-4D97-AF65-F5344CB8AC3E}">
        <p14:creationId xmlns:p14="http://schemas.microsoft.com/office/powerpoint/2010/main" val="58648012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half" idx="1"/>
          </p:nvPr>
        </p:nvSpPr>
        <p:spPr>
          <a:xfrm>
            <a:off x="396952" y="1201753"/>
            <a:ext cx="8111683" cy="4894262"/>
          </a:xfrm>
        </p:spPr>
        <p:txBody>
          <a:bodyPr/>
          <a:lstStyle/>
          <a:p>
            <a:pPr marL="0" indent="0">
              <a:buNone/>
            </a:pPr>
            <a:r>
              <a:rPr lang="en" dirty="0"/>
              <a:t> </a:t>
            </a:r>
          </a:p>
          <a:p>
            <a:r>
              <a:rPr lang="en-US" sz="1800" dirty="0"/>
              <a:t>Difficulties adapting to a new programming language.</a:t>
            </a:r>
          </a:p>
          <a:p>
            <a:endParaRPr lang="en-US" sz="1800" dirty="0"/>
          </a:p>
          <a:p>
            <a:r>
              <a:rPr lang="en-US" sz="1800" dirty="0"/>
              <a:t>The implementation of functionalities took so much time, that we were unable to generate proper unit tests, apart from the FPGA part.</a:t>
            </a:r>
          </a:p>
          <a:p>
            <a:endParaRPr lang="en-US" sz="1800" dirty="0"/>
          </a:p>
          <a:p>
            <a:r>
              <a:rPr lang="en-US" sz="1800" dirty="0"/>
              <a:t>Amount of work needed for the </a:t>
            </a:r>
            <a:r>
              <a:rPr lang="en-US" sz="1800" dirty="0" err="1"/>
              <a:t>fpga</a:t>
            </a:r>
            <a:r>
              <a:rPr lang="en-US" sz="1800" dirty="0"/>
              <a:t> still surprising, leading to the convolution on the </a:t>
            </a:r>
            <a:r>
              <a:rPr lang="en-US" sz="1800" dirty="0" err="1"/>
              <a:t>fpga</a:t>
            </a:r>
            <a:r>
              <a:rPr lang="en-US" sz="1800" dirty="0"/>
              <a:t> being still not ready to run (padding issues)</a:t>
            </a:r>
            <a:endParaRPr lang="en" sz="1800" dirty="0"/>
          </a:p>
          <a:p>
            <a:endParaRPr lang="en-US" altLang="zh-CN" sz="1800" dirty="0"/>
          </a:p>
        </p:txBody>
      </p:sp>
      <p:sp>
        <p:nvSpPr>
          <p:cNvPr id="2" name="标题 1"/>
          <p:cNvSpPr>
            <a:spLocks noGrp="1"/>
          </p:cNvSpPr>
          <p:nvPr>
            <p:ph type="title"/>
          </p:nvPr>
        </p:nvSpPr>
        <p:spPr/>
        <p:txBody>
          <a:bodyPr/>
          <a:lstStyle/>
          <a:p>
            <a:r>
              <a:rPr lang="en-US" dirty="0"/>
              <a:t>II. Implementation issues :</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18</a:t>
            </a:fld>
            <a:endParaRPr lang="de-DE" dirty="0"/>
          </a:p>
        </p:txBody>
      </p:sp>
      <p:sp>
        <p:nvSpPr>
          <p:cNvPr id="8" name="页脚占位符 5">
            <a:extLst>
              <a:ext uri="{FF2B5EF4-FFF2-40B4-BE49-F238E27FC236}">
                <a16:creationId xmlns:a16="http://schemas.microsoft.com/office/drawing/2014/main" id="{EC9A3216-6FF5-AD42-94B1-0A799214BC41}"/>
              </a:ext>
            </a:extLst>
          </p:cNvPr>
          <p:cNvSpPr txBox="1">
            <a:spLocks/>
          </p:cNvSpPr>
          <p:nvPr/>
        </p:nvSpPr>
        <p:spPr>
          <a:xfrm>
            <a:off x="109728" y="6461061"/>
            <a:ext cx="5583936" cy="360363"/>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1000" dirty="0"/>
              <a:t>Software Engineering Practice</a:t>
            </a:r>
          </a:p>
        </p:txBody>
      </p:sp>
    </p:spTree>
    <p:extLst>
      <p:ext uri="{BB962C8B-B14F-4D97-AF65-F5344CB8AC3E}">
        <p14:creationId xmlns:p14="http://schemas.microsoft.com/office/powerpoint/2010/main" val="332230749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19</a:t>
            </a:fld>
            <a:endParaRPr lang="de-DE" dirty="0"/>
          </a:p>
        </p:txBody>
      </p:sp>
      <p:sp>
        <p:nvSpPr>
          <p:cNvPr id="8" name="Title 7">
            <a:extLst>
              <a:ext uri="{FF2B5EF4-FFF2-40B4-BE49-F238E27FC236}">
                <a16:creationId xmlns:a16="http://schemas.microsoft.com/office/drawing/2014/main" id="{3FFF9DAF-9AF8-FA4C-88CC-53ACBEB0E36B}"/>
              </a:ext>
            </a:extLst>
          </p:cNvPr>
          <p:cNvSpPr>
            <a:spLocks noGrp="1"/>
          </p:cNvSpPr>
          <p:nvPr>
            <p:ph type="title"/>
          </p:nvPr>
        </p:nvSpPr>
        <p:spPr>
          <a:xfrm>
            <a:off x="3274626" y="2867025"/>
            <a:ext cx="6911975" cy="561975"/>
          </a:xfrm>
        </p:spPr>
        <p:txBody>
          <a:bodyPr>
            <a:noAutofit/>
          </a:bodyPr>
          <a:lstStyle/>
          <a:p>
            <a:r>
              <a:rPr lang="en-US" sz="4000" kern="1200" dirty="0">
                <a:solidFill>
                  <a:schemeClr val="tx1"/>
                </a:solidFill>
              </a:rPr>
              <a:t>Test Run</a:t>
            </a:r>
            <a:endParaRPr lang="de-DE" sz="4000" dirty="0"/>
          </a:p>
        </p:txBody>
      </p:sp>
      <p:sp>
        <p:nvSpPr>
          <p:cNvPr id="7" name="页脚占位符 5">
            <a:extLst>
              <a:ext uri="{FF2B5EF4-FFF2-40B4-BE49-F238E27FC236}">
                <a16:creationId xmlns:a16="http://schemas.microsoft.com/office/drawing/2014/main" id="{E5E2F80B-02E7-F348-A6AE-23C21876BC71}"/>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Tree>
    <p:extLst>
      <p:ext uri="{BB962C8B-B14F-4D97-AF65-F5344CB8AC3E}">
        <p14:creationId xmlns:p14="http://schemas.microsoft.com/office/powerpoint/2010/main" val="336473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2</a:t>
            </a:fld>
            <a:endParaRPr lang="de-DE" dirty="0"/>
          </a:p>
        </p:txBody>
      </p:sp>
      <p:sp>
        <p:nvSpPr>
          <p:cNvPr id="6" name="页脚占位符 5"/>
          <p:cNvSpPr>
            <a:spLocks noGrp="1"/>
          </p:cNvSpPr>
          <p:nvPr>
            <p:ph type="ftr" sz="quarter" idx="3"/>
          </p:nvPr>
        </p:nvSpPr>
        <p:spPr/>
        <p:txBody>
          <a:bodyPr/>
          <a:lstStyle/>
          <a:p>
            <a:pPr>
              <a:defRPr/>
            </a:pPr>
            <a:r>
              <a:rPr lang="en-US" dirty="0"/>
              <a:t>Software Engineering Practice</a:t>
            </a:r>
          </a:p>
        </p:txBody>
      </p:sp>
      <p:sp>
        <p:nvSpPr>
          <p:cNvPr id="8" name="Title 7">
            <a:extLst>
              <a:ext uri="{FF2B5EF4-FFF2-40B4-BE49-F238E27FC236}">
                <a16:creationId xmlns:a16="http://schemas.microsoft.com/office/drawing/2014/main" id="{3FFF9DAF-9AF8-FA4C-88CC-53ACBEB0E36B}"/>
              </a:ext>
            </a:extLst>
          </p:cNvPr>
          <p:cNvSpPr>
            <a:spLocks noGrp="1"/>
          </p:cNvSpPr>
          <p:nvPr>
            <p:ph type="title"/>
          </p:nvPr>
        </p:nvSpPr>
        <p:spPr>
          <a:xfrm>
            <a:off x="1450355" y="2867025"/>
            <a:ext cx="6911975" cy="561975"/>
          </a:xfrm>
        </p:spPr>
        <p:txBody>
          <a:bodyPr>
            <a:noAutofit/>
          </a:bodyPr>
          <a:lstStyle/>
          <a:p>
            <a:r>
              <a:rPr lang="en-US" sz="4000" kern="1200" dirty="0">
                <a:solidFill>
                  <a:schemeClr val="tx1"/>
                </a:solidFill>
              </a:rPr>
              <a:t>What was implemented?</a:t>
            </a:r>
            <a:endParaRPr lang="de-DE"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Ready for a test run ?</a:t>
            </a:r>
            <a:endParaRPr lang="de-DE" dirty="0"/>
          </a:p>
        </p:txBody>
      </p:sp>
      <p:sp>
        <p:nvSpPr>
          <p:cNvPr id="5" name="灯片编号占位符 4"/>
          <p:cNvSpPr>
            <a:spLocks noGrp="1"/>
          </p:cNvSpPr>
          <p:nvPr>
            <p:ph type="sldNum" sz="quarter" idx="4"/>
          </p:nvPr>
        </p:nvSpPr>
        <p:spPr/>
        <p:txBody>
          <a:bodyPr/>
          <a:lstStyle/>
          <a:p>
            <a:fld id="{E55ABDE9-7D1A-4CAE-9056-F713D277A78C}" type="slidenum">
              <a:rPr lang="de-DE" smtClean="0"/>
              <a:pPr/>
              <a:t>20</a:t>
            </a:fld>
            <a:endParaRPr lang="de-DE" dirty="0"/>
          </a:p>
        </p:txBody>
      </p:sp>
      <p:sp>
        <p:nvSpPr>
          <p:cNvPr id="21" name="页脚占位符 5">
            <a:extLst>
              <a:ext uri="{FF2B5EF4-FFF2-40B4-BE49-F238E27FC236}">
                <a16:creationId xmlns:a16="http://schemas.microsoft.com/office/drawing/2014/main" id="{F6FFDFFD-3A5D-094B-9477-9F4DC5B94692}"/>
              </a:ext>
            </a:extLst>
          </p:cNvPr>
          <p:cNvSpPr txBox="1">
            <a:spLocks/>
          </p:cNvSpPr>
          <p:nvPr/>
        </p:nvSpPr>
        <p:spPr>
          <a:xfrm>
            <a:off x="109728" y="6461061"/>
            <a:ext cx="5583936" cy="360363"/>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1000" dirty="0"/>
              <a:t>Software Engineering Practice</a:t>
            </a:r>
          </a:p>
        </p:txBody>
      </p:sp>
      <p:sp>
        <p:nvSpPr>
          <p:cNvPr id="4" name="Content Placeholder 3">
            <a:extLst>
              <a:ext uri="{FF2B5EF4-FFF2-40B4-BE49-F238E27FC236}">
                <a16:creationId xmlns:a16="http://schemas.microsoft.com/office/drawing/2014/main" id="{89A88DDF-F775-44AF-BA8F-793CDDEDA1A5}"/>
              </a:ext>
            </a:extLst>
          </p:cNvPr>
          <p:cNvSpPr>
            <a:spLocks noGrp="1"/>
          </p:cNvSpPr>
          <p:nvPr>
            <p:ph sz="half" idx="1"/>
          </p:nvPr>
        </p:nvSpPr>
        <p:spPr>
          <a:xfrm>
            <a:off x="414670" y="1189737"/>
            <a:ext cx="8314659" cy="4894262"/>
          </a:xfrm>
        </p:spPr>
        <p:txBody>
          <a:bodyPr/>
          <a:lstStyle/>
          <a:p>
            <a:endParaRPr lang="en-US" dirty="0"/>
          </a:p>
          <a:p>
            <a:r>
              <a:rPr lang="en-US" dirty="0"/>
              <a:t>Although the program is still not running for the most part, there could be something interesting to show for the moment.</a:t>
            </a:r>
          </a:p>
          <a:p>
            <a:endParaRPr lang="en-US" dirty="0"/>
          </a:p>
          <a:p>
            <a:r>
              <a:rPr lang="en-US" dirty="0"/>
              <a:t>There’s most definitely space for improvement ! </a:t>
            </a:r>
          </a:p>
        </p:txBody>
      </p:sp>
    </p:spTree>
    <p:extLst>
      <p:ext uri="{BB962C8B-B14F-4D97-AF65-F5344CB8AC3E}">
        <p14:creationId xmlns:p14="http://schemas.microsoft.com/office/powerpoint/2010/main" val="3541528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21</a:t>
            </a:fld>
            <a:endParaRPr lang="de-DE" dirty="0"/>
          </a:p>
        </p:txBody>
      </p:sp>
      <p:sp>
        <p:nvSpPr>
          <p:cNvPr id="8" name="Title 7">
            <a:extLst>
              <a:ext uri="{FF2B5EF4-FFF2-40B4-BE49-F238E27FC236}">
                <a16:creationId xmlns:a16="http://schemas.microsoft.com/office/drawing/2014/main" id="{3FFF9DAF-9AF8-FA4C-88CC-53ACBEB0E36B}"/>
              </a:ext>
            </a:extLst>
          </p:cNvPr>
          <p:cNvSpPr>
            <a:spLocks noGrp="1"/>
          </p:cNvSpPr>
          <p:nvPr>
            <p:ph type="title"/>
          </p:nvPr>
        </p:nvSpPr>
        <p:spPr>
          <a:xfrm>
            <a:off x="1116012" y="2867025"/>
            <a:ext cx="6911975" cy="561975"/>
          </a:xfrm>
        </p:spPr>
        <p:txBody>
          <a:bodyPr>
            <a:noAutofit/>
          </a:bodyPr>
          <a:lstStyle/>
          <a:p>
            <a:pPr algn="ctr"/>
            <a:r>
              <a:rPr lang="en-US" sz="4000" kern="1200" dirty="0">
                <a:solidFill>
                  <a:schemeClr val="tx1"/>
                </a:solidFill>
              </a:rPr>
              <a:t>Thank you for your attention The End</a:t>
            </a:r>
            <a:endParaRPr lang="de-DE" sz="4000" dirty="0"/>
          </a:p>
        </p:txBody>
      </p:sp>
      <p:sp>
        <p:nvSpPr>
          <p:cNvPr id="7" name="页脚占位符 5">
            <a:extLst>
              <a:ext uri="{FF2B5EF4-FFF2-40B4-BE49-F238E27FC236}">
                <a16:creationId xmlns:a16="http://schemas.microsoft.com/office/drawing/2014/main" id="{3EA7E079-4647-1F41-8EE3-91546E92B852}"/>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Tree>
    <p:extLst>
      <p:ext uri="{BB962C8B-B14F-4D97-AF65-F5344CB8AC3E}">
        <p14:creationId xmlns:p14="http://schemas.microsoft.com/office/powerpoint/2010/main" val="3510976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3</a:t>
            </a:fld>
            <a:endParaRPr lang="de-DE" dirty="0"/>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a:xfrm>
            <a:off x="689289" y="340495"/>
            <a:ext cx="6911975" cy="561975"/>
          </a:xfrm>
        </p:spPr>
        <p:txBody>
          <a:bodyPr/>
          <a:lstStyle/>
          <a:p>
            <a:r>
              <a:rPr lang="en-US" kern="1200" dirty="0">
                <a:solidFill>
                  <a:schemeClr val="tx1"/>
                </a:solidFill>
              </a:rPr>
              <a:t>GUI</a:t>
            </a:r>
            <a:endParaRPr lang="de-DE" dirty="0"/>
          </a:p>
        </p:txBody>
      </p:sp>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539588" y="1810692"/>
            <a:ext cx="8129020" cy="3849777"/>
          </a:xfrm>
        </p:spPr>
        <p:txBody>
          <a:bodyPr>
            <a:normAutofit/>
          </a:bodyPr>
          <a:lstStyle/>
          <a:p>
            <a:pPr marL="0" indent="0">
              <a:buNone/>
            </a:pPr>
            <a:endParaRPr lang="de-DE" dirty="0"/>
          </a:p>
          <a:p>
            <a:r>
              <a:rPr lang="en-US" altLang="zh-CN" dirty="0"/>
              <a:t>We tried to implement a user friendly GUI, which allows the user to easily understand the features of the software and access them.</a:t>
            </a:r>
          </a:p>
          <a:p>
            <a:endParaRPr lang="en-US" altLang="zh-CN" dirty="0"/>
          </a:p>
          <a:p>
            <a:endParaRPr lang="en-US" altLang="zh-CN" dirty="0"/>
          </a:p>
          <a:p>
            <a:r>
              <a:rPr lang="en-US" altLang="zh-CN" dirty="0"/>
              <a:t>The design has been maintained, indeed the GUI consists of a control section, an image section and a platform/mode section.</a:t>
            </a:r>
          </a:p>
        </p:txBody>
      </p:sp>
      <p:sp>
        <p:nvSpPr>
          <p:cNvPr id="8" name="页脚占位符 5">
            <a:extLst>
              <a:ext uri="{FF2B5EF4-FFF2-40B4-BE49-F238E27FC236}">
                <a16:creationId xmlns:a16="http://schemas.microsoft.com/office/drawing/2014/main" id="{D5792DCF-CD73-DE46-AD36-94B530B18B81}"/>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Tree>
    <p:extLst>
      <p:ext uri="{BB962C8B-B14F-4D97-AF65-F5344CB8AC3E}">
        <p14:creationId xmlns:p14="http://schemas.microsoft.com/office/powerpoint/2010/main" val="325814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C2E4B70-93C7-480F-9D6A-28A09134FF1C}"/>
              </a:ext>
            </a:extLst>
          </p:cNvPr>
          <p:cNvSpPr>
            <a:spLocks noGrp="1"/>
          </p:cNvSpPr>
          <p:nvPr>
            <p:ph type="sldNum" sz="quarter" idx="4"/>
          </p:nvPr>
        </p:nvSpPr>
        <p:spPr/>
        <p:txBody>
          <a:bodyPr/>
          <a:lstStyle/>
          <a:p>
            <a:fld id="{E55ABDE9-7D1A-4CAE-9056-F713D277A78C}" type="slidenum">
              <a:rPr lang="de-DE" smtClean="0"/>
              <a:pPr/>
              <a:t>4</a:t>
            </a:fld>
            <a:endParaRPr lang="de-DE" dirty="0"/>
          </a:p>
        </p:txBody>
      </p:sp>
      <p:pic>
        <p:nvPicPr>
          <p:cNvPr id="9" name="Picture 8">
            <a:extLst>
              <a:ext uri="{FF2B5EF4-FFF2-40B4-BE49-F238E27FC236}">
                <a16:creationId xmlns:a16="http://schemas.microsoft.com/office/drawing/2014/main" id="{EAFE1572-B1AC-4A17-9B8D-C1341AB24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347" y="686320"/>
            <a:ext cx="6486068" cy="5125695"/>
          </a:xfrm>
          <a:prstGeom prst="rect">
            <a:avLst/>
          </a:prstGeom>
        </p:spPr>
      </p:pic>
      <p:sp>
        <p:nvSpPr>
          <p:cNvPr id="10" name="页脚占位符 5">
            <a:extLst>
              <a:ext uri="{FF2B5EF4-FFF2-40B4-BE49-F238E27FC236}">
                <a16:creationId xmlns:a16="http://schemas.microsoft.com/office/drawing/2014/main" id="{0F5A82ED-C254-4CDF-A0DB-D22EB18D16EC}"/>
              </a:ext>
            </a:extLst>
          </p:cNvPr>
          <p:cNvSpPr txBox="1">
            <a:spLocks/>
          </p:cNvSpPr>
          <p:nvPr/>
        </p:nvSpPr>
        <p:spPr>
          <a:xfrm>
            <a:off x="0" y="6419723"/>
            <a:ext cx="5583936" cy="360363"/>
          </a:xfrm>
          <a:prstGeom prst="rect">
            <a:avLst/>
          </a:prstGeom>
        </p:spPr>
        <p:txBody>
          <a:bodyPr/>
          <a:ls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1000" dirty="0"/>
              <a:t>Software Engineering Practice</a:t>
            </a:r>
          </a:p>
        </p:txBody>
      </p:sp>
    </p:spTree>
    <p:extLst>
      <p:ext uri="{BB962C8B-B14F-4D97-AF65-F5344CB8AC3E}">
        <p14:creationId xmlns:p14="http://schemas.microsoft.com/office/powerpoint/2010/main" val="295785959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5</a:t>
            </a:fld>
            <a:endParaRPr lang="de-DE" dirty="0"/>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p:txBody>
          <a:bodyPr/>
          <a:lstStyle/>
          <a:p>
            <a:r>
              <a:rPr lang="en-US" kern="1200" dirty="0">
                <a:solidFill>
                  <a:schemeClr val="tx1"/>
                </a:solidFill>
              </a:rPr>
              <a:t>Neural Network Model</a:t>
            </a:r>
            <a:endParaRPr lang="de-DE" dirty="0"/>
          </a:p>
        </p:txBody>
      </p:sp>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372526" y="1656783"/>
            <a:ext cx="8296082" cy="4277147"/>
          </a:xfrm>
        </p:spPr>
        <p:txBody>
          <a:bodyPr>
            <a:normAutofit/>
          </a:bodyPr>
          <a:lstStyle/>
          <a:p>
            <a:pPr marL="0" indent="0">
              <a:buNone/>
            </a:pPr>
            <a:endParaRPr lang="de-DE" dirty="0"/>
          </a:p>
          <a:p>
            <a:r>
              <a:rPr lang="en-US" altLang="zh-CN" dirty="0"/>
              <a:t>Designing the neural network as a number of layers run on a single method called </a:t>
            </a:r>
            <a:r>
              <a:rPr lang="en-US" altLang="zh-CN" i="1" dirty="0" err="1">
                <a:solidFill>
                  <a:schemeClr val="accent2">
                    <a:lumMod val="60000"/>
                    <a:lumOff val="40000"/>
                  </a:schemeClr>
                </a:solidFill>
              </a:rPr>
              <a:t>forward_propagation</a:t>
            </a:r>
            <a:r>
              <a:rPr lang="en-US" altLang="zh-CN" i="1" dirty="0">
                <a:solidFill>
                  <a:schemeClr val="accent2">
                    <a:lumMod val="60000"/>
                    <a:lumOff val="40000"/>
                  </a:schemeClr>
                </a:solidFill>
              </a:rPr>
              <a:t>(Image input) </a:t>
            </a:r>
            <a:r>
              <a:rPr lang="en-US" altLang="zh-CN" dirty="0"/>
              <a:t>provided a solid ground for us to build the network and its layers.</a:t>
            </a:r>
            <a:endParaRPr lang="en-US" altLang="zh-CN" dirty="0">
              <a:solidFill>
                <a:schemeClr val="accent2">
                  <a:lumMod val="60000"/>
                  <a:lumOff val="40000"/>
                </a:schemeClr>
              </a:solidFill>
            </a:endParaRPr>
          </a:p>
          <a:p>
            <a:pPr marL="0" indent="0">
              <a:buNone/>
            </a:pPr>
            <a:endParaRPr lang="en-US" altLang="zh-CN" dirty="0"/>
          </a:p>
          <a:p>
            <a:r>
              <a:rPr lang="en-US" altLang="zh-CN" dirty="0"/>
              <a:t>However, we still opted for slight changes, as we moved forward and had a clearer idea of what the task consisted of. </a:t>
            </a:r>
          </a:p>
          <a:p>
            <a:pPr lvl="1"/>
            <a:r>
              <a:rPr lang="en-US" altLang="zh-CN" dirty="0"/>
              <a:t>For instance, the topology is now not an independent class, but a single image that can be displayed to the user.</a:t>
            </a:r>
          </a:p>
        </p:txBody>
      </p:sp>
      <p:sp>
        <p:nvSpPr>
          <p:cNvPr id="9" name="页脚占位符 5">
            <a:extLst>
              <a:ext uri="{FF2B5EF4-FFF2-40B4-BE49-F238E27FC236}">
                <a16:creationId xmlns:a16="http://schemas.microsoft.com/office/drawing/2014/main" id="{7EB4266B-81DA-8B4E-9897-FEF851AB7BE3}"/>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Tree>
    <p:extLst>
      <p:ext uri="{BB962C8B-B14F-4D97-AF65-F5344CB8AC3E}">
        <p14:creationId xmlns:p14="http://schemas.microsoft.com/office/powerpoint/2010/main" val="296545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6</a:t>
            </a:fld>
            <a:endParaRPr lang="de-DE" dirty="0"/>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p:txBody>
          <a:bodyPr/>
          <a:lstStyle/>
          <a:p>
            <a:r>
              <a:rPr lang="en-US" kern="1200" dirty="0">
                <a:solidFill>
                  <a:schemeClr val="tx1"/>
                </a:solidFill>
              </a:rPr>
              <a:t>Image Model</a:t>
            </a:r>
            <a:endParaRPr lang="de-DE" dirty="0"/>
          </a:p>
        </p:txBody>
      </p:sp>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306211" y="1265666"/>
            <a:ext cx="8362397" cy="4462940"/>
          </a:xfrm>
        </p:spPr>
        <p:txBody>
          <a:bodyPr>
            <a:normAutofit/>
          </a:bodyPr>
          <a:lstStyle/>
          <a:p>
            <a:pPr marL="0" indent="0">
              <a:buNone/>
            </a:pPr>
            <a:endParaRPr lang="de-DE" dirty="0"/>
          </a:p>
          <a:p>
            <a:r>
              <a:rPr lang="en-US" altLang="zh-CN" dirty="0"/>
              <a:t>The </a:t>
            </a:r>
            <a:r>
              <a:rPr lang="en-US" altLang="zh-CN" i="1" dirty="0">
                <a:solidFill>
                  <a:schemeClr val="accent2">
                    <a:lumMod val="60000"/>
                    <a:lumOff val="40000"/>
                  </a:schemeClr>
                </a:solidFill>
              </a:rPr>
              <a:t>Image</a:t>
            </a:r>
            <a:r>
              <a:rPr lang="en-US" altLang="zh-CN" dirty="0"/>
              <a:t> class saw some modifications as well. As a matter of fact, it was built in a way that allows us to run multiple functions on an Image object in order to transform it, and provide it under the required format to the layer to process it. Example :</a:t>
            </a:r>
          </a:p>
          <a:p>
            <a:pPr lvl="1"/>
            <a:r>
              <a:rPr lang="en-US" i="1" dirty="0" err="1">
                <a:solidFill>
                  <a:schemeClr val="accent2">
                    <a:lumMod val="60000"/>
                    <a:lumOff val="40000"/>
                  </a:schemeClr>
                </a:solidFill>
              </a:rPr>
              <a:t>resize_image</a:t>
            </a:r>
            <a:r>
              <a:rPr lang="en-US" i="1" dirty="0">
                <a:solidFill>
                  <a:schemeClr val="accent2">
                    <a:lumMod val="60000"/>
                    <a:lumOff val="40000"/>
                  </a:schemeClr>
                </a:solidFill>
              </a:rPr>
              <a:t>(int w, int h)</a:t>
            </a:r>
          </a:p>
          <a:p>
            <a:pPr lvl="1"/>
            <a:r>
              <a:rPr lang="nn-NO" i="1" dirty="0">
                <a:solidFill>
                  <a:schemeClr val="accent2">
                    <a:lumMod val="60000"/>
                    <a:lumOff val="40000"/>
                  </a:schemeClr>
                </a:solidFill>
              </a:rPr>
              <a:t>void set_pixel(int x, int y, int c, float val)</a:t>
            </a:r>
          </a:p>
          <a:p>
            <a:pPr lvl="1"/>
            <a:r>
              <a:rPr lang="en-US" i="1" dirty="0" err="1">
                <a:solidFill>
                  <a:schemeClr val="accent2">
                    <a:lumMod val="60000"/>
                    <a:lumOff val="40000"/>
                  </a:schemeClr>
                </a:solidFill>
              </a:rPr>
              <a:t>add_pixel</a:t>
            </a:r>
            <a:r>
              <a:rPr lang="en-US" i="1" dirty="0">
                <a:solidFill>
                  <a:schemeClr val="accent2">
                    <a:lumMod val="60000"/>
                    <a:lumOff val="40000"/>
                  </a:schemeClr>
                </a:solidFill>
              </a:rPr>
              <a:t>(int x, int y, int c, float </a:t>
            </a:r>
            <a:r>
              <a:rPr lang="en-US" i="1" dirty="0" err="1">
                <a:solidFill>
                  <a:schemeClr val="accent2">
                    <a:lumMod val="60000"/>
                    <a:lumOff val="40000"/>
                  </a:schemeClr>
                </a:solidFill>
              </a:rPr>
              <a:t>val</a:t>
            </a:r>
            <a:r>
              <a:rPr lang="en-US" i="1" dirty="0">
                <a:solidFill>
                  <a:schemeClr val="accent2">
                    <a:lumMod val="60000"/>
                    <a:lumOff val="40000"/>
                  </a:schemeClr>
                </a:solidFill>
              </a:rPr>
              <a:t>)</a:t>
            </a:r>
          </a:p>
          <a:p>
            <a:endParaRPr lang="en-US" altLang="zh-CN" dirty="0"/>
          </a:p>
          <a:p>
            <a:r>
              <a:rPr lang="en-US" altLang="zh-CN" dirty="0"/>
              <a:t>It also contains static methods like</a:t>
            </a:r>
            <a:r>
              <a:rPr lang="en-US" altLang="zh-CN" i="1" dirty="0">
                <a:solidFill>
                  <a:schemeClr val="accent2">
                    <a:lumMod val="60000"/>
                    <a:lumOff val="40000"/>
                  </a:schemeClr>
                </a:solidFill>
              </a:rPr>
              <a:t> </a:t>
            </a:r>
            <a:r>
              <a:rPr lang="en-US" i="1" dirty="0" err="1">
                <a:solidFill>
                  <a:schemeClr val="accent2">
                    <a:lumMod val="60000"/>
                    <a:lumOff val="40000"/>
                  </a:schemeClr>
                </a:solidFill>
              </a:rPr>
              <a:t>load_image</a:t>
            </a:r>
            <a:r>
              <a:rPr lang="en-US" i="1" dirty="0">
                <a:solidFill>
                  <a:schemeClr val="accent2">
                    <a:lumMod val="60000"/>
                    <a:lumOff val="40000"/>
                  </a:schemeClr>
                </a:solidFill>
              </a:rPr>
              <a:t>(char *filename, int w, int h, int c)  </a:t>
            </a:r>
            <a:r>
              <a:rPr lang="en-US" dirty="0"/>
              <a:t>that were supposed to run under the class</a:t>
            </a:r>
            <a:r>
              <a:rPr lang="en-US" dirty="0">
                <a:solidFill>
                  <a:schemeClr val="accent2">
                    <a:lumMod val="60000"/>
                    <a:lumOff val="40000"/>
                  </a:schemeClr>
                </a:solidFill>
              </a:rPr>
              <a:t> </a:t>
            </a:r>
            <a:r>
              <a:rPr lang="en-US" i="1" dirty="0" err="1">
                <a:solidFill>
                  <a:schemeClr val="accent2">
                    <a:lumMod val="60000"/>
                    <a:lumOff val="40000"/>
                  </a:schemeClr>
                </a:solidFill>
              </a:rPr>
              <a:t>ImageManager</a:t>
            </a:r>
            <a:r>
              <a:rPr lang="en-US" dirty="0">
                <a:solidFill>
                  <a:schemeClr val="accent2">
                    <a:lumMod val="60000"/>
                    <a:lumOff val="40000"/>
                  </a:schemeClr>
                </a:solidFill>
              </a:rPr>
              <a:t>, </a:t>
            </a:r>
            <a:r>
              <a:rPr lang="en-US" dirty="0"/>
              <a:t>which we decided to leave out, and merge in the Image class.</a:t>
            </a:r>
            <a:endParaRPr lang="en-US" altLang="zh-CN" i="1" dirty="0"/>
          </a:p>
        </p:txBody>
      </p:sp>
      <p:sp>
        <p:nvSpPr>
          <p:cNvPr id="11" name="页脚占位符 5">
            <a:extLst>
              <a:ext uri="{FF2B5EF4-FFF2-40B4-BE49-F238E27FC236}">
                <a16:creationId xmlns:a16="http://schemas.microsoft.com/office/drawing/2014/main" id="{7826FA71-DDDB-B54C-ABBF-D3507E027C72}"/>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Tree>
    <p:extLst>
      <p:ext uri="{BB962C8B-B14F-4D97-AF65-F5344CB8AC3E}">
        <p14:creationId xmlns:p14="http://schemas.microsoft.com/office/powerpoint/2010/main" val="418720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B7441-90E8-4D4D-AEF9-8E2E214A4E24}"/>
              </a:ext>
            </a:extLst>
          </p:cNvPr>
          <p:cNvSpPr>
            <a:spLocks noGrp="1"/>
          </p:cNvSpPr>
          <p:nvPr>
            <p:ph type="title"/>
          </p:nvPr>
        </p:nvSpPr>
        <p:spPr/>
        <p:txBody>
          <a:bodyPr/>
          <a:lstStyle/>
          <a:p>
            <a:r>
              <a:rPr lang="en-US" dirty="0"/>
              <a:t>Image Model</a:t>
            </a:r>
          </a:p>
        </p:txBody>
      </p:sp>
      <p:sp>
        <p:nvSpPr>
          <p:cNvPr id="3" name="Content Placeholder 2">
            <a:extLst>
              <a:ext uri="{FF2B5EF4-FFF2-40B4-BE49-F238E27FC236}">
                <a16:creationId xmlns:a16="http://schemas.microsoft.com/office/drawing/2014/main" id="{B383BCF2-7B3E-452D-AE96-90B347168C8A}"/>
              </a:ext>
            </a:extLst>
          </p:cNvPr>
          <p:cNvSpPr>
            <a:spLocks noGrp="1"/>
          </p:cNvSpPr>
          <p:nvPr>
            <p:ph idx="1"/>
          </p:nvPr>
        </p:nvSpPr>
        <p:spPr/>
        <p:txBody>
          <a:bodyPr/>
          <a:lstStyle/>
          <a:p>
            <a:r>
              <a:rPr lang="en-US" dirty="0"/>
              <a:t>Class “</a:t>
            </a:r>
            <a:r>
              <a:rPr lang="en-US" dirty="0" err="1"/>
              <a:t>QImage</a:t>
            </a:r>
            <a:r>
              <a:rPr lang="en-US" dirty="0"/>
              <a:t>” : </a:t>
            </a:r>
          </a:p>
          <a:p>
            <a:r>
              <a:rPr lang="en-US" dirty="0">
                <a:hlinkClick r:id="rId2"/>
              </a:rPr>
              <a:t>https://doc.qt.io/qt-5/qimage.html</a:t>
            </a:r>
            <a:endParaRPr lang="en-US" dirty="0"/>
          </a:p>
          <a:p>
            <a:endParaRPr lang="en-US" dirty="0"/>
          </a:p>
          <a:p>
            <a:r>
              <a:rPr lang="en-US" dirty="0"/>
              <a:t>We tried to use the “</a:t>
            </a:r>
            <a:r>
              <a:rPr lang="en-US" dirty="0" err="1"/>
              <a:t>QImage</a:t>
            </a:r>
            <a:r>
              <a:rPr lang="en-US" dirty="0"/>
              <a:t>” external library as it provides a rich and solid environment of Image representation, transformation and editing (particularly load methods). Due to technical difficulties and complications on Eclipse, we decided to avoid it.</a:t>
            </a:r>
          </a:p>
          <a:p>
            <a:endParaRPr lang="en-US" dirty="0"/>
          </a:p>
          <a:p>
            <a:r>
              <a:rPr lang="en-US" dirty="0"/>
              <a:t>As a substitute, we opted for </a:t>
            </a:r>
            <a:r>
              <a:rPr lang="en-US" dirty="0" err="1">
                <a:solidFill>
                  <a:schemeClr val="accent2">
                    <a:lumMod val="60000"/>
                    <a:lumOff val="40000"/>
                  </a:schemeClr>
                </a:solidFill>
              </a:rPr>
              <a:t>stb</a:t>
            </a:r>
            <a:r>
              <a:rPr lang="en-US" dirty="0">
                <a:solidFill>
                  <a:schemeClr val="accent2">
                    <a:lumMod val="60000"/>
                    <a:lumOff val="40000"/>
                  </a:schemeClr>
                </a:solidFill>
              </a:rPr>
              <a:t>\_image, </a:t>
            </a:r>
            <a:r>
              <a:rPr lang="en-US" dirty="0"/>
              <a:t>which also provided us with a load image method that worked well with the rest of our program.</a:t>
            </a:r>
          </a:p>
          <a:p>
            <a:r>
              <a:rPr lang="en-US" dirty="0"/>
              <a:t>Other external libraries to note are GEMM, BLAS and IM2COL.</a:t>
            </a:r>
          </a:p>
        </p:txBody>
      </p:sp>
      <p:sp>
        <p:nvSpPr>
          <p:cNvPr id="5" name="Slide Number Placeholder 4">
            <a:extLst>
              <a:ext uri="{FF2B5EF4-FFF2-40B4-BE49-F238E27FC236}">
                <a16:creationId xmlns:a16="http://schemas.microsoft.com/office/drawing/2014/main" id="{A902AA52-EA4D-4E5F-BB50-68CD1B42A04D}"/>
              </a:ext>
            </a:extLst>
          </p:cNvPr>
          <p:cNvSpPr>
            <a:spLocks noGrp="1"/>
          </p:cNvSpPr>
          <p:nvPr>
            <p:ph type="sldNum" sz="quarter" idx="4"/>
          </p:nvPr>
        </p:nvSpPr>
        <p:spPr/>
        <p:txBody>
          <a:bodyPr/>
          <a:lstStyle/>
          <a:p>
            <a:fld id="{E55ABDE9-7D1A-4CAE-9056-F713D277A78C}" type="slidenum">
              <a:rPr lang="de-DE" smtClean="0"/>
              <a:pPr/>
              <a:t>7</a:t>
            </a:fld>
            <a:endParaRPr lang="de-DE" dirty="0"/>
          </a:p>
        </p:txBody>
      </p:sp>
      <p:sp>
        <p:nvSpPr>
          <p:cNvPr id="7" name="页脚占位符 5">
            <a:extLst>
              <a:ext uri="{FF2B5EF4-FFF2-40B4-BE49-F238E27FC236}">
                <a16:creationId xmlns:a16="http://schemas.microsoft.com/office/drawing/2014/main" id="{05A09CBB-638C-4503-B16F-7BE62EC8FC1B}"/>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Tree>
    <p:extLst>
      <p:ext uri="{BB962C8B-B14F-4D97-AF65-F5344CB8AC3E}">
        <p14:creationId xmlns:p14="http://schemas.microsoft.com/office/powerpoint/2010/main" val="222380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8</a:t>
            </a:fld>
            <a:endParaRPr lang="de-DE" dirty="0"/>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p:txBody>
          <a:bodyPr/>
          <a:lstStyle/>
          <a:p>
            <a:r>
              <a:rPr lang="en-US" kern="1200" dirty="0">
                <a:solidFill>
                  <a:schemeClr val="tx1"/>
                </a:solidFill>
              </a:rPr>
              <a:t>Scheduler and Operating Modes</a:t>
            </a:r>
            <a:endParaRPr lang="de-DE" dirty="0"/>
          </a:p>
        </p:txBody>
      </p:sp>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390525" y="1197530"/>
            <a:ext cx="8362397" cy="4462940"/>
          </a:xfrm>
        </p:spPr>
        <p:txBody>
          <a:bodyPr>
            <a:normAutofit/>
          </a:bodyPr>
          <a:lstStyle/>
          <a:p>
            <a:pPr marL="0" indent="0">
              <a:buNone/>
            </a:pPr>
            <a:endParaRPr lang="de-DE" dirty="0"/>
          </a:p>
          <a:p>
            <a:r>
              <a:rPr lang="en-US" dirty="0">
                <a:solidFill>
                  <a:schemeClr val="accent2">
                    <a:lumMod val="60000"/>
                    <a:lumOff val="40000"/>
                  </a:schemeClr>
                </a:solidFill>
              </a:rPr>
              <a:t>Operating modes</a:t>
            </a:r>
            <a:r>
              <a:rPr lang="en-US" dirty="0"/>
              <a:t> were declared as an enumeration type next to the </a:t>
            </a:r>
            <a:r>
              <a:rPr lang="en-US" i="1" dirty="0">
                <a:solidFill>
                  <a:schemeClr val="accent2">
                    <a:lumMod val="60000"/>
                    <a:lumOff val="40000"/>
                  </a:schemeClr>
                </a:solidFill>
              </a:rPr>
              <a:t>platforms</a:t>
            </a:r>
            <a:r>
              <a:rPr lang="en-US" dirty="0"/>
              <a:t>, inside the </a:t>
            </a:r>
            <a:r>
              <a:rPr lang="en-US" i="1" dirty="0">
                <a:solidFill>
                  <a:schemeClr val="accent2">
                    <a:lumMod val="60000"/>
                    <a:lumOff val="40000"/>
                  </a:schemeClr>
                </a:solidFill>
              </a:rPr>
              <a:t>Scheduler</a:t>
            </a:r>
            <a:r>
              <a:rPr lang="en-US" dirty="0"/>
              <a:t> class. With the help of two arrays of Boolean variables, we defined the selection of platforms to use corresponding the chosen mode, and the by-the-user-enabled platforms. Decisions were made upon articles, and with the assumption that most of the code contains vector operations.</a:t>
            </a:r>
          </a:p>
          <a:p>
            <a:pPr lvl="1"/>
            <a:r>
              <a:rPr lang="en-US" dirty="0"/>
              <a:t>Sources : </a:t>
            </a:r>
            <a:r>
              <a:rPr lang="en-US" dirty="0">
                <a:hlinkClick r:id="rId2"/>
              </a:rPr>
              <a:t>https://semiengineering.com/cpu-gpu-or-fpga/</a:t>
            </a:r>
            <a:endParaRPr lang="en-US" dirty="0"/>
          </a:p>
          <a:p>
            <a:pPr lvl="1"/>
            <a:r>
              <a:rPr lang="de-DE" sz="1400" u="sng" dirty="0">
                <a:hlinkClick r:id="rId3"/>
              </a:rPr>
              <a:t>https://medium.com/altumea/gpu-vs-cpu-computing-what-to-choose-a9788a2370c4</a:t>
            </a:r>
            <a:endParaRPr lang="de-DE" sz="1400" u="sng" dirty="0"/>
          </a:p>
          <a:p>
            <a:endParaRPr lang="de-DE" altLang="zh-CN" dirty="0"/>
          </a:p>
          <a:p>
            <a:r>
              <a:rPr lang="de-DE" altLang="zh-CN" dirty="0"/>
              <a:t>The Scheduler also </a:t>
            </a:r>
            <a:r>
              <a:rPr lang="de-DE" altLang="zh-CN" dirty="0" err="1"/>
              <a:t>provides</a:t>
            </a:r>
            <a:r>
              <a:rPr lang="de-DE" altLang="zh-CN" dirty="0"/>
              <a:t> </a:t>
            </a:r>
            <a:r>
              <a:rPr lang="de-DE" altLang="zh-CN" dirty="0" err="1"/>
              <a:t>us</a:t>
            </a:r>
            <a:r>
              <a:rPr lang="de-DE" altLang="zh-CN" dirty="0"/>
              <a:t> </a:t>
            </a:r>
            <a:r>
              <a:rPr lang="de-DE" altLang="zh-CN" dirty="0" err="1"/>
              <a:t>with</a:t>
            </a:r>
            <a:r>
              <a:rPr lang="de-DE" altLang="zh-CN" dirty="0"/>
              <a:t> a </a:t>
            </a:r>
            <a:r>
              <a:rPr lang="de-DE" altLang="zh-CN" dirty="0" err="1"/>
              <a:t>vector</a:t>
            </a:r>
            <a:r>
              <a:rPr lang="de-DE" altLang="zh-CN" dirty="0"/>
              <a:t> </a:t>
            </a:r>
            <a:r>
              <a:rPr lang="de-DE" altLang="zh-CN" dirty="0" err="1"/>
              <a:t>of</a:t>
            </a:r>
            <a:r>
              <a:rPr lang="de-DE" altLang="zh-CN" dirty="0"/>
              <a:t> Workers, </a:t>
            </a:r>
            <a:r>
              <a:rPr lang="de-DE" altLang="zh-CN" dirty="0" err="1"/>
              <a:t>to</a:t>
            </a:r>
            <a:r>
              <a:rPr lang="de-DE" altLang="zh-CN" dirty="0"/>
              <a:t> </a:t>
            </a:r>
            <a:r>
              <a:rPr lang="de-DE" altLang="zh-CN" dirty="0" err="1"/>
              <a:t>which</a:t>
            </a:r>
            <a:r>
              <a:rPr lang="de-DE" altLang="zh-CN" dirty="0"/>
              <a:t> </a:t>
            </a:r>
            <a:r>
              <a:rPr lang="de-DE" altLang="zh-CN" dirty="0" err="1"/>
              <a:t>we</a:t>
            </a:r>
            <a:r>
              <a:rPr lang="de-DE" altLang="zh-CN" dirty="0"/>
              <a:t> </a:t>
            </a:r>
            <a:r>
              <a:rPr lang="de-DE" altLang="zh-CN" dirty="0" err="1"/>
              <a:t>can</a:t>
            </a:r>
            <a:r>
              <a:rPr lang="de-DE" altLang="zh-CN" dirty="0"/>
              <a:t> </a:t>
            </a:r>
            <a:r>
              <a:rPr lang="de-DE" altLang="zh-CN" dirty="0" err="1"/>
              <a:t>assign</a:t>
            </a:r>
            <a:r>
              <a:rPr lang="de-DE" altLang="zh-CN" dirty="0"/>
              <a:t> </a:t>
            </a:r>
            <a:r>
              <a:rPr lang="de-DE" altLang="zh-CN" dirty="0" err="1"/>
              <a:t>tasks</a:t>
            </a:r>
            <a:r>
              <a:rPr lang="de-DE" altLang="zh-CN" dirty="0"/>
              <a:t> </a:t>
            </a:r>
            <a:r>
              <a:rPr lang="de-DE" altLang="zh-CN" dirty="0" err="1"/>
              <a:t>to</a:t>
            </a:r>
            <a:r>
              <a:rPr lang="de-DE" altLang="zh-CN" dirty="0"/>
              <a:t> </a:t>
            </a:r>
            <a:r>
              <a:rPr lang="de-DE" altLang="zh-CN" dirty="0" err="1"/>
              <a:t>run</a:t>
            </a:r>
            <a:r>
              <a:rPr lang="de-DE" altLang="zh-CN" dirty="0"/>
              <a:t> on a </a:t>
            </a:r>
            <a:r>
              <a:rPr lang="de-DE" altLang="zh-CN" dirty="0" err="1"/>
              <a:t>certain</a:t>
            </a:r>
            <a:r>
              <a:rPr lang="de-DE" altLang="zh-CN" dirty="0"/>
              <a:t> </a:t>
            </a:r>
            <a:r>
              <a:rPr lang="de-DE" altLang="zh-CN" dirty="0" err="1"/>
              <a:t>platform</a:t>
            </a:r>
            <a:r>
              <a:rPr lang="de-DE" altLang="zh-CN" dirty="0"/>
              <a:t>, </a:t>
            </a:r>
            <a:r>
              <a:rPr lang="de-DE" altLang="zh-CN" dirty="0" err="1"/>
              <a:t>if</a:t>
            </a:r>
            <a:r>
              <a:rPr lang="de-DE" altLang="zh-CN" dirty="0"/>
              <a:t> </a:t>
            </a:r>
            <a:r>
              <a:rPr lang="de-DE" altLang="zh-CN" dirty="0" err="1"/>
              <a:t>it‘s</a:t>
            </a:r>
            <a:r>
              <a:rPr lang="de-DE" altLang="zh-CN" dirty="0"/>
              <a:t> </a:t>
            </a:r>
            <a:r>
              <a:rPr lang="de-DE" altLang="zh-CN" dirty="0" err="1"/>
              <a:t>available</a:t>
            </a:r>
            <a:r>
              <a:rPr lang="de-DE" altLang="zh-CN" dirty="0"/>
              <a:t> and </a:t>
            </a:r>
            <a:r>
              <a:rPr lang="de-DE" altLang="zh-CN" dirty="0" err="1"/>
              <a:t>set</a:t>
            </a:r>
            <a:r>
              <a:rPr lang="de-DE" altLang="zh-CN" dirty="0"/>
              <a:t> </a:t>
            </a:r>
            <a:r>
              <a:rPr lang="de-DE" altLang="zh-CN" dirty="0" err="1"/>
              <a:t>to</a:t>
            </a:r>
            <a:r>
              <a:rPr lang="de-DE" altLang="zh-CN" dirty="0"/>
              <a:t> </a:t>
            </a:r>
            <a:r>
              <a:rPr lang="de-DE" altLang="zh-CN" dirty="0" err="1"/>
              <a:t>use</a:t>
            </a:r>
            <a:r>
              <a:rPr lang="de-DE" altLang="zh-CN" dirty="0"/>
              <a:t>.</a:t>
            </a:r>
            <a:endParaRPr lang="en-US" altLang="zh-CN" dirty="0"/>
          </a:p>
        </p:txBody>
      </p:sp>
      <p:sp>
        <p:nvSpPr>
          <p:cNvPr id="11" name="页脚占位符 5">
            <a:extLst>
              <a:ext uri="{FF2B5EF4-FFF2-40B4-BE49-F238E27FC236}">
                <a16:creationId xmlns:a16="http://schemas.microsoft.com/office/drawing/2014/main" id="{130A2443-A6B8-7C4D-9C29-CE93DFB9D90E}"/>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Tree>
    <p:extLst>
      <p:ext uri="{BB962C8B-B14F-4D97-AF65-F5344CB8AC3E}">
        <p14:creationId xmlns:p14="http://schemas.microsoft.com/office/powerpoint/2010/main" val="1031506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E55ABDE9-7D1A-4CAE-9056-F713D277A78C}" type="slidenum">
              <a:rPr lang="de-DE" smtClean="0"/>
              <a:pPr/>
              <a:t>9</a:t>
            </a:fld>
            <a:endParaRPr lang="de-DE" dirty="0"/>
          </a:p>
        </p:txBody>
      </p:sp>
      <p:sp>
        <p:nvSpPr>
          <p:cNvPr id="3" name="Title 2">
            <a:extLst>
              <a:ext uri="{FF2B5EF4-FFF2-40B4-BE49-F238E27FC236}">
                <a16:creationId xmlns:a16="http://schemas.microsoft.com/office/drawing/2014/main" id="{906C4C2C-591D-C447-9DC3-AB08999E305F}"/>
              </a:ext>
            </a:extLst>
          </p:cNvPr>
          <p:cNvSpPr>
            <a:spLocks noGrp="1"/>
          </p:cNvSpPr>
          <p:nvPr>
            <p:ph type="title"/>
          </p:nvPr>
        </p:nvSpPr>
        <p:spPr/>
        <p:txBody>
          <a:bodyPr/>
          <a:lstStyle/>
          <a:p>
            <a:r>
              <a:rPr lang="en-US" kern="1200" dirty="0">
                <a:solidFill>
                  <a:schemeClr val="tx1"/>
                </a:solidFill>
              </a:rPr>
              <a:t>FPGA Connection</a:t>
            </a:r>
            <a:endParaRPr lang="de-DE" dirty="0"/>
          </a:p>
        </p:txBody>
      </p:sp>
      <p:sp>
        <p:nvSpPr>
          <p:cNvPr id="10" name="内容占位符 6">
            <a:extLst>
              <a:ext uri="{FF2B5EF4-FFF2-40B4-BE49-F238E27FC236}">
                <a16:creationId xmlns:a16="http://schemas.microsoft.com/office/drawing/2014/main" id="{087E18F4-B783-3E48-9BA5-5A5221748E08}"/>
              </a:ext>
            </a:extLst>
          </p:cNvPr>
          <p:cNvSpPr>
            <a:spLocks noGrp="1"/>
          </p:cNvSpPr>
          <p:nvPr>
            <p:ph sz="half" idx="1"/>
          </p:nvPr>
        </p:nvSpPr>
        <p:spPr>
          <a:xfrm>
            <a:off x="306210" y="1446735"/>
            <a:ext cx="8294581" cy="4462940"/>
          </a:xfrm>
        </p:spPr>
        <p:txBody>
          <a:bodyPr>
            <a:normAutofit/>
          </a:bodyPr>
          <a:lstStyle/>
          <a:p>
            <a:pPr marL="0" indent="0">
              <a:buNone/>
            </a:pPr>
            <a:endParaRPr lang="de-DE" dirty="0"/>
          </a:p>
          <a:p>
            <a:r>
              <a:rPr lang="en-US" dirty="0"/>
              <a:t>Running tasks on an FPGA turned out to be quite the tricky part of the implementation. The soc board provided us with another task as it supported an independent </a:t>
            </a:r>
            <a:r>
              <a:rPr lang="en-US" dirty="0" err="1"/>
              <a:t>linux</a:t>
            </a:r>
            <a:r>
              <a:rPr lang="en-US" dirty="0"/>
              <a:t> on its own.</a:t>
            </a:r>
          </a:p>
          <a:p>
            <a:endParaRPr lang="en-US" dirty="0"/>
          </a:p>
          <a:p>
            <a:r>
              <a:rPr lang="en-US" dirty="0"/>
              <a:t>In addition, we found ourselves in the position of needing to write a service to connect to the FPGA via ethernet.</a:t>
            </a:r>
          </a:p>
          <a:p>
            <a:endParaRPr lang="en-US" dirty="0"/>
          </a:p>
          <a:p>
            <a:r>
              <a:rPr lang="en-US" dirty="0"/>
              <a:t>Padding had to be addressed to reduce branching in the FPGA.</a:t>
            </a:r>
            <a:endParaRPr lang="de-DE" dirty="0"/>
          </a:p>
          <a:p>
            <a:endParaRPr lang="en-US" altLang="zh-CN" dirty="0"/>
          </a:p>
        </p:txBody>
      </p:sp>
      <p:sp>
        <p:nvSpPr>
          <p:cNvPr id="9" name="页脚占位符 5">
            <a:extLst>
              <a:ext uri="{FF2B5EF4-FFF2-40B4-BE49-F238E27FC236}">
                <a16:creationId xmlns:a16="http://schemas.microsoft.com/office/drawing/2014/main" id="{4DEDF4A6-7875-2546-ADC1-6B13F81E3FCD}"/>
              </a:ext>
            </a:extLst>
          </p:cNvPr>
          <p:cNvSpPr>
            <a:spLocks noGrp="1"/>
          </p:cNvSpPr>
          <p:nvPr>
            <p:ph type="ftr" sz="quarter" idx="3"/>
          </p:nvPr>
        </p:nvSpPr>
        <p:spPr>
          <a:xfrm>
            <a:off x="109728" y="6461061"/>
            <a:ext cx="5583936" cy="360363"/>
          </a:xfrm>
        </p:spPr>
        <p:txBody>
          <a:bodyPr/>
          <a:lstStyle/>
          <a:p>
            <a:pPr>
              <a:defRPr/>
            </a:pPr>
            <a:r>
              <a:rPr lang="en-US" dirty="0"/>
              <a:t>Software Engineering Practice</a:t>
            </a:r>
          </a:p>
        </p:txBody>
      </p:sp>
    </p:spTree>
    <p:extLst>
      <p:ext uri="{BB962C8B-B14F-4D97-AF65-F5344CB8AC3E}">
        <p14:creationId xmlns:p14="http://schemas.microsoft.com/office/powerpoint/2010/main" val="3493956040"/>
      </p:ext>
    </p:extLst>
  </p:cSld>
  <p:clrMapOvr>
    <a:masterClrMapping/>
  </p:clrMapOvr>
</p:sld>
</file>

<file path=ppt/theme/theme1.xml><?xml version="1.0" encoding="utf-8"?>
<a:theme xmlns:a="http://schemas.openxmlformats.org/drawingml/2006/main" name="KIT-Masterslides-EN-SDQ">
  <a:themeElements>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D9D9D9"/>
        </a:lt2>
        <a:accent1>
          <a:srgbClr val="009682"/>
        </a:accent1>
        <a:accent2>
          <a:srgbClr val="4664AA"/>
        </a:accent2>
        <a:accent3>
          <a:srgbClr val="FFFFFF"/>
        </a:accent3>
        <a:accent4>
          <a:srgbClr val="000000"/>
        </a:accent4>
        <a:accent5>
          <a:srgbClr val="AAC9C1"/>
        </a:accent5>
        <a:accent6>
          <a:srgbClr val="3F5A9A"/>
        </a:accent6>
        <a:hlink>
          <a:srgbClr val="808080"/>
        </a:hlink>
        <a:folHlink>
          <a:srgbClr val="7D92C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KIT-Masterslides-EN-SDQ</Template>
  <TotalTime>0</TotalTime>
  <Words>1169</Words>
  <Application>Microsoft Office PowerPoint</Application>
  <PresentationFormat>On-screen Show (4:3)</PresentationFormat>
  <Paragraphs>151</Paragraphs>
  <Slides>21</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KIT-Masterslides-EN-SDQ</vt:lpstr>
      <vt:lpstr>PowerPoint Presentation</vt:lpstr>
      <vt:lpstr>What was implemented?</vt:lpstr>
      <vt:lpstr>GUI</vt:lpstr>
      <vt:lpstr>PowerPoint Presentation</vt:lpstr>
      <vt:lpstr>Neural Network Model</vt:lpstr>
      <vt:lpstr>Image Model</vt:lpstr>
      <vt:lpstr>Image Model</vt:lpstr>
      <vt:lpstr>Scheduler and Operating Modes</vt:lpstr>
      <vt:lpstr>FPGA Connection</vt:lpstr>
      <vt:lpstr>Changes and Positive Aspects</vt:lpstr>
      <vt:lpstr>Plan and Distribution</vt:lpstr>
      <vt:lpstr>Plan</vt:lpstr>
      <vt:lpstr>Distribution and Scrum </vt:lpstr>
      <vt:lpstr>Links</vt:lpstr>
      <vt:lpstr>Issues and Problems faced</vt:lpstr>
      <vt:lpstr>PowerPoint Presentation</vt:lpstr>
      <vt:lpstr>PowerPoint Presentation</vt:lpstr>
      <vt:lpstr>II. Implementation issues :</vt:lpstr>
      <vt:lpstr>Test Run</vt:lpstr>
      <vt:lpstr>Ready for a test run ?</vt:lpstr>
      <vt:lpstr>Thank you for your attention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martens</dc:creator>
  <cp:lastModifiedBy>Mehyar Cherni</cp:lastModifiedBy>
  <cp:revision>1763</cp:revision>
  <cp:lastPrinted>2016-01-22T17:58:34Z</cp:lastPrinted>
  <dcterms:created xsi:type="dcterms:W3CDTF">2010-10-20T15:21:04Z</dcterms:created>
  <dcterms:modified xsi:type="dcterms:W3CDTF">2019-02-08T04:25:14Z</dcterms:modified>
</cp:coreProperties>
</file>