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3" r:id="rId2"/>
    <p:sldId id="735" r:id="rId3"/>
    <p:sldId id="702" r:id="rId4"/>
    <p:sldId id="708" r:id="rId5"/>
    <p:sldId id="736" r:id="rId6"/>
    <p:sldId id="737" r:id="rId7"/>
    <p:sldId id="738" r:id="rId8"/>
    <p:sldId id="739" r:id="rId9"/>
    <p:sldId id="740" r:id="rId10"/>
    <p:sldId id="712" r:id="rId11"/>
    <p:sldId id="731" r:id="rId12"/>
    <p:sldId id="713" r:id="rId13"/>
    <p:sldId id="714" r:id="rId14"/>
    <p:sldId id="721" r:id="rId15"/>
    <p:sldId id="716" r:id="rId16"/>
    <p:sldId id="733" r:id="rId17"/>
    <p:sldId id="734" r:id="rId18"/>
    <p:sldId id="741" r:id="rId19"/>
    <p:sldId id="742" r:id="rId20"/>
    <p:sldId id="743" r:id="rId21"/>
    <p:sldId id="744" r:id="rId22"/>
    <p:sldId id="745" r:id="rId23"/>
    <p:sldId id="750" r:id="rId24"/>
    <p:sldId id="748" r:id="rId25"/>
    <p:sldId id="749" r:id="rId26"/>
    <p:sldId id="751" r:id="rId2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8A3E1658-6C17-4D90-9BBE-6F05D47B3FC7}">
          <p14:sldIdLst>
            <p14:sldId id="273"/>
            <p14:sldId id="702"/>
            <p14:sldId id="708"/>
            <p14:sldId id="732"/>
            <p14:sldId id="709"/>
            <p14:sldId id="712"/>
            <p14:sldId id="731"/>
            <p14:sldId id="713"/>
            <p14:sldId id="714"/>
            <p14:sldId id="721"/>
            <p14:sldId id="71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682"/>
    <a:srgbClr val="3333FF"/>
    <a:srgbClr val="FFCCCC"/>
    <a:srgbClr val="FFABAB"/>
    <a:srgbClr val="0000FF"/>
    <a:srgbClr val="FD9795"/>
    <a:srgbClr val="FF9999"/>
    <a:srgbClr val="F98007"/>
    <a:srgbClr val="FB6E05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4" autoAdjust="0"/>
    <p:restoredTop sz="93073" autoAdjust="0"/>
  </p:normalViewPr>
  <p:slideViewPr>
    <p:cSldViewPr snapToGrid="0">
      <p:cViewPr varScale="1">
        <p:scale>
          <a:sx n="63" d="100"/>
          <a:sy n="63" d="100"/>
        </p:scale>
        <p:origin x="-154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latin typeface="Arial" pitchFamily="34" charset="0"/>
              </a:rPr>
              <a:t>KIT – University of the State of Baden-Wuerttemberg and </a:t>
            </a:r>
            <a:br>
              <a:rPr lang="en-US" sz="800" dirty="0">
                <a:latin typeface="Arial" pitchFamily="34" charset="0"/>
              </a:rPr>
            </a:br>
            <a:r>
              <a:rPr lang="en-US" sz="800" dirty="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6315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rtl="0"/>
            <a:r>
              <a:rPr lang="en-US" sz="1000" b="0" i="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KIT – The Research University in the Helmholtz Association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</a:rPr>
              <a:t>INSTITUTE OF COMPUTER ENGINEERING (ITEC) – CHAIR FOR DEPENDABLE NANO COMPUTING (CDNC)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dnc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1920" y="3673242"/>
            <a:ext cx="8887968" cy="2642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5914239" y="6444107"/>
            <a:ext cx="249685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419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 sz="2000"/>
            </a:lvl1pPr>
            <a:lvl2pPr indent="-396000">
              <a:spcBef>
                <a:spcPts val="700"/>
              </a:spcBef>
              <a:defRPr sz="1600"/>
            </a:lvl2pPr>
            <a:lvl3pPr indent="-324000">
              <a:spcBef>
                <a:spcPts val="700"/>
              </a:spcBef>
              <a:defRPr sz="1600"/>
            </a:lvl3pPr>
            <a:lvl4pPr indent="-324000">
              <a:spcBef>
                <a:spcPts val="700"/>
              </a:spcBef>
              <a:defRPr sz="1600"/>
            </a:lvl4pPr>
            <a:lvl5pPr indent="-324000">
              <a:spcBef>
                <a:spcPts val="700"/>
              </a:spcBef>
              <a:defRPr sz="14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5443871" y="6444107"/>
            <a:ext cx="2967228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80800" y="6444107"/>
            <a:ext cx="309448" cy="365125"/>
          </a:xfrm>
          <a:prstGeom prst="rect">
            <a:avLst/>
          </a:prstGeom>
        </p:spPr>
        <p:txBody>
          <a:bodyPr/>
          <a:lstStyle/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  <p:extLst>
      <p:ext uri="{BB962C8B-B14F-4D97-AF65-F5344CB8AC3E}">
        <p14:creationId xmlns:p14="http://schemas.microsoft.com/office/powerpoint/2010/main" xmlns="" val="6755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2"/>
          </p:nvPr>
        </p:nvSpPr>
        <p:spPr>
          <a:xfrm>
            <a:off x="6123963" y="6407531"/>
            <a:ext cx="24090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92992" y="6395339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1"/>
          </p:nvPr>
        </p:nvSpPr>
        <p:spPr>
          <a:xfrm>
            <a:off x="5805183" y="6419547"/>
            <a:ext cx="27034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964572" y="6419547"/>
            <a:ext cx="25196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-1219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6333689" y="6444107"/>
            <a:ext cx="207741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32032" y="6444107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73" r:id="rId3"/>
    <p:sldLayoutId id="2147483685" r:id="rId4"/>
    <p:sldLayoutId id="2147483674" r:id="rId5"/>
    <p:sldLayoutId id="2147483675" r:id="rId6"/>
    <p:sldLayoutId id="2147483677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1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951808/using-googletest-in-eclipse-how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24375" y="1530746"/>
            <a:ext cx="7930343" cy="10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Neural Network based Image Classification System  on Heterogeneous Platforms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066317" y="2666585"/>
            <a:ext cx="5046458" cy="54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GB" sz="1600" dirty="0" err="1">
                <a:solidFill>
                  <a:srgbClr val="000000"/>
                </a:solidFill>
              </a:rPr>
              <a:t>Linjuan</a:t>
            </a:r>
            <a:r>
              <a:rPr lang="en-GB" sz="1600" dirty="0">
                <a:solidFill>
                  <a:srgbClr val="000000"/>
                </a:solidFill>
              </a:rPr>
              <a:t> Fan, Ibrahim </a:t>
            </a:r>
            <a:r>
              <a:rPr lang="en-GB" sz="1600" dirty="0" err="1">
                <a:solidFill>
                  <a:srgbClr val="000000"/>
                </a:solidFill>
              </a:rPr>
              <a:t>Bouriga</a:t>
            </a:r>
            <a:r>
              <a:rPr lang="en-GB" sz="1600" dirty="0">
                <a:solidFill>
                  <a:srgbClr val="000000"/>
                </a:solidFill>
              </a:rPr>
              <a:t>, Andres </a:t>
            </a:r>
            <a:r>
              <a:rPr lang="en-GB" sz="1600" dirty="0" err="1">
                <a:solidFill>
                  <a:srgbClr val="000000"/>
                </a:solidFill>
              </a:rPr>
              <a:t>Stober</a:t>
            </a:r>
            <a:r>
              <a:rPr lang="en-GB" sz="1600" dirty="0">
                <a:solidFill>
                  <a:srgbClr val="000000"/>
                </a:solidFill>
              </a:rPr>
              <a:t>, </a:t>
            </a:r>
            <a:r>
              <a:rPr lang="en-GB" sz="1600" dirty="0" err="1">
                <a:solidFill>
                  <a:srgbClr val="000000"/>
                </a:solidFill>
              </a:rPr>
              <a:t>Bahaa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dirty="0" err="1">
                <a:solidFill>
                  <a:srgbClr val="000000"/>
                </a:solidFill>
              </a:rPr>
              <a:t>Mahagne</a:t>
            </a:r>
            <a:r>
              <a:rPr lang="en-GB" sz="1600" dirty="0">
                <a:solidFill>
                  <a:srgbClr val="000000"/>
                </a:solidFill>
              </a:rPr>
              <a:t> and </a:t>
            </a:r>
            <a:r>
              <a:rPr lang="en-GB" sz="1600" dirty="0" err="1">
                <a:solidFill>
                  <a:srgbClr val="000000"/>
                </a:solidFill>
              </a:rPr>
              <a:t>Mehyar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dirty="0" err="1">
                <a:solidFill>
                  <a:srgbClr val="000000"/>
                </a:solidFill>
              </a:rPr>
              <a:t>Cherni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6325" y="231527"/>
            <a:ext cx="1299795" cy="100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06C4C2C-591D-C447-9DC3-AB08999E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</a:t>
            </a:r>
            <a:r>
              <a:rPr lang="de-DE" dirty="0"/>
              <a:t> Layer Test</a:t>
            </a: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xmlns="" id="{087E18F4-B783-3E48-9BA5-5A5221748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6211" y="1690209"/>
            <a:ext cx="8362397" cy="36764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en" altLang="zh-CN" dirty="0"/>
              <a:t>In order to avoid any unexpected </a:t>
            </a:r>
            <a:r>
              <a:rPr lang="de-DE" dirty="0" err="1"/>
              <a:t>behaviour</a:t>
            </a:r>
            <a:r>
              <a:rPr lang="en" altLang="zh-CN" dirty="0"/>
              <a:t> of the convolutional layer we apply different filters with different strides on the input. </a:t>
            </a:r>
          </a:p>
          <a:p>
            <a:r>
              <a:rPr lang="de-DE" altLang="zh-CN" dirty="0"/>
              <a:t>Differentes</a:t>
            </a:r>
            <a:r>
              <a:rPr lang="en" altLang="zh-CN" dirty="0"/>
              <a:t> paddings were also used by the input. </a:t>
            </a:r>
          </a:p>
          <a:p>
            <a:r>
              <a:rPr lang="en" altLang="zh-CN" dirty="0"/>
              <a:t>However we model the image as a set of data and do not use real images in this approach, so that we can avoid interpreting graphical representation by the output. </a:t>
            </a:r>
          </a:p>
          <a:p>
            <a:r>
              <a:rPr lang="en" altLang="zh-CN" dirty="0"/>
              <a:t>The data are represented as vectors of float. </a:t>
            </a:r>
          </a:p>
          <a:p>
            <a:r>
              <a:rPr lang="en" altLang="zh-CN" dirty="0"/>
              <a:t>The expected output are calculated manually and compared to the one produced by the layer. </a:t>
            </a:r>
            <a:endParaRPr lang="en-US" altLang="zh-CN" dirty="0"/>
          </a:p>
          <a:p>
            <a:pPr marL="0" indent="0">
              <a:buNone/>
            </a:pPr>
            <a:endParaRPr lang="en-US" altLang="zh-CN" i="1" dirty="0"/>
          </a:p>
        </p:txBody>
      </p:sp>
      <p:sp>
        <p:nvSpPr>
          <p:cNvPr id="11" name="页脚占位符 5">
            <a:extLst>
              <a:ext uri="{FF2B5EF4-FFF2-40B4-BE49-F238E27FC236}">
                <a16:creationId xmlns:a16="http://schemas.microsoft.com/office/drawing/2014/main" xmlns="" id="{7826FA71-DDDB-B54C-ABBF-D3507E027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" y="6461061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</p:spTree>
    <p:extLst>
      <p:ext uri="{BB962C8B-B14F-4D97-AF65-F5344CB8AC3E}">
        <p14:creationId xmlns:p14="http://schemas.microsoft.com/office/powerpoint/2010/main" xmlns="" val="418720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02AA52-EA4D-4E5F-BB50-68CD1B42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xmlns="" id="{05A09CBB-638C-4503-B16F-7BE62EC8F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" y="6461061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1618E58D-E694-C641-86CC-25D494E90B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4128" y="359229"/>
            <a:ext cx="6313102" cy="567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380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06C4C2C-591D-C447-9DC3-AB08999E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Layer Test</a:t>
            </a: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xmlns="" id="{087E18F4-B783-3E48-9BA5-5A5221748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0525" y="1197530"/>
            <a:ext cx="8362397" cy="44629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en-US" dirty="0"/>
              <a:t>This layer basically takes an input volume (whatever the output is of the conv or </a:t>
            </a:r>
            <a:r>
              <a:rPr lang="en-US" dirty="0" err="1"/>
              <a:t>ReLU</a:t>
            </a:r>
            <a:r>
              <a:rPr lang="en-US" dirty="0"/>
              <a:t> or pool layer preceding it) and outputs an N dimensional vector where N is the number of classes that the program has to choose from.</a:t>
            </a:r>
          </a:p>
          <a:p>
            <a:endParaRPr lang="en-US" dirty="0"/>
          </a:p>
          <a:p>
            <a:r>
              <a:rPr lang="en-US" dirty="0"/>
              <a:t>for this test we have created this objects:</a:t>
            </a:r>
            <a:endParaRPr lang="de-DE" dirty="0"/>
          </a:p>
          <a:p>
            <a:pPr lvl="1"/>
            <a:r>
              <a:rPr lang="en-US" altLang="zh-CN" dirty="0" smtClean="0"/>
              <a:t>w</a:t>
            </a:r>
            <a:r>
              <a:rPr lang="en-US" dirty="0" smtClean="0"/>
              <a:t>eights</a:t>
            </a:r>
            <a:r>
              <a:rPr lang="en-US" dirty="0"/>
              <a:t>: object of an Image </a:t>
            </a:r>
            <a:endParaRPr lang="de-DE" dirty="0"/>
          </a:p>
          <a:p>
            <a:pPr lvl="1"/>
            <a:r>
              <a:rPr lang="en-US" dirty="0" err="1"/>
              <a:t>fully_connected_layer</a:t>
            </a:r>
            <a:r>
              <a:rPr lang="en-US" dirty="0"/>
              <a:t>: object of Fully Connected Layer class</a:t>
            </a:r>
            <a:endParaRPr lang="de-DE" dirty="0"/>
          </a:p>
          <a:p>
            <a:pPr lvl="1"/>
            <a:r>
              <a:rPr lang="de-DE" dirty="0" err="1"/>
              <a:t>InputImage</a:t>
            </a:r>
            <a:r>
              <a:rPr lang="de-DE" dirty="0"/>
              <a:t>: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lvl="1"/>
            <a:r>
              <a:rPr lang="de-DE" dirty="0" err="1"/>
              <a:t>expectedOutput</a:t>
            </a:r>
            <a:r>
              <a:rPr lang="de-DE" dirty="0"/>
              <a:t>: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  <a:p>
            <a:pPr lvl="1"/>
            <a:r>
              <a:rPr lang="en-US" dirty="0" err="1"/>
              <a:t>outputFrom_Fully_connected_layer</a:t>
            </a:r>
            <a:r>
              <a:rPr lang="en-US" dirty="0"/>
              <a:t>: output of the fully connected layer for the input image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altLang="zh-CN" dirty="0"/>
          </a:p>
        </p:txBody>
      </p:sp>
      <p:sp>
        <p:nvSpPr>
          <p:cNvPr id="11" name="页脚占位符 5">
            <a:extLst>
              <a:ext uri="{FF2B5EF4-FFF2-40B4-BE49-F238E27FC236}">
                <a16:creationId xmlns:a16="http://schemas.microsoft.com/office/drawing/2014/main" xmlns="" id="{130A2443-A6B8-7C4D-9C29-CE93DFB9D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" y="6461061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</p:spTree>
    <p:extLst>
      <p:ext uri="{BB962C8B-B14F-4D97-AF65-F5344CB8AC3E}">
        <p14:creationId xmlns:p14="http://schemas.microsoft.com/office/powerpoint/2010/main" xmlns="" val="103150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xmlns="" id="{4DEDF4A6-7875-2546-ADC1-6B13F81E3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" y="6461061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B7EA033E-F387-5945-B1DE-C6B789716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571" y="549237"/>
            <a:ext cx="6763643" cy="54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395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2B5BFB35-8AF5-46CC-A872-D3356A1F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 Layer Test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539AFC90-3FE6-4AD9-8F1D-7B281069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function is to progressively reduce the spatial size of the representation to reduce the amount of parameters and computation in the network, and hence to also control overfitting. </a:t>
            </a:r>
            <a:endParaRPr lang="de-DE" dirty="0"/>
          </a:p>
          <a:p>
            <a:endParaRPr lang="en-US" dirty="0"/>
          </a:p>
          <a:p>
            <a:r>
              <a:rPr lang="en-US" dirty="0"/>
              <a:t>For this test have we created:</a:t>
            </a:r>
          </a:p>
          <a:p>
            <a:pPr lvl="1"/>
            <a:r>
              <a:rPr lang="en-US" dirty="0"/>
              <a:t> input image, </a:t>
            </a:r>
          </a:p>
          <a:p>
            <a:pPr lvl="1"/>
            <a:r>
              <a:rPr lang="en-US" dirty="0"/>
              <a:t>expected output </a:t>
            </a:r>
          </a:p>
          <a:p>
            <a:pPr lvl="1"/>
            <a:r>
              <a:rPr lang="en-US" dirty="0"/>
              <a:t>object of max pool </a:t>
            </a:r>
            <a:r>
              <a:rPr lang="en-US" dirty="0" smtClean="0"/>
              <a:t>layer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After adding the data for each object we tested with (ASSERT_EQ) if the output of the max pool layer as we expect it in the output that we created. 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xmlns="" id="{24D79154-874A-A544-A749-2E618D031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</p:spTree>
    <p:extLst>
      <p:ext uri="{BB962C8B-B14F-4D97-AF65-F5344CB8AC3E}">
        <p14:creationId xmlns:p14="http://schemas.microsoft.com/office/powerpoint/2010/main" xmlns="" val="110220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xmlns="" id="{EA3AAAEE-4BB9-7744-A676-537FC9DC9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" y="6461061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5211D56-6F5B-074F-91FB-56D29A3268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128" y="3202756"/>
            <a:ext cx="8066314" cy="3086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DE9AC7-7AA4-B444-AB8B-E97D246A0C7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271" y="219060"/>
            <a:ext cx="4882243" cy="222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792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Response Normalization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layer </a:t>
            </a:r>
            <a:r>
              <a:rPr lang="en-US" altLang="zh-CN" dirty="0" smtClean="0"/>
              <a:t>performs a kind of “lateral inhibition” by normalizing over local input regions. In </a:t>
            </a:r>
            <a:r>
              <a:rPr lang="en-US" altLang="zh-CN" dirty="0" err="1" smtClean="0"/>
              <a:t>across_channels</a:t>
            </a:r>
            <a:r>
              <a:rPr lang="en-US" altLang="zh-CN" dirty="0" smtClean="0"/>
              <a:t> </a:t>
            </a:r>
            <a:r>
              <a:rPr lang="en-US" altLang="zh-CN" dirty="0" smtClean="0"/>
              <a:t>mode, the local regions extend across nearby channels, but have no spatial extent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For this test we have created this object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lrn</a:t>
            </a:r>
            <a:r>
              <a:rPr lang="en-US" altLang="zh-CN" dirty="0" smtClean="0"/>
              <a:t>: object of local response normalization layer   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input</a:t>
            </a:r>
            <a:r>
              <a:rPr lang="en-US" altLang="zh-CN" dirty="0" smtClean="0"/>
              <a:t>: input image in size 2x2x2x1      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expectedOutput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expected output    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output</a:t>
            </a:r>
            <a:r>
              <a:rPr lang="en-US" altLang="zh-CN" dirty="0" smtClean="0"/>
              <a:t>: output after applying </a:t>
            </a:r>
            <a:r>
              <a:rPr lang="en-US" altLang="zh-CN" dirty="0" err="1" smtClean="0"/>
              <a:t>forward_layer</a:t>
            </a:r>
            <a:r>
              <a:rPr lang="en-US" altLang="zh-CN" dirty="0" smtClean="0"/>
              <a:t> method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Dennis Weller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Dennis Weller</a:t>
            </a:r>
            <a:endParaRPr lang="en-US" dirty="0"/>
          </a:p>
        </p:txBody>
      </p:sp>
      <p:pic>
        <p:nvPicPr>
          <p:cNvPr id="7" name="内容占位符 6" descr="lrn_test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281355" y="233885"/>
            <a:ext cx="7395586" cy="609039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 </a:t>
            </a:r>
            <a:r>
              <a:rPr lang="en-US" altLang="zh-CN" sz="2800" dirty="0" smtClean="0"/>
              <a:t>Output</a:t>
            </a:r>
            <a:r>
              <a:rPr lang="en-US" altLang="zh-CN" dirty="0" smtClean="0"/>
              <a:t> Management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These </a:t>
            </a:r>
            <a:r>
              <a:rPr lang="en-US" altLang="zh-CN" dirty="0" smtClean="0"/>
              <a:t>classes work directly with the user interface, and provide through it the </a:t>
            </a:r>
            <a:r>
              <a:rPr lang="en-US" altLang="zh-CN" dirty="0" smtClean="0"/>
              <a:t>input images </a:t>
            </a:r>
            <a:r>
              <a:rPr lang="en-US" altLang="zh-CN" dirty="0" smtClean="0"/>
              <a:t>and platforms, as well as the mode to the back end , and offer access to </a:t>
            </a:r>
            <a:r>
              <a:rPr lang="en-US" altLang="zh-CN" dirty="0" smtClean="0"/>
              <a:t>the results</a:t>
            </a:r>
            <a:r>
              <a:rPr lang="en-US" altLang="zh-CN" dirty="0" smtClean="0"/>
              <a:t>, whether </a:t>
            </a:r>
            <a:r>
              <a:rPr lang="en-US" altLang="zh-CN" dirty="0" err="1" smtClean="0"/>
              <a:t>seperately</a:t>
            </a:r>
            <a:r>
              <a:rPr lang="en-US" altLang="zh-CN" dirty="0" smtClean="0"/>
              <a:t>, or aggregated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Impedance Spectroscopy of Inkjet Printed Electrolyte-Gated Transistor</a:t>
            </a:r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Dennis Weller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Assistant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821156"/>
          </a:xfrm>
        </p:spPr>
        <p:txBody>
          <a:bodyPr/>
          <a:lstStyle/>
          <a:p>
            <a:r>
              <a:rPr lang="en-US" altLang="zh-CN" dirty="0" smtClean="0"/>
              <a:t>The assistant has the input images stored in a map, with their respective paths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Impedance Spectroscopy of Inkjet Printed Electrolyte-Gated Transistor</a:t>
            </a:r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Dennis Weller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3441" y="3225521"/>
            <a:ext cx="494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Insert Picture here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106" y="644873"/>
            <a:ext cx="6911975" cy="561975"/>
          </a:xfrm>
        </p:spPr>
        <p:txBody>
          <a:bodyPr/>
          <a:lstStyle/>
          <a:p>
            <a:r>
              <a:rPr lang="en-US" altLang="zh-CN" sz="2800" dirty="0" smtClean="0"/>
              <a:t>Introduction</a:t>
            </a:r>
            <a:endParaRPr lang="zh-CN" altLang="en-US" sz="28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61968" y="1268901"/>
            <a:ext cx="8356600" cy="489426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 smtClean="0"/>
              <a:t>the purpose of testing </a:t>
            </a:r>
            <a:r>
              <a:rPr lang="en-US" altLang="zh-CN" dirty="0" smtClean="0"/>
              <a:t>sub-modules </a:t>
            </a:r>
            <a:r>
              <a:rPr lang="en-US" altLang="zh-CN" dirty="0" smtClean="0"/>
              <a:t>and base classes of our program, we </a:t>
            </a:r>
            <a:r>
              <a:rPr lang="en-US" altLang="zh-CN" dirty="0" smtClean="0"/>
              <a:t>configured Google Test </a:t>
            </a:r>
            <a:r>
              <a:rPr lang="en-US" altLang="zh-CN" dirty="0" smtClean="0"/>
              <a:t>on eclipse.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We oriented ourselves as much as possible to the design set during the design phase, </a:t>
            </a:r>
            <a:r>
              <a:rPr lang="en-US" altLang="zh-CN" dirty="0" smtClean="0"/>
              <a:t>and of </a:t>
            </a:r>
            <a:r>
              <a:rPr lang="en-US" altLang="zh-CN" dirty="0" smtClean="0"/>
              <a:t>course, with minor changes, our goal has been mostly achieved, since unit tests are </a:t>
            </a:r>
            <a:r>
              <a:rPr lang="en-US" altLang="zh-CN" dirty="0" smtClean="0"/>
              <a:t>all successful.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effectiveness </a:t>
            </a:r>
            <a:r>
              <a:rPr lang="en-US" altLang="zh-CN" dirty="0" smtClean="0"/>
              <a:t>of </a:t>
            </a:r>
            <a:r>
              <a:rPr lang="en-US" altLang="zh-CN" dirty="0" smtClean="0"/>
              <a:t>these tests </a:t>
            </a:r>
            <a:r>
              <a:rPr lang="en-US" altLang="zh-CN" dirty="0" smtClean="0"/>
              <a:t>will be proven in the next phase, when the full integration is finished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Dennis Weller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is a basic representation of the results stored in a vector of pairs, sorted </a:t>
            </a:r>
            <a:r>
              <a:rPr lang="en-US" altLang="zh-CN" dirty="0" err="1" smtClean="0"/>
              <a:t>descendently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Dennis Weller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DataSaver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datasaver</a:t>
            </a:r>
            <a:r>
              <a:rPr lang="en-US" altLang="zh-CN" dirty="0" smtClean="0"/>
              <a:t> saves outputs of the classification, converts them into result objects </a:t>
            </a:r>
            <a:r>
              <a:rPr lang="en-US" altLang="zh-CN" dirty="0" smtClean="0"/>
              <a:t>and saves </a:t>
            </a:r>
            <a:r>
              <a:rPr lang="en-US" altLang="zh-CN" dirty="0" smtClean="0"/>
              <a:t>them into a map, directly providing access to them. It also can aggregate </a:t>
            </a:r>
            <a:r>
              <a:rPr lang="en-US" altLang="zh-CN" dirty="0" smtClean="0"/>
              <a:t>the current </a:t>
            </a:r>
            <a:r>
              <a:rPr lang="en-US" altLang="zh-CN" dirty="0" smtClean="0"/>
              <a:t>stored results.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Dennis Weller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scheduler is responsible of providing the system with information about </a:t>
            </a:r>
            <a:r>
              <a:rPr lang="en-US" altLang="zh-CN" dirty="0" smtClean="0"/>
              <a:t>platforms it </a:t>
            </a:r>
            <a:r>
              <a:rPr lang="en-US" altLang="zh-CN" dirty="0" smtClean="0"/>
              <a:t>can run on, depending on the user’s </a:t>
            </a:r>
            <a:r>
              <a:rPr lang="en-US" altLang="zh-CN" dirty="0" err="1" smtClean="0"/>
              <a:t>choise</a:t>
            </a:r>
            <a:r>
              <a:rPr lang="en-US" altLang="zh-CN" dirty="0" smtClean="0"/>
              <a:t> of platforms and operation mode.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Dennis Weller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073812" y="2634448"/>
            <a:ext cx="6911975" cy="561975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/>
              <a:t>Coverage</a:t>
            </a:r>
            <a:endParaRPr lang="zh-CN" altLang="en-US" sz="4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Dennis Weller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2E4B70-93C7-480F-9D6A-28A09134F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10" name="页脚占位符 5">
            <a:extLst>
              <a:ext uri="{FF2B5EF4-FFF2-40B4-BE49-F238E27FC236}">
                <a16:creationId xmlns:a16="http://schemas.microsoft.com/office/drawing/2014/main" xmlns="" id="{0F5A82ED-C254-4CDF-A0DB-D22EB18D16EC}"/>
              </a:ext>
            </a:extLst>
          </p:cNvPr>
          <p:cNvSpPr txBox="1">
            <a:spLocks/>
          </p:cNvSpPr>
          <p:nvPr/>
        </p:nvSpPr>
        <p:spPr>
          <a:xfrm>
            <a:off x="0" y="6419723"/>
            <a:ext cx="5583936" cy="36036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/>
              <a:t>Software Engineering 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83E5C01-19DA-4044-9771-194439C0EBD8}"/>
              </a:ext>
            </a:extLst>
          </p:cNvPr>
          <p:cNvSpPr/>
          <p:nvPr/>
        </p:nvSpPr>
        <p:spPr>
          <a:xfrm>
            <a:off x="411836" y="522906"/>
            <a:ext cx="5041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err="1">
                <a:solidFill>
                  <a:srgbClr val="24292E"/>
                </a:solidFill>
                <a:latin typeface="+mj-lt"/>
              </a:rPr>
              <a:t>gcov</a:t>
            </a:r>
            <a:r>
              <a:rPr lang="de-DE" sz="2800" b="1" dirty="0">
                <a:solidFill>
                  <a:srgbClr val="24292E"/>
                </a:solidFill>
                <a:latin typeface="+mj-lt"/>
              </a:rPr>
              <a:t> – </a:t>
            </a:r>
            <a:r>
              <a:rPr lang="de-DE" sz="2800" b="1" dirty="0" err="1">
                <a:solidFill>
                  <a:srgbClr val="24292E"/>
                </a:solidFill>
                <a:latin typeface="+mj-lt"/>
              </a:rPr>
              <a:t>coverage</a:t>
            </a:r>
            <a:r>
              <a:rPr lang="de-DE" sz="2800" b="1" dirty="0">
                <a:solidFill>
                  <a:srgbClr val="24292E"/>
                </a:solidFill>
                <a:latin typeface="+mj-lt"/>
              </a:rPr>
              <a:t> </a:t>
            </a:r>
            <a:r>
              <a:rPr lang="de-DE" sz="2800" b="1" dirty="0" err="1">
                <a:solidFill>
                  <a:srgbClr val="24292E"/>
                </a:solidFill>
                <a:latin typeface="+mj-lt"/>
              </a:rPr>
              <a:t>testing</a:t>
            </a:r>
            <a:r>
              <a:rPr lang="de-DE" sz="2800" b="1" dirty="0">
                <a:solidFill>
                  <a:srgbClr val="24292E"/>
                </a:solidFill>
                <a:latin typeface="+mj-lt"/>
              </a:rPr>
              <a:t> </a:t>
            </a:r>
            <a:r>
              <a:rPr lang="de-DE" sz="2800" b="1" dirty="0" err="1">
                <a:solidFill>
                  <a:srgbClr val="24292E"/>
                </a:solidFill>
                <a:latin typeface="+mj-lt"/>
              </a:rPr>
              <a:t>tool</a:t>
            </a:r>
            <a:endParaRPr lang="de-DE" sz="2800" b="1" dirty="0">
              <a:latin typeface="+mj-lt"/>
            </a:endParaRP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xmlns="" id="{35F08FEC-C32D-E741-B476-8B113FA0F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150" y="1586444"/>
            <a:ext cx="8296082" cy="42771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r>
              <a:rPr lang="en-US" sz="2000" dirty="0" err="1"/>
              <a:t>gcov</a:t>
            </a:r>
            <a:r>
              <a:rPr lang="en-US" sz="2000" dirty="0"/>
              <a:t> is a test coverage program.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used it in concert with GCC to analyze our programs to help,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600" dirty="0"/>
              <a:t> create more efficient, faster running code</a:t>
            </a:r>
          </a:p>
          <a:p>
            <a:pPr marL="47625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to discover untested parts of your program. </a:t>
            </a:r>
          </a:p>
          <a:p>
            <a:pPr marL="47625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discover where our optimization efforts will best affect our code.</a:t>
            </a:r>
          </a:p>
          <a:p>
            <a:pPr marL="47625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analyze our code's performance</a:t>
            </a:r>
            <a:r>
              <a:rPr lang="de-DE" sz="1600" dirty="0"/>
              <a:t> 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7859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06C4C2C-591D-C447-9DC3-AB08999E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</a:rPr>
              <a:t>Using GCOV</a:t>
            </a:r>
            <a:endParaRPr lang="de-DE" sz="2400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xmlns="" id="{087E18F4-B783-3E48-9BA5-5A5221748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440" y="1916963"/>
            <a:ext cx="8296082" cy="30240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en-US" dirty="0"/>
              <a:t>By using </a:t>
            </a:r>
            <a:r>
              <a:rPr lang="en-US" dirty="0" err="1"/>
              <a:t>gcov</a:t>
            </a:r>
            <a:r>
              <a:rPr lang="en-US" dirty="0"/>
              <a:t> we found some basic performance statistics, such as: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how often each line of code executes</a:t>
            </a:r>
            <a:r>
              <a:rPr lang="de-DE" dirty="0"/>
              <a:t> </a:t>
            </a:r>
          </a:p>
          <a:p>
            <a:pPr marL="394575" lvl="1" indent="0">
              <a:buNone/>
            </a:pPr>
            <a:endParaRPr lang="de-DE" dirty="0"/>
          </a:p>
          <a:p>
            <a:pPr lvl="1"/>
            <a:r>
              <a:rPr lang="en-US" dirty="0"/>
              <a:t> what lines of code are actually executed</a:t>
            </a:r>
          </a:p>
          <a:p>
            <a:pPr marL="394575" lvl="1" indent="0">
              <a:buNone/>
            </a:pPr>
            <a:endParaRPr lang="de-DE" dirty="0"/>
          </a:p>
          <a:p>
            <a:pPr lvl="1"/>
            <a:r>
              <a:rPr lang="en-US" dirty="0"/>
              <a:t> how much computing time each section of code uses</a:t>
            </a:r>
            <a:endParaRPr lang="de-DE" dirty="0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xmlns="" id="{7EB4266B-81DA-8B4E-9897-FEF851AB7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" y="6461061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</p:spTree>
    <p:extLst>
      <p:ext uri="{BB962C8B-B14F-4D97-AF65-F5344CB8AC3E}">
        <p14:creationId xmlns:p14="http://schemas.microsoft.com/office/powerpoint/2010/main" xmlns="" val="296545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Current Overall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Used </a:t>
            </a:r>
            <a:r>
              <a:rPr lang="en-US" altLang="zh-CN" dirty="0" smtClean="0"/>
              <a:t>two different ways of building and compiling </a:t>
            </a:r>
            <a:r>
              <a:rPr lang="en-US" altLang="zh-CN" dirty="0" smtClean="0"/>
              <a:t>GUI and back-end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Trying </a:t>
            </a:r>
            <a:r>
              <a:rPr lang="en-US" altLang="zh-CN" dirty="0" smtClean="0"/>
              <a:t>to make both of the GUI and classification run on </a:t>
            </a:r>
            <a:r>
              <a:rPr lang="en-US" altLang="zh-CN" dirty="0" smtClean="0"/>
              <a:t>eclipse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Have made </a:t>
            </a:r>
            <a:r>
              <a:rPr lang="en-US" altLang="zh-CN" dirty="0" smtClean="0"/>
              <a:t>a big step in this </a:t>
            </a:r>
            <a:r>
              <a:rPr lang="en-US" altLang="zh-CN" dirty="0" smtClean="0"/>
              <a:t>direction, since </a:t>
            </a:r>
            <a:r>
              <a:rPr lang="en-US" altLang="zh-CN" dirty="0" smtClean="0"/>
              <a:t>basic GUI’s are now running on eclipse, however we still have compiling errors </a:t>
            </a:r>
            <a:r>
              <a:rPr lang="en-US" altLang="zh-CN" dirty="0" smtClean="0"/>
              <a:t>when merging </a:t>
            </a:r>
            <a:r>
              <a:rPr lang="en-US" altLang="zh-CN" dirty="0" smtClean="0"/>
              <a:t>both of the main </a:t>
            </a:r>
            <a:r>
              <a:rPr lang="en-US" altLang="zh-CN" dirty="0" smtClean="0"/>
              <a:t>projects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Dennis Weller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3FFF9DAF-9AF8-FA4C-88CC-53ACBEB0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54" y="609600"/>
            <a:ext cx="6911975" cy="587829"/>
          </a:xfrm>
        </p:spPr>
        <p:txBody>
          <a:bodyPr>
            <a:noAutofit/>
          </a:bodyPr>
          <a:lstStyle/>
          <a:p>
            <a:r>
              <a:rPr lang="de-DE" dirty="0"/>
              <a:t>Google Tests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8CF34D27-70B7-EA43-87F0-266AC8016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526" y="1083598"/>
            <a:ext cx="8296082" cy="42771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r>
              <a:rPr lang="en-US" dirty="0"/>
              <a:t>Google Test is a unit Testing library for the C++ programming language, based on the </a:t>
            </a:r>
            <a:r>
              <a:rPr lang="en-US" dirty="0" err="1"/>
              <a:t>xUnit</a:t>
            </a:r>
            <a:r>
              <a:rPr lang="en-US" dirty="0"/>
              <a:t> architecture</a:t>
            </a:r>
            <a:r>
              <a:rPr lang="de-DE" dirty="0"/>
              <a:t> </a:t>
            </a:r>
            <a:endParaRPr lang="en-US" altLang="zh-CN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0582344-20BF-C24F-B9D6-E621FCE64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872343" y="2731639"/>
            <a:ext cx="5029200" cy="3353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70C0FA5-9C50-9D4C-BE1F-65C4810A2E8A}"/>
              </a:ext>
            </a:extLst>
          </p:cNvPr>
          <p:cNvSpPr txBox="1"/>
          <p:nvPr/>
        </p:nvSpPr>
        <p:spPr>
          <a:xfrm>
            <a:off x="1959428" y="6489024"/>
            <a:ext cx="502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>
                <a:hlinkClick r:id="rId3" tooltip="http://stackoverflow.com/questions/3951808/using-googletest-in-eclipse-how"/>
              </a:rPr>
              <a:t>This Photo</a:t>
            </a:r>
            <a:r>
              <a:rPr lang="de-DE" sz="900"/>
              <a:t> by Unknown Author is licensed under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xmlns="" id="{D5792DCF-CD73-DE46-AD36-94B530B18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" y="6461061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xmlns="" id="{53EF04C9-CAD7-5543-B52F-E2A893362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526" y="1656783"/>
            <a:ext cx="8296082" cy="4277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e-DE" dirty="0"/>
          </a:p>
          <a:p>
            <a:pPr lvl="0"/>
            <a:r>
              <a:rPr lang="en-US" dirty="0"/>
              <a:t>Google Test is designed to be portable and it works around various bugs in various compilers and environments</a:t>
            </a:r>
          </a:p>
          <a:p>
            <a:pPr marL="0" lvl="0" indent="0">
              <a:buNone/>
            </a:pPr>
            <a:endParaRPr lang="de-DE" dirty="0"/>
          </a:p>
          <a:p>
            <a:pPr lvl="0"/>
            <a:r>
              <a:rPr lang="en-US" dirty="0"/>
              <a:t>Google's test framework has built-in assertions that are deployable in software where exception handling is disabled</a:t>
            </a:r>
          </a:p>
          <a:p>
            <a:pPr lvl="0"/>
            <a:endParaRPr lang="de-DE" dirty="0"/>
          </a:p>
          <a:p>
            <a:pPr lvl="0"/>
            <a:r>
              <a:rPr lang="en-US" dirty="0"/>
              <a:t>Running the tests is simple and it’s easy to write assertions that generate informative messages</a:t>
            </a:r>
          </a:p>
          <a:p>
            <a:pPr marL="0" lvl="0" indent="0">
              <a:buNone/>
            </a:pPr>
            <a:endParaRPr lang="de-DE" dirty="0"/>
          </a:p>
          <a:p>
            <a:r>
              <a:rPr lang="en-US" dirty="0"/>
              <a:t>Google Test automatically detects your tests and doesn’t require you to enumerate them in order to run them</a:t>
            </a:r>
            <a:r>
              <a:rPr lang="de-DE" dirty="0"/>
              <a:t> </a:t>
            </a: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146F02-26A4-0349-A018-604DFA7C7416}"/>
              </a:ext>
            </a:extLst>
          </p:cNvPr>
          <p:cNvSpPr txBox="1"/>
          <p:nvPr/>
        </p:nvSpPr>
        <p:spPr>
          <a:xfrm>
            <a:off x="372526" y="739404"/>
            <a:ext cx="6114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Why we decided to use this framework</a:t>
            </a:r>
            <a:r>
              <a:rPr lang="de-DE" sz="2400" b="1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xmlns="" val="325814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923088" y="1989575"/>
            <a:ext cx="6911975" cy="1416818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/>
              <a:t>Test</a:t>
            </a:r>
            <a:endParaRPr lang="zh-CN" altLang="en-US" sz="4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Dennis Weller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 smtClean="0"/>
              <a:t>constructor of Network loads the layers from a configuration file through </a:t>
            </a:r>
            <a:r>
              <a:rPr lang="en-US" altLang="zh-CN" dirty="0" err="1" smtClean="0"/>
              <a:t>Caffe</a:t>
            </a:r>
            <a:r>
              <a:rPr lang="en-US" altLang="zh-CN" dirty="0" smtClean="0"/>
              <a:t> </a:t>
            </a:r>
            <a:r>
              <a:rPr lang="en-US" altLang="zh-CN" dirty="0" smtClean="0"/>
              <a:t>parser. Therefore</a:t>
            </a:r>
            <a:r>
              <a:rPr lang="en-US" altLang="zh-CN" dirty="0" smtClean="0"/>
              <a:t>, tests were run to check if these layers are properly loaded in the class.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Impedance Spectroscopy of Inkjet Printed Electrolyte-Gated Transistor</a:t>
            </a:r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Dennis Weller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852371" y="2533964"/>
            <a:ext cx="3578573" cy="561975"/>
          </a:xfrm>
        </p:spPr>
        <p:txBody>
          <a:bodyPr/>
          <a:lstStyle/>
          <a:p>
            <a:r>
              <a:rPr lang="en-US" altLang="zh-CN" dirty="0" smtClean="0"/>
              <a:t>Insert </a:t>
            </a:r>
            <a:r>
              <a:rPr lang="en-US" altLang="zh-CN" smtClean="0"/>
              <a:t>picture here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Dennis Weller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Caffe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Caffe</a:t>
            </a:r>
            <a:r>
              <a:rPr lang="en-US" altLang="zh-CN" dirty="0" smtClean="0"/>
              <a:t> </a:t>
            </a:r>
            <a:r>
              <a:rPr lang="en-US" altLang="zh-CN" dirty="0" smtClean="0"/>
              <a:t>was used to access functions which made the network model easier to </a:t>
            </a:r>
            <a:r>
              <a:rPr lang="en-US" altLang="zh-CN" dirty="0" smtClean="0"/>
              <a:t>implement, since </a:t>
            </a:r>
            <a:r>
              <a:rPr lang="en-US" altLang="zh-CN" dirty="0" smtClean="0"/>
              <a:t>it offers parsing methods to fill each layer with its proper fields. It also provided </a:t>
            </a:r>
            <a:r>
              <a:rPr lang="en-US" altLang="zh-CN" dirty="0" smtClean="0"/>
              <a:t>as the </a:t>
            </a:r>
            <a:r>
              <a:rPr lang="en-US" altLang="zh-CN" dirty="0" smtClean="0"/>
              <a:t>weights.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Impedance Spectroscopy of Inkjet Printed Electrolyte-Gated Transistor</a:t>
            </a:r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Dennis Weller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2612" y="2554061"/>
            <a:ext cx="3035963" cy="561975"/>
          </a:xfrm>
        </p:spPr>
        <p:txBody>
          <a:bodyPr/>
          <a:lstStyle/>
          <a:p>
            <a:r>
              <a:rPr lang="en-US" altLang="zh-CN" dirty="0" smtClean="0"/>
              <a:t>Insert picture here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Impedance Spectroscopy of Inkjet Printed Electrolyte-Gated Transistor</a:t>
            </a:r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Dennis Weller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151</TotalTime>
  <Words>966</Words>
  <Application>Microsoft Office PowerPoint</Application>
  <PresentationFormat>全屏显示(4:3)</PresentationFormat>
  <Paragraphs>182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KIT-Masterslides-EN-SDQ</vt:lpstr>
      <vt:lpstr>幻灯片 1</vt:lpstr>
      <vt:lpstr>Introduction</vt:lpstr>
      <vt:lpstr>Google Tests</vt:lpstr>
      <vt:lpstr>幻灯片 4</vt:lpstr>
      <vt:lpstr>Test</vt:lpstr>
      <vt:lpstr>Network</vt:lpstr>
      <vt:lpstr>Insert picture here</vt:lpstr>
      <vt:lpstr>Caffe</vt:lpstr>
      <vt:lpstr>Insert picture here</vt:lpstr>
      <vt:lpstr>Convolution Layer Test</vt:lpstr>
      <vt:lpstr>幻灯片 11</vt:lpstr>
      <vt:lpstr>Fully Connected Layer Test</vt:lpstr>
      <vt:lpstr>幻灯片 13</vt:lpstr>
      <vt:lpstr>Max Pooling Layer Test</vt:lpstr>
      <vt:lpstr>幻灯片 15</vt:lpstr>
      <vt:lpstr>Local Response Normalization Layer</vt:lpstr>
      <vt:lpstr>幻灯片 17</vt:lpstr>
      <vt:lpstr>Input Output Management</vt:lpstr>
      <vt:lpstr>Assistant</vt:lpstr>
      <vt:lpstr>Result</vt:lpstr>
      <vt:lpstr>DataSaver</vt:lpstr>
      <vt:lpstr>Scheduler</vt:lpstr>
      <vt:lpstr>Coverage</vt:lpstr>
      <vt:lpstr>幻灯片 24</vt:lpstr>
      <vt:lpstr>Using GCOV</vt:lpstr>
      <vt:lpstr>Current Overall State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Administrator</cp:lastModifiedBy>
  <cp:revision>1775</cp:revision>
  <cp:lastPrinted>2016-01-22T17:58:34Z</cp:lastPrinted>
  <dcterms:created xsi:type="dcterms:W3CDTF">2010-10-20T15:21:04Z</dcterms:created>
  <dcterms:modified xsi:type="dcterms:W3CDTF">2019-03-01T14:04:56Z</dcterms:modified>
</cp:coreProperties>
</file>