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73" r:id="rId2"/>
    <p:sldId id="702" r:id="rId3"/>
    <p:sldId id="708" r:id="rId4"/>
    <p:sldId id="709" r:id="rId5"/>
    <p:sldId id="712" r:id="rId6"/>
    <p:sldId id="713" r:id="rId7"/>
    <p:sldId id="714" r:id="rId8"/>
    <p:sldId id="715" r:id="rId9"/>
    <p:sldId id="716" r:id="rId10"/>
    <p:sldId id="717" r:id="rId11"/>
    <p:sldId id="707" r:id="rId12"/>
    <p:sldId id="721" r:id="rId13"/>
    <p:sldId id="722" r:id="rId14"/>
    <p:sldId id="720" r:id="rId15"/>
    <p:sldId id="723" r:id="rId16"/>
    <p:sldId id="724" r:id="rId17"/>
    <p:sldId id="725" r:id="rId18"/>
    <p:sldId id="726" r:id="rId19"/>
    <p:sldId id="727" r:id="rId20"/>
    <p:sldId id="728" r:id="rId21"/>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82"/>
    <a:srgbClr val="3333FF"/>
    <a:srgbClr val="FFCCCC"/>
    <a:srgbClr val="FFABAB"/>
    <a:srgbClr val="0000FF"/>
    <a:srgbClr val="FD9795"/>
    <a:srgbClr val="FF9999"/>
    <a:srgbClr val="F98007"/>
    <a:srgbClr val="FB6E0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96" autoAdjust="0"/>
    <p:restoredTop sz="93056" autoAdjust="0"/>
  </p:normalViewPr>
  <p:slideViewPr>
    <p:cSldViewPr snapToGrid="0">
      <p:cViewPr varScale="1">
        <p:scale>
          <a:sx n="67" d="100"/>
          <a:sy n="67" d="100"/>
        </p:scale>
        <p:origin x="161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5" d="100"/>
          <a:sy n="85" d="100"/>
        </p:scale>
        <p:origin x="-3198"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atin typeface="Arial" charset="0"/>
              </a:defRPr>
            </a:lvl1pPr>
          </a:lstStyle>
          <a:p>
            <a:pPr>
              <a:defRPr/>
            </a:pPr>
            <a:r>
              <a:rPr lang="de-DE"/>
              <a:t>Prof. Dr. Max Mustermann | Musterfakultät</a:t>
            </a:r>
          </a:p>
        </p:txBody>
      </p:sp>
      <p:sp>
        <p:nvSpPr>
          <p:cNvPr id="47111" name="Text Box 7"/>
          <p:cNvSpPr txBox="1">
            <a:spLocks noChangeArrowheads="1"/>
          </p:cNvSpPr>
          <p:nvPr/>
        </p:nvSpPr>
        <p:spPr bwMode="auto">
          <a:xfrm>
            <a:off x="541338" y="8532813"/>
            <a:ext cx="3103562" cy="244475"/>
          </a:xfrm>
          <a:prstGeom prst="rect">
            <a:avLst/>
          </a:prstGeom>
          <a:noFill/>
          <a:ln w="9525">
            <a:noFill/>
            <a:miter lim="800000"/>
            <a:headEnd/>
            <a:tailEnd/>
          </a:ln>
          <a:effectLst/>
        </p:spPr>
        <p:txBody>
          <a:bodyPr lIns="0" tIns="0" rIns="0" bIns="0">
            <a:spAutoFit/>
          </a:bodyPr>
          <a:lstStyle/>
          <a:p>
            <a:pPr>
              <a:defRPr/>
            </a:pPr>
            <a:r>
              <a:rPr lang="en-US" sz="800" dirty="0">
                <a:latin typeface="Arial" pitchFamily="34" charset="0"/>
              </a:rPr>
              <a:t>KIT – University of the State of Baden-Wuerttemberg and </a:t>
            </a:r>
            <a:br>
              <a:rPr lang="en-US" sz="800" dirty="0">
                <a:latin typeface="Arial" pitchFamily="34" charset="0"/>
              </a:rPr>
            </a:br>
            <a:r>
              <a:rPr lang="en-US" sz="800" dirty="0">
                <a:latin typeface="Arial" pitchFamily="34" charset="0"/>
              </a:rPr>
              <a:t>National Laboratory of the Helmholtz Association</a:t>
            </a:r>
          </a:p>
        </p:txBody>
      </p:sp>
      <p:pic>
        <p:nvPicPr>
          <p:cNvPr id="6148" name="Picture 11" descr="KIT-Logo-rgb_de"/>
          <p:cNvPicPr>
            <a:picLocks noChangeAspect="1" noChangeArrowheads="1"/>
          </p:cNvPicPr>
          <p:nvPr/>
        </p:nvPicPr>
        <p:blipFill>
          <a:blip r:embed="rId2" cstate="print"/>
          <a:srcRect/>
          <a:stretch>
            <a:fillRect/>
          </a:stretch>
        </p:blipFill>
        <p:spPr bwMode="auto">
          <a:xfrm>
            <a:off x="549275" y="188913"/>
            <a:ext cx="1008063" cy="465137"/>
          </a:xfrm>
          <a:prstGeom prst="rect">
            <a:avLst/>
          </a:prstGeom>
          <a:noFill/>
          <a:ln w="9525">
            <a:noFill/>
            <a:miter lim="800000"/>
            <a:headEnd/>
            <a:tailEnd/>
          </a:ln>
        </p:spPr>
      </p:pic>
    </p:spTree>
    <p:extLst>
      <p:ext uri="{BB962C8B-B14F-4D97-AF65-F5344CB8AC3E}">
        <p14:creationId xmlns:p14="http://schemas.microsoft.com/office/powerpoint/2010/main" val="16596326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r>
              <a:rPr lang="de-DE"/>
              <a:t>Prof. Dr. Max Mustermann | </a:t>
            </a:r>
            <a:br>
              <a:rPr lang="de-DE"/>
            </a:br>
            <a:r>
              <a:rPr lang="de-DE"/>
              <a:t>Name of Faculty</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2BDCDAC-DE62-4AD3-97B8-72AB65504827}" type="slidenum">
              <a:rPr lang="de-DE"/>
              <a:pPr>
                <a:defRPr/>
              </a:pPr>
              <a:t>‹N°›</a:t>
            </a:fld>
            <a:endParaRPr lang="de-DE"/>
          </a:p>
        </p:txBody>
      </p:sp>
    </p:spTree>
    <p:extLst>
      <p:ext uri="{BB962C8B-B14F-4D97-AF65-F5344CB8AC3E}">
        <p14:creationId xmlns:p14="http://schemas.microsoft.com/office/powerpoint/2010/main" val="30463841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pPr>
              <a:defRPr/>
            </a:pPr>
            <a:endParaRPr lang="de-DE" dirty="0"/>
          </a:p>
        </p:txBody>
      </p:sp>
      <p:sp>
        <p:nvSpPr>
          <p:cNvPr id="5" name="Foliennummernplatzhalter 4"/>
          <p:cNvSpPr>
            <a:spLocks noGrp="1"/>
          </p:cNvSpPr>
          <p:nvPr>
            <p:ph type="sldNum" sz="quarter" idx="11"/>
          </p:nvPr>
        </p:nvSpPr>
        <p:spPr/>
        <p:txBody>
          <a:bodyPr/>
          <a:lstStyle/>
          <a:p>
            <a:pPr>
              <a:defRPr/>
            </a:pPr>
            <a:fld id="{32BDCDAC-DE62-4AD3-97B8-72AB65504827}" type="slidenum">
              <a:rPr lang="de-DE" smtClean="0"/>
              <a:pPr>
                <a:defRPr/>
              </a:pPr>
              <a:t>1</a:t>
            </a:fld>
            <a:endParaRPr lang="de-DE" dirty="0"/>
          </a:p>
        </p:txBody>
      </p:sp>
    </p:spTree>
    <p:extLst>
      <p:ext uri="{BB962C8B-B14F-4D97-AF65-F5344CB8AC3E}">
        <p14:creationId xmlns:p14="http://schemas.microsoft.com/office/powerpoint/2010/main" val="56315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灯片编号占位符 4"/>
          <p:cNvSpPr>
            <a:spLocks noGrp="1"/>
          </p:cNvSpPr>
          <p:nvPr>
            <p:ph type="sldNum" sz="quarter" idx="11"/>
          </p:nvPr>
        </p:nvSpPr>
        <p:spPr/>
        <p:txBody>
          <a:bodyPr/>
          <a:lstStyle/>
          <a:p>
            <a:pPr>
              <a:defRPr/>
            </a:pPr>
            <a:fld id="{32BDCDAC-DE62-4AD3-97B8-72AB65504827}" type="slidenum">
              <a:rPr lang="de-DE" smtClean="0"/>
              <a:pPr>
                <a:defRPr/>
              </a:pPr>
              <a:t>11</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灯片编号占位符 4"/>
          <p:cNvSpPr>
            <a:spLocks noGrp="1"/>
          </p:cNvSpPr>
          <p:nvPr>
            <p:ph type="sldNum" sz="quarter" idx="11"/>
          </p:nvPr>
        </p:nvSpPr>
        <p:spPr/>
        <p:txBody>
          <a:bodyPr/>
          <a:lstStyle/>
          <a:p>
            <a:pPr>
              <a:defRPr/>
            </a:pPr>
            <a:fld id="{32BDCDAC-DE62-4AD3-97B8-72AB65504827}" type="slidenum">
              <a:rPr lang="de-DE" smtClean="0"/>
              <a:pPr>
                <a:defRPr/>
              </a:pPr>
              <a:t>13</a:t>
            </a:fld>
            <a:endParaRPr lang="de-DE"/>
          </a:p>
        </p:txBody>
      </p:sp>
    </p:spTree>
    <p:extLst>
      <p:ext uri="{BB962C8B-B14F-4D97-AF65-F5344CB8AC3E}">
        <p14:creationId xmlns:p14="http://schemas.microsoft.com/office/powerpoint/2010/main" val="3200102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灯片编号占位符 4"/>
          <p:cNvSpPr>
            <a:spLocks noGrp="1"/>
          </p:cNvSpPr>
          <p:nvPr>
            <p:ph type="sldNum" sz="quarter" idx="11"/>
          </p:nvPr>
        </p:nvSpPr>
        <p:spPr/>
        <p:txBody>
          <a:bodyPr/>
          <a:lstStyle/>
          <a:p>
            <a:pPr>
              <a:defRPr/>
            </a:pPr>
            <a:fld id="{32BDCDAC-DE62-4AD3-97B8-72AB65504827}" type="slidenum">
              <a:rPr lang="de-DE" smtClean="0"/>
              <a:pPr>
                <a:defRPr/>
              </a:pPr>
              <a:t>15</a:t>
            </a:fld>
            <a:endParaRPr lang="de-DE"/>
          </a:p>
        </p:txBody>
      </p:sp>
    </p:spTree>
    <p:extLst>
      <p:ext uri="{BB962C8B-B14F-4D97-AF65-F5344CB8AC3E}">
        <p14:creationId xmlns:p14="http://schemas.microsoft.com/office/powerpoint/2010/main" val="857186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灯片编号占位符 4"/>
          <p:cNvSpPr>
            <a:spLocks noGrp="1"/>
          </p:cNvSpPr>
          <p:nvPr>
            <p:ph type="sldNum" sz="quarter" idx="11"/>
          </p:nvPr>
        </p:nvSpPr>
        <p:spPr/>
        <p:txBody>
          <a:bodyPr/>
          <a:lstStyle/>
          <a:p>
            <a:pPr>
              <a:defRPr/>
            </a:pPr>
            <a:fld id="{32BDCDAC-DE62-4AD3-97B8-72AB65504827}" type="slidenum">
              <a:rPr lang="de-DE" smtClean="0"/>
              <a:pPr>
                <a:defRPr/>
              </a:pPr>
              <a:t>16</a:t>
            </a:fld>
            <a:endParaRPr lang="de-DE"/>
          </a:p>
        </p:txBody>
      </p:sp>
    </p:spTree>
    <p:extLst>
      <p:ext uri="{BB962C8B-B14F-4D97-AF65-F5344CB8AC3E}">
        <p14:creationId xmlns:p14="http://schemas.microsoft.com/office/powerpoint/2010/main" val="2720575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灯片编号占位符 4"/>
          <p:cNvSpPr>
            <a:spLocks noGrp="1"/>
          </p:cNvSpPr>
          <p:nvPr>
            <p:ph type="sldNum" sz="quarter" idx="11"/>
          </p:nvPr>
        </p:nvSpPr>
        <p:spPr/>
        <p:txBody>
          <a:bodyPr/>
          <a:lstStyle/>
          <a:p>
            <a:pPr>
              <a:defRPr/>
            </a:pPr>
            <a:fld id="{32BDCDAC-DE62-4AD3-97B8-72AB65504827}" type="slidenum">
              <a:rPr lang="de-DE" smtClean="0"/>
              <a:pPr>
                <a:defRPr/>
              </a:pPr>
              <a:t>18</a:t>
            </a:fld>
            <a:endParaRPr lang="de-DE"/>
          </a:p>
        </p:txBody>
      </p:sp>
    </p:spTree>
    <p:extLst>
      <p:ext uri="{BB962C8B-B14F-4D97-AF65-F5344CB8AC3E}">
        <p14:creationId xmlns:p14="http://schemas.microsoft.com/office/powerpoint/2010/main" val="29212287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Picture 9" descr="II_rahmen_neu_titel"/>
          <p:cNvPicPr>
            <a:picLocks noChangeAspect="1" noChangeArrowheads="1"/>
          </p:cNvPicPr>
          <p:nvPr userDrawn="1"/>
        </p:nvPicPr>
        <p:blipFill>
          <a:blip r:embed="rId2" cstate="print"/>
          <a:srcRect/>
          <a:stretch>
            <a:fillRect/>
          </a:stretch>
        </p:blipFill>
        <p:spPr bwMode="auto">
          <a:xfrm>
            <a:off x="0" y="-4763"/>
            <a:ext cx="9144000" cy="6870700"/>
          </a:xfrm>
          <a:prstGeom prst="rect">
            <a:avLst/>
          </a:prstGeom>
          <a:noFill/>
          <a:ln w="9525">
            <a:noFill/>
            <a:miter lim="800000"/>
            <a:headEnd/>
            <a:tailEnd/>
          </a:ln>
        </p:spPr>
      </p:pic>
      <p:sp>
        <p:nvSpPr>
          <p:cNvPr id="4" name="Text Box 14"/>
          <p:cNvSpPr txBox="1">
            <a:spLocks noChangeArrowheads="1"/>
          </p:cNvSpPr>
          <p:nvPr/>
        </p:nvSpPr>
        <p:spPr bwMode="auto">
          <a:xfrm>
            <a:off x="395288" y="6491696"/>
            <a:ext cx="5620468" cy="153888"/>
          </a:xfrm>
          <a:prstGeom prst="rect">
            <a:avLst/>
          </a:prstGeom>
          <a:noFill/>
          <a:ln w="9525">
            <a:noFill/>
            <a:miter lim="800000"/>
            <a:headEnd/>
            <a:tailEnd/>
          </a:ln>
          <a:effectLst/>
        </p:spPr>
        <p:txBody>
          <a:bodyPr wrap="square" lIns="0" tIns="0" rIns="0" bIns="0">
            <a:spAutoFit/>
          </a:bodyPr>
          <a:lstStyle/>
          <a:p>
            <a:pPr rtl="0"/>
            <a:r>
              <a:rPr lang="en-US" sz="1000" b="0" i="0" u="none" strike="noStrike" kern="1200" dirty="0">
                <a:solidFill>
                  <a:schemeClr val="tx1"/>
                </a:solidFill>
                <a:latin typeface="Arial" charset="0"/>
                <a:ea typeface="+mn-ea"/>
                <a:cs typeface="+mn-cs"/>
              </a:rPr>
              <a:t>KIT – Karlsruhe’s Institute of Technology</a:t>
            </a:r>
          </a:p>
        </p:txBody>
      </p:sp>
      <p:sp>
        <p:nvSpPr>
          <p:cNvPr id="5" name="Text Box 21"/>
          <p:cNvSpPr txBox="1">
            <a:spLocks noChangeArrowheads="1"/>
          </p:cNvSpPr>
          <p:nvPr/>
        </p:nvSpPr>
        <p:spPr bwMode="auto">
          <a:xfrm>
            <a:off x="385763" y="3366343"/>
            <a:ext cx="8532812" cy="153888"/>
          </a:xfrm>
          <a:prstGeom prst="rect">
            <a:avLst/>
          </a:prstGeom>
          <a:noFill/>
          <a:ln w="9525">
            <a:noFill/>
            <a:miter lim="800000"/>
            <a:headEnd/>
            <a:tailEnd/>
          </a:ln>
          <a:effectLst/>
        </p:spPr>
        <p:txBody>
          <a:bodyPr lIns="0" tIns="0" rIns="0" bIns="0" anchor="ctr">
            <a:spAutoFit/>
          </a:bodyPr>
          <a:lstStyle/>
          <a:p>
            <a:pPr>
              <a:defRPr/>
            </a:pPr>
            <a:r>
              <a:rPr lang="de-DE" sz="1000" dirty="0">
                <a:solidFill>
                  <a:schemeClr val="bg1"/>
                </a:solidFill>
                <a:latin typeface="Arial" pitchFamily="34" charset="0"/>
              </a:rPr>
              <a:t>Practice </a:t>
            </a:r>
            <a:r>
              <a:rPr lang="de-DE" sz="1000" dirty="0" err="1">
                <a:solidFill>
                  <a:schemeClr val="bg1"/>
                </a:solidFill>
                <a:latin typeface="Arial" pitchFamily="34" charset="0"/>
              </a:rPr>
              <a:t>of</a:t>
            </a:r>
            <a:r>
              <a:rPr lang="de-DE" sz="1000" dirty="0">
                <a:solidFill>
                  <a:schemeClr val="bg1"/>
                </a:solidFill>
                <a:latin typeface="Arial" pitchFamily="34" charset="0"/>
              </a:rPr>
              <a:t> Software Development – KIT Computer Science </a:t>
            </a:r>
            <a:r>
              <a:rPr lang="de-DE" sz="1000" dirty="0" err="1">
                <a:solidFill>
                  <a:schemeClr val="bg1"/>
                </a:solidFill>
                <a:latin typeface="Arial" pitchFamily="34" charset="0"/>
              </a:rPr>
              <a:t>Program</a:t>
            </a:r>
            <a:endParaRPr lang="de-DE" sz="1000" dirty="0">
              <a:solidFill>
                <a:schemeClr val="bg1"/>
              </a:solidFill>
              <a:latin typeface="Arial" pitchFamily="34" charset="0"/>
            </a:endParaRPr>
          </a:p>
        </p:txBody>
      </p:sp>
      <p:sp>
        <p:nvSpPr>
          <p:cNvPr id="6" name="Text Box 14"/>
          <p:cNvSpPr txBox="1">
            <a:spLocks noChangeArrowheads="1"/>
          </p:cNvSpPr>
          <p:nvPr/>
        </p:nvSpPr>
        <p:spPr bwMode="auto">
          <a:xfrm>
            <a:off x="7318375" y="6497638"/>
            <a:ext cx="1727200" cy="244475"/>
          </a:xfrm>
          <a:prstGeom prst="rect">
            <a:avLst/>
          </a:prstGeom>
          <a:noFill/>
          <a:ln w="9525">
            <a:noFill/>
            <a:miter lim="800000"/>
            <a:headEnd/>
            <a:tailEnd/>
          </a:ln>
          <a:effectLst/>
        </p:spPr>
        <p:txBody>
          <a:bodyPr lIns="0" tIns="0" rIns="0" bIns="0">
            <a:spAutoFit/>
          </a:bodyPr>
          <a:lstStyle/>
          <a:p>
            <a:pPr algn="r">
              <a:defRPr/>
            </a:pPr>
            <a:r>
              <a:rPr lang="de-DE" sz="1600" b="1">
                <a:solidFill>
                  <a:schemeClr val="bg1"/>
                </a:solidFill>
              </a:rPr>
              <a:t>www.kit.edu</a:t>
            </a:r>
          </a:p>
        </p:txBody>
      </p:sp>
      <p:pic>
        <p:nvPicPr>
          <p:cNvPr id="7" name="Picture 13" descr="KIT-Logo-rgb_en"/>
          <p:cNvPicPr>
            <a:picLocks noChangeAspect="1" noChangeArrowheads="1"/>
          </p:cNvPicPr>
          <p:nvPr/>
        </p:nvPicPr>
        <p:blipFill>
          <a:blip r:embed="rId3" cstate="print"/>
          <a:srcRect/>
          <a:stretch>
            <a:fillRect/>
          </a:stretch>
        </p:blipFill>
        <p:spPr bwMode="auto">
          <a:xfrm>
            <a:off x="395288" y="333375"/>
            <a:ext cx="1619250" cy="747713"/>
          </a:xfrm>
          <a:prstGeom prst="rect">
            <a:avLst/>
          </a:prstGeom>
          <a:noFill/>
          <a:ln w="9525">
            <a:noFill/>
            <a:miter lim="800000"/>
            <a:headEnd/>
            <a:tailEnd/>
          </a:ln>
        </p:spPr>
      </p:pic>
      <p:pic>
        <p:nvPicPr>
          <p:cNvPr id="11" name="Picture 10" descr="cdnc.jpg"/>
          <p:cNvPicPr>
            <a:picLocks noChangeAspect="1"/>
          </p:cNvPicPr>
          <p:nvPr userDrawn="1"/>
        </p:nvPicPr>
        <p:blipFill>
          <a:blip r:embed="rId4" cstate="print"/>
          <a:stretch>
            <a:fillRect/>
          </a:stretch>
        </p:blipFill>
        <p:spPr>
          <a:xfrm>
            <a:off x="121920" y="3673242"/>
            <a:ext cx="8887968" cy="264221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r>
              <a:rPr lang="en-US" dirty="0"/>
              <a:t>Praxis der Software </a:t>
            </a:r>
            <a:r>
              <a:rPr lang="en-US" dirty="0" err="1"/>
              <a:t>Entwicklung</a:t>
            </a:r>
            <a:r>
              <a:rPr lang="en-US" dirty="0"/>
              <a:t> - Practice of Software Development</a:t>
            </a:r>
          </a:p>
        </p:txBody>
      </p:sp>
      <p:sp>
        <p:nvSpPr>
          <p:cNvPr id="4" name="Date Placeholder 3"/>
          <p:cNvSpPr>
            <a:spLocks noGrp="1"/>
          </p:cNvSpPr>
          <p:nvPr>
            <p:ph type="dt" sz="half" idx="11"/>
          </p:nvPr>
        </p:nvSpPr>
        <p:spPr>
          <a:xfrm>
            <a:off x="6537413" y="6456299"/>
            <a:ext cx="2496859" cy="365125"/>
          </a:xfrm>
        </p:spPr>
        <p:txBody>
          <a:bodyPr/>
          <a:lstStyle>
            <a:lvl1pPr algn="ctr">
              <a:defRPr/>
            </a:lvl1pPr>
          </a:lstStyle>
          <a:p>
            <a:r>
              <a:rPr lang="en-US" dirty="0"/>
              <a:t>Design Phase</a:t>
            </a:r>
            <a:endParaRPr lang="de-DE" dirty="0"/>
          </a:p>
        </p:txBody>
      </p:sp>
    </p:spTree>
    <p:extLst>
      <p:ext uri="{BB962C8B-B14F-4D97-AF65-F5344CB8AC3E}">
        <p14:creationId xmlns:p14="http://schemas.microsoft.com/office/powerpoint/2010/main" val="224199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2800"/>
            </a:lvl1pPr>
          </a:lstStyle>
          <a:p>
            <a:r>
              <a:rPr lang="de-DE" dirty="0"/>
              <a:t>Titelmasterformat durch Klicken bearbeiten</a:t>
            </a:r>
          </a:p>
        </p:txBody>
      </p:sp>
      <p:sp>
        <p:nvSpPr>
          <p:cNvPr id="3" name="Inhaltsplatzhalter 2"/>
          <p:cNvSpPr>
            <a:spLocks noGrp="1"/>
          </p:cNvSpPr>
          <p:nvPr>
            <p:ph idx="1" hasCustomPrompt="1"/>
          </p:nvPr>
        </p:nvSpPr>
        <p:spPr/>
        <p:txBody>
          <a:bodyPr>
            <a:normAutofit/>
          </a:bodyPr>
          <a:lstStyle>
            <a:lvl1pPr marL="357188" indent="-357188">
              <a:spcBef>
                <a:spcPts val="700"/>
              </a:spcBef>
              <a:defRPr sz="2000"/>
            </a:lvl1pPr>
            <a:lvl2pPr indent="-396000">
              <a:spcBef>
                <a:spcPts val="700"/>
              </a:spcBef>
              <a:defRPr sz="1600"/>
            </a:lvl2pPr>
            <a:lvl3pPr indent="-324000">
              <a:spcBef>
                <a:spcPts val="700"/>
              </a:spcBef>
              <a:defRPr sz="1600"/>
            </a:lvl3pPr>
            <a:lvl4pPr indent="-324000">
              <a:spcBef>
                <a:spcPts val="700"/>
              </a:spcBef>
              <a:defRPr sz="1600"/>
            </a:lvl4pPr>
            <a:lvl5pPr indent="-324000">
              <a:spcBef>
                <a:spcPts val="700"/>
              </a:spcBef>
              <a:defRPr sz="1400"/>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ooter Placeholder 2">
            <a:extLst>
              <a:ext uri="{FF2B5EF4-FFF2-40B4-BE49-F238E27FC236}">
                <a16:creationId xmlns:a16="http://schemas.microsoft.com/office/drawing/2014/main" id="{99D87BDA-1EBE-4278-BFAC-F05EE2CBF2AB}"/>
              </a:ext>
            </a:extLst>
          </p:cNvPr>
          <p:cNvSpPr txBox="1">
            <a:spLocks/>
          </p:cNvSpPr>
          <p:nvPr userDrawn="1"/>
        </p:nvSpPr>
        <p:spPr bwMode="auto">
          <a:xfrm>
            <a:off x="262128" y="6524625"/>
            <a:ext cx="5583936"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de-DE"/>
            </a:defPPr>
            <a:lvl1pPr algn="l" rtl="0" fontAlgn="base">
              <a:spcBef>
                <a:spcPct val="0"/>
              </a:spcBef>
              <a:spcAft>
                <a:spcPct val="0"/>
              </a:spcAft>
              <a:defRPr sz="1000"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Praxis der Software </a:t>
            </a:r>
            <a:r>
              <a:rPr lang="en-US" dirty="0" err="1"/>
              <a:t>Entwicklung</a:t>
            </a:r>
            <a:r>
              <a:rPr lang="en-US" dirty="0"/>
              <a:t> - Practice of Software Development</a:t>
            </a:r>
          </a:p>
        </p:txBody>
      </p:sp>
      <p:sp>
        <p:nvSpPr>
          <p:cNvPr id="9" name="Date Placeholder 3">
            <a:extLst>
              <a:ext uri="{FF2B5EF4-FFF2-40B4-BE49-F238E27FC236}">
                <a16:creationId xmlns:a16="http://schemas.microsoft.com/office/drawing/2014/main" id="{1212B1D1-9CBD-41B1-926E-3D3635E41C52}"/>
              </a:ext>
            </a:extLst>
          </p:cNvPr>
          <p:cNvSpPr>
            <a:spLocks noGrp="1"/>
          </p:cNvSpPr>
          <p:nvPr>
            <p:ph type="dt" sz="half" idx="11"/>
          </p:nvPr>
        </p:nvSpPr>
        <p:spPr>
          <a:xfrm>
            <a:off x="6537413" y="6456299"/>
            <a:ext cx="2496859" cy="365125"/>
          </a:xfrm>
        </p:spPr>
        <p:txBody>
          <a:bodyPr/>
          <a:lstStyle>
            <a:lvl1pPr algn="ctr">
              <a:defRPr/>
            </a:lvl1pPr>
          </a:lstStyle>
          <a:p>
            <a:r>
              <a:rPr lang="en-US" dirty="0"/>
              <a:t>Design Phase</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4" name="Datumsplatzhalter 3"/>
          <p:cNvSpPr>
            <a:spLocks noGrp="1"/>
          </p:cNvSpPr>
          <p:nvPr>
            <p:ph type="dt" sz="half" idx="11"/>
          </p:nvPr>
        </p:nvSpPr>
        <p:spPr>
          <a:xfrm>
            <a:off x="5443871" y="6444107"/>
            <a:ext cx="2967228" cy="365125"/>
          </a:xfrm>
        </p:spPr>
        <p:txBody>
          <a:bodyPr/>
          <a:lstStyle>
            <a:lvl1pPr>
              <a:defRPr/>
            </a:lvl1pPr>
          </a:lstStyle>
          <a:p>
            <a:r>
              <a:rPr lang="en-US" dirty="0"/>
              <a:t>Impedance Spectroscopy of Inkjet Printed Electrolyte-Gated Transistor</a:t>
            </a:r>
            <a:endParaRPr lang="de-DE" dirty="0"/>
          </a:p>
        </p:txBody>
      </p:sp>
      <p:sp>
        <p:nvSpPr>
          <p:cNvPr id="5" name="Foliennummernplatzhalter 4"/>
          <p:cNvSpPr>
            <a:spLocks noGrp="1"/>
          </p:cNvSpPr>
          <p:nvPr>
            <p:ph type="sldNum" sz="quarter" idx="12"/>
          </p:nvPr>
        </p:nvSpPr>
        <p:spPr>
          <a:xfrm>
            <a:off x="8680800" y="6444107"/>
            <a:ext cx="309448" cy="365125"/>
          </a:xfrm>
          <a:prstGeom prst="rect">
            <a:avLst/>
          </a:prstGeom>
        </p:spPr>
        <p:txBody>
          <a:bodyPr/>
          <a:lstStyle/>
          <a:p>
            <a:fld id="{E55ABDE9-7D1A-4CAE-9056-F713D277A78C}" type="slidenum">
              <a:rPr lang="de-DE" smtClean="0"/>
              <a:pPr/>
              <a:t>‹N°›</a:t>
            </a:fld>
            <a:endParaRPr lang="de-DE" dirty="0"/>
          </a:p>
        </p:txBody>
      </p:sp>
      <p:sp>
        <p:nvSpPr>
          <p:cNvPr id="7" name="Footer Placeholder 2">
            <a:extLst>
              <a:ext uri="{FF2B5EF4-FFF2-40B4-BE49-F238E27FC236}">
                <a16:creationId xmlns:a16="http://schemas.microsoft.com/office/drawing/2014/main" id="{72A6B08C-FF12-4370-B9D2-288FABEAFD2C}"/>
              </a:ext>
            </a:extLst>
          </p:cNvPr>
          <p:cNvSpPr txBox="1">
            <a:spLocks/>
          </p:cNvSpPr>
          <p:nvPr userDrawn="1"/>
        </p:nvSpPr>
        <p:spPr bwMode="auto">
          <a:xfrm>
            <a:off x="261486" y="6444107"/>
            <a:ext cx="5583936"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de-DE"/>
            </a:defPPr>
            <a:lvl1pPr algn="l" rtl="0" fontAlgn="base">
              <a:spcBef>
                <a:spcPct val="0"/>
              </a:spcBef>
              <a:spcAft>
                <a:spcPct val="0"/>
              </a:spcAft>
              <a:defRPr sz="1000"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Praxis der Software </a:t>
            </a:r>
            <a:r>
              <a:rPr lang="en-US" dirty="0" err="1"/>
              <a:t>Entwicklung</a:t>
            </a:r>
            <a:r>
              <a:rPr lang="en-US" dirty="0"/>
              <a:t> - Practice of Software Development</a:t>
            </a:r>
          </a:p>
        </p:txBody>
      </p:sp>
    </p:spTree>
    <p:extLst>
      <p:ext uri="{BB962C8B-B14F-4D97-AF65-F5344CB8AC3E}">
        <p14:creationId xmlns:p14="http://schemas.microsoft.com/office/powerpoint/2010/main" val="67553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pic>
        <p:nvPicPr>
          <p:cNvPr id="5" name="Picture 9" descr="II_rahmen_neu_titel"/>
          <p:cNvPicPr>
            <a:picLocks noChangeAspect="1" noChangeArrowheads="1"/>
          </p:cNvPicPr>
          <p:nvPr userDrawn="1"/>
        </p:nvPicPr>
        <p:blipFill rotWithShape="1">
          <a:blip r:embed="rId2" cstate="print"/>
          <a:srcRect t="37542" b="10490"/>
          <a:stretch/>
        </p:blipFill>
        <p:spPr bwMode="auto">
          <a:xfrm>
            <a:off x="0" y="2576285"/>
            <a:ext cx="9144000" cy="3570515"/>
          </a:xfrm>
          <a:prstGeom prst="rect">
            <a:avLst/>
          </a:prstGeom>
          <a:noFill/>
          <a:ln w="9525">
            <a:noFill/>
            <a:miter lim="800000"/>
            <a:headEnd/>
            <a:tailEnd/>
          </a:ln>
        </p:spPr>
      </p:pic>
      <p:sp>
        <p:nvSpPr>
          <p:cNvPr id="2" name="Titel 1"/>
          <p:cNvSpPr>
            <a:spLocks noGrp="1"/>
          </p:cNvSpPr>
          <p:nvPr>
            <p:ph type="title"/>
          </p:nvPr>
        </p:nvSpPr>
        <p:spPr>
          <a:xfrm>
            <a:off x="722313" y="3913424"/>
            <a:ext cx="7772400" cy="1362075"/>
          </a:xfrm>
        </p:spPr>
        <p:txBody>
          <a:bodyPr anchor="t"/>
          <a:lstStyle>
            <a:lvl1pPr algn="l">
              <a:defRPr sz="3200" b="1" cap="all"/>
            </a:lvl1pPr>
          </a:lstStyle>
          <a:p>
            <a:r>
              <a:rPr lang="de-DE"/>
              <a:t>Titelmasterformat durch Klicken bearbeiten</a:t>
            </a:r>
            <a:endParaRPr lang="de-DE" dirty="0"/>
          </a:p>
        </p:txBody>
      </p:sp>
      <p:sp>
        <p:nvSpPr>
          <p:cNvPr id="3" name="Textplatzhalter 2"/>
          <p:cNvSpPr>
            <a:spLocks noGrp="1"/>
          </p:cNvSpPr>
          <p:nvPr>
            <p:ph type="body" idx="1" hasCustomPrompt="1"/>
          </p:nvPr>
        </p:nvSpPr>
        <p:spPr>
          <a:xfrm>
            <a:off x="722313" y="2697581"/>
            <a:ext cx="7772400" cy="931498"/>
          </a:xfrm>
        </p:spPr>
        <p:txBody>
          <a:bodyPr anchor="b"/>
          <a:lstStyle>
            <a:lvl1pPr marL="0" indent="0">
              <a:buNone/>
              <a:defRPr sz="2000" b="1">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TEXTMASTERFORMATE DURCH KLICKEN BEARBEITEN</a:t>
            </a:r>
          </a:p>
        </p:txBody>
      </p:sp>
      <p:sp>
        <p:nvSpPr>
          <p:cNvPr id="6" name="Datumsplatzhalter 2"/>
          <p:cNvSpPr>
            <a:spLocks noGrp="1"/>
          </p:cNvSpPr>
          <p:nvPr>
            <p:ph type="dt" sz="half" idx="2"/>
          </p:nvPr>
        </p:nvSpPr>
        <p:spPr>
          <a:xfrm>
            <a:off x="6123963" y="6407531"/>
            <a:ext cx="2409055" cy="365125"/>
          </a:xfrm>
          <a:prstGeom prst="rect">
            <a:avLst/>
          </a:prstGeom>
        </p:spPr>
        <p:txBody>
          <a:bodyPr vert="horz" lIns="0" tIns="0" rIns="0" bIns="0" rtlCol="0" anchor="t"/>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tx1"/>
                </a:solidFill>
              </a:defRPr>
            </a:lvl1pPr>
          </a:lstStyle>
          <a:p>
            <a:r>
              <a:rPr lang="en-US" dirty="0"/>
              <a:t>Impedance Spectroscopy of Inkjet Printed Electrolyte-Gated Transistor</a:t>
            </a:r>
            <a:endParaRPr lang="de-DE" dirty="0"/>
          </a:p>
        </p:txBody>
      </p:sp>
      <p:sp>
        <p:nvSpPr>
          <p:cNvPr id="7" name="Foliennummernplatzhalter 3"/>
          <p:cNvSpPr>
            <a:spLocks noGrp="1"/>
          </p:cNvSpPr>
          <p:nvPr>
            <p:ph type="sldNum" sz="quarter" idx="4"/>
          </p:nvPr>
        </p:nvSpPr>
        <p:spPr>
          <a:xfrm>
            <a:off x="8692992" y="6395339"/>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‹N°›</a:t>
            </a:fld>
            <a:endParaRPr lang="de-DE" dirty="0"/>
          </a:p>
        </p:txBody>
      </p:sp>
      <p:sp>
        <p:nvSpPr>
          <p:cNvPr id="9" name="Footer Placeholder 2">
            <a:extLst>
              <a:ext uri="{FF2B5EF4-FFF2-40B4-BE49-F238E27FC236}">
                <a16:creationId xmlns:a16="http://schemas.microsoft.com/office/drawing/2014/main" id="{A1EC4B14-F038-4F49-821D-6ED99D7C0AE8}"/>
              </a:ext>
            </a:extLst>
          </p:cNvPr>
          <p:cNvSpPr txBox="1">
            <a:spLocks/>
          </p:cNvSpPr>
          <p:nvPr userDrawn="1"/>
        </p:nvSpPr>
        <p:spPr bwMode="auto">
          <a:xfrm>
            <a:off x="262128" y="6524625"/>
            <a:ext cx="5583936"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de-DE"/>
            </a:defPPr>
            <a:lvl1pPr algn="l" rtl="0" fontAlgn="base">
              <a:spcBef>
                <a:spcPct val="0"/>
              </a:spcBef>
              <a:spcAft>
                <a:spcPct val="0"/>
              </a:spcAft>
              <a:defRPr sz="1000"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Praxis der Software </a:t>
            </a:r>
            <a:r>
              <a:rPr lang="en-US" dirty="0" err="1"/>
              <a:t>Entwicklung</a:t>
            </a:r>
            <a:r>
              <a:rPr lang="en-US" dirty="0"/>
              <a:t> - Practice of Software Development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Titel 1"/>
          <p:cNvSpPr>
            <a:spLocks noGrp="1"/>
          </p:cNvSpPr>
          <p:nvPr>
            <p:ph type="title"/>
          </p:nvPr>
        </p:nvSpPr>
        <p:spPr>
          <a:xfrm>
            <a:off x="390525" y="333375"/>
            <a:ext cx="6911975" cy="561975"/>
          </a:xfrm>
        </p:spPr>
        <p:txBody>
          <a:bodyPr>
            <a:normAutofit/>
          </a:bodyPr>
          <a:lstStyle>
            <a:lvl1pPr>
              <a:defRPr sz="2800"/>
            </a:lvl1pPr>
          </a:lstStyle>
          <a:p>
            <a:r>
              <a:rPr lang="de-DE"/>
              <a:t>Titelmasterformat durch Klicken bearbeiten</a:t>
            </a:r>
            <a:endParaRPr lang="de-DE" dirty="0"/>
          </a:p>
        </p:txBody>
      </p:sp>
      <p:sp>
        <p:nvSpPr>
          <p:cNvPr id="7" name="Datumsplatzhalter 2"/>
          <p:cNvSpPr>
            <a:spLocks noGrp="1"/>
          </p:cNvSpPr>
          <p:nvPr>
            <p:ph type="dt" sz="half" idx="11"/>
          </p:nvPr>
        </p:nvSpPr>
        <p:spPr>
          <a:xfrm>
            <a:off x="5805183" y="6419547"/>
            <a:ext cx="2703452" cy="365125"/>
          </a:xfrm>
          <a:prstGeom prst="rect">
            <a:avLst/>
          </a:prstGeom>
        </p:spPr>
        <p:txBody>
          <a:bodyPr vert="horz" lIns="0" tIns="0" rIns="0" bIns="0" rtlCol="0" anchor="t"/>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tx1"/>
                </a:solidFill>
              </a:defRPr>
            </a:lvl1pPr>
          </a:lstStyle>
          <a:p>
            <a:r>
              <a:rPr lang="en-US" dirty="0"/>
              <a:t>Impedance Spectroscopy of Inkjet Printed Electrolyte-Gated Transistor</a:t>
            </a:r>
            <a:endParaRPr lang="de-DE" dirty="0"/>
          </a:p>
        </p:txBody>
      </p:sp>
      <p:sp>
        <p:nvSpPr>
          <p:cNvPr id="8" name="Foliennummernplatzhalter 3"/>
          <p:cNvSpPr>
            <a:spLocks noGrp="1"/>
          </p:cNvSpPr>
          <p:nvPr>
            <p:ph type="sldNum" sz="quarter" idx="4"/>
          </p:nvPr>
        </p:nvSpPr>
        <p:spPr>
          <a:xfrm>
            <a:off x="8705184"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‹N°›</a:t>
            </a:fld>
            <a:endParaRPr lang="de-DE" dirty="0"/>
          </a:p>
        </p:txBody>
      </p:sp>
      <p:sp>
        <p:nvSpPr>
          <p:cNvPr id="10" name="Footer Placeholder 2">
            <a:extLst>
              <a:ext uri="{FF2B5EF4-FFF2-40B4-BE49-F238E27FC236}">
                <a16:creationId xmlns:a16="http://schemas.microsoft.com/office/drawing/2014/main" id="{1817BF11-B39C-4EA8-A725-01F50755F7B6}"/>
              </a:ext>
            </a:extLst>
          </p:cNvPr>
          <p:cNvSpPr txBox="1">
            <a:spLocks/>
          </p:cNvSpPr>
          <p:nvPr userDrawn="1"/>
        </p:nvSpPr>
        <p:spPr bwMode="auto">
          <a:xfrm>
            <a:off x="231006" y="6497637"/>
            <a:ext cx="5583936"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de-DE"/>
            </a:defPPr>
            <a:lvl1pPr algn="l" rtl="0" fontAlgn="base">
              <a:spcBef>
                <a:spcPct val="0"/>
              </a:spcBef>
              <a:spcAft>
                <a:spcPct val="0"/>
              </a:spcAft>
              <a:defRPr sz="1000"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Praxis der Software </a:t>
            </a:r>
            <a:r>
              <a:rPr lang="en-US" dirty="0" err="1"/>
              <a:t>Entwicklung</a:t>
            </a:r>
            <a:r>
              <a:rPr lang="en-US" dirty="0"/>
              <a:t> - Practice of Software Development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4" name="Titel 1"/>
          <p:cNvSpPr>
            <a:spLocks noGrp="1"/>
          </p:cNvSpPr>
          <p:nvPr>
            <p:ph type="title"/>
          </p:nvPr>
        </p:nvSpPr>
        <p:spPr>
          <a:xfrm>
            <a:off x="390525" y="333375"/>
            <a:ext cx="6911975" cy="561975"/>
          </a:xfrm>
        </p:spPr>
        <p:txBody>
          <a:bodyPr>
            <a:normAutofit/>
          </a:bodyPr>
          <a:lstStyle>
            <a:lvl1pPr>
              <a:defRPr sz="2800"/>
            </a:lvl1pPr>
          </a:lstStyle>
          <a:p>
            <a:r>
              <a:rPr lang="de-DE"/>
              <a:t>Titelmasterformat durch Klicken bearbeiten</a:t>
            </a:r>
            <a:endParaRPr lang="de-DE" dirty="0"/>
          </a:p>
        </p:txBody>
      </p:sp>
      <p:sp>
        <p:nvSpPr>
          <p:cNvPr id="5" name="Datumsplatzhalter 2"/>
          <p:cNvSpPr>
            <a:spLocks noGrp="1"/>
          </p:cNvSpPr>
          <p:nvPr>
            <p:ph type="dt" sz="half" idx="2"/>
          </p:nvPr>
        </p:nvSpPr>
        <p:spPr>
          <a:xfrm>
            <a:off x="5964572" y="6419547"/>
            <a:ext cx="2519678" cy="365125"/>
          </a:xfrm>
          <a:prstGeom prst="rect">
            <a:avLst/>
          </a:prstGeom>
        </p:spPr>
        <p:txBody>
          <a:bodyPr vert="horz" lIns="0" tIns="0" rIns="0" bIns="0" rtlCol="0" anchor="t"/>
          <a:lstStyle>
            <a:lvl1pPr algn="l">
              <a:defRPr sz="1000">
                <a:solidFill>
                  <a:schemeClr val="tx1"/>
                </a:solidFill>
              </a:defRPr>
            </a:lvl1pPr>
          </a:lstStyle>
          <a:p>
            <a:r>
              <a:rPr lang="en-US" dirty="0"/>
              <a:t>Impedance Spectroscopy of Inkjet Printed Electrolyte-Gated Transistor</a:t>
            </a:r>
            <a:endParaRPr lang="de-DE" dirty="0"/>
          </a:p>
        </p:txBody>
      </p:sp>
      <p:sp>
        <p:nvSpPr>
          <p:cNvPr id="6" name="Foliennummernplatzhalter 3"/>
          <p:cNvSpPr>
            <a:spLocks noGrp="1"/>
          </p:cNvSpPr>
          <p:nvPr>
            <p:ph type="sldNum" sz="quarter" idx="4"/>
          </p:nvPr>
        </p:nvSpPr>
        <p:spPr>
          <a:xfrm>
            <a:off x="8705184"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‹N°›</a:t>
            </a:fld>
            <a:endParaRPr lang="de-DE" dirty="0"/>
          </a:p>
        </p:txBody>
      </p:sp>
      <p:sp>
        <p:nvSpPr>
          <p:cNvPr id="8" name="Footer Placeholder 2">
            <a:extLst>
              <a:ext uri="{FF2B5EF4-FFF2-40B4-BE49-F238E27FC236}">
                <a16:creationId xmlns:a16="http://schemas.microsoft.com/office/drawing/2014/main" id="{3939681A-CC34-403B-A3C2-5D7A4C58BBD7}"/>
              </a:ext>
            </a:extLst>
          </p:cNvPr>
          <p:cNvSpPr txBox="1">
            <a:spLocks/>
          </p:cNvSpPr>
          <p:nvPr userDrawn="1"/>
        </p:nvSpPr>
        <p:spPr bwMode="auto">
          <a:xfrm>
            <a:off x="270169" y="6524625"/>
            <a:ext cx="5583936"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de-DE"/>
            </a:defPPr>
            <a:lvl1pPr algn="l" rtl="0" fontAlgn="base">
              <a:spcBef>
                <a:spcPct val="0"/>
              </a:spcBef>
              <a:spcAft>
                <a:spcPct val="0"/>
              </a:spcAft>
              <a:defRPr sz="1000"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Praxis der Software </a:t>
            </a:r>
            <a:r>
              <a:rPr lang="en-US" dirty="0" err="1"/>
              <a:t>Entwicklung</a:t>
            </a:r>
            <a:r>
              <a:rPr lang="en-US" dirty="0"/>
              <a:t> - Practice of Software Development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33986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9" descr="II_rahmen_neu_folge"/>
          <p:cNvPicPr>
            <a:picLocks noChangeAspect="1" noChangeArrowheads="1"/>
          </p:cNvPicPr>
          <p:nvPr/>
        </p:nvPicPr>
        <p:blipFill>
          <a:blip r:embed="rId10" cstate="print"/>
          <a:srcRect/>
          <a:stretch>
            <a:fillRect/>
          </a:stretch>
        </p:blipFill>
        <p:spPr bwMode="auto">
          <a:xfrm>
            <a:off x="0" y="-12192"/>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90525" y="333375"/>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a:t>Click to add title</a:t>
            </a:r>
          </a:p>
        </p:txBody>
      </p:sp>
      <p:sp>
        <p:nvSpPr>
          <p:cNvPr id="1028" name="Rectangle 3"/>
          <p:cNvSpPr>
            <a:spLocks noGrp="1" noChangeArrowheads="1"/>
          </p:cNvSpPr>
          <p:nvPr>
            <p:ph type="body" idx="1"/>
          </p:nvPr>
        </p:nvSpPr>
        <p:spPr bwMode="auto">
          <a:xfrm>
            <a:off x="392113" y="1198563"/>
            <a:ext cx="8356600" cy="4894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ftr" sz="quarter" idx="3"/>
          </p:nvPr>
        </p:nvSpPr>
        <p:spPr bwMode="auto">
          <a:xfrm>
            <a:off x="109728" y="6461061"/>
            <a:ext cx="5583936"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atin typeface="Arial" pitchFamily="34" charset="0"/>
              </a:defRPr>
            </a:lvl1pPr>
          </a:lstStyle>
          <a:p>
            <a:pPr>
              <a:defRPr/>
            </a:pPr>
            <a:r>
              <a:rPr lang="en-US" dirty="0"/>
              <a:t>Dennis Weller</a:t>
            </a:r>
          </a:p>
        </p:txBody>
      </p:sp>
      <p:pic>
        <p:nvPicPr>
          <p:cNvPr id="1033" name="Picture 9" descr="KITlogo_4c_frutiger"/>
          <p:cNvPicPr>
            <a:picLocks noChangeAspect="1" noChangeArrowheads="1"/>
          </p:cNvPicPr>
          <p:nvPr/>
        </p:nvPicPr>
        <p:blipFill>
          <a:blip r:embed="rId11" cstate="print"/>
          <a:srcRect/>
          <a:stretch>
            <a:fillRect/>
          </a:stretch>
        </p:blipFill>
        <p:spPr bwMode="auto">
          <a:xfrm>
            <a:off x="7667625" y="341313"/>
            <a:ext cx="1084263" cy="495300"/>
          </a:xfrm>
          <a:prstGeom prst="rect">
            <a:avLst/>
          </a:prstGeom>
          <a:noFill/>
          <a:ln w="9525">
            <a:noFill/>
            <a:miter lim="800000"/>
            <a:headEnd/>
            <a:tailEnd/>
          </a:ln>
        </p:spPr>
      </p:pic>
      <p:sp>
        <p:nvSpPr>
          <p:cNvPr id="3" name="Datumsplatzhalter 2"/>
          <p:cNvSpPr>
            <a:spLocks noGrp="1"/>
          </p:cNvSpPr>
          <p:nvPr>
            <p:ph type="dt" sz="half" idx="2"/>
          </p:nvPr>
        </p:nvSpPr>
        <p:spPr>
          <a:xfrm>
            <a:off x="6333689" y="6444107"/>
            <a:ext cx="2077410" cy="365125"/>
          </a:xfrm>
          <a:prstGeom prst="rect">
            <a:avLst/>
          </a:prstGeom>
        </p:spPr>
        <p:txBody>
          <a:bodyPr vert="horz" lIns="0" tIns="0" rIns="0" bIns="0" rtlCol="0" anchor="t"/>
          <a:lstStyle>
            <a:lvl1pPr algn="l">
              <a:defRPr sz="1000">
                <a:solidFill>
                  <a:schemeClr val="tx1"/>
                </a:solidFill>
              </a:defRPr>
            </a:lvl1pPr>
          </a:lstStyle>
          <a:p>
            <a:r>
              <a:rPr lang="en-US" dirty="0"/>
              <a:t>Impedance Spectroscopy of Inkjet Printed Electrolyte-Gated Transistor</a:t>
            </a:r>
            <a:endParaRPr lang="de-DE" dirty="0"/>
          </a:p>
        </p:txBody>
      </p:sp>
      <p:sp>
        <p:nvSpPr>
          <p:cNvPr id="10" name="Foliennummernplatzhalter 3"/>
          <p:cNvSpPr>
            <a:spLocks noGrp="1"/>
          </p:cNvSpPr>
          <p:nvPr>
            <p:ph type="sldNum" sz="quarter" idx="4"/>
          </p:nvPr>
        </p:nvSpPr>
        <p:spPr>
          <a:xfrm>
            <a:off x="8632032" y="6444107"/>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‹N°›</a:t>
            </a:fld>
            <a:endParaRPr lang="de-DE" dirty="0"/>
          </a:p>
        </p:txBody>
      </p:sp>
    </p:spTree>
  </p:cSld>
  <p:clrMap bg1="lt1" tx1="dk1" bg2="lt2" tx2="dk2" accent1="accent1" accent2="accent2" accent3="accent3" accent4="accent4" accent5="accent5" accent6="accent6" hlink="hlink" folHlink="folHlink"/>
  <p:sldLayoutIdLst>
    <p:sldLayoutId id="2147483683" r:id="rId1"/>
    <p:sldLayoutId id="2147483687" r:id="rId2"/>
    <p:sldLayoutId id="2147483673" r:id="rId3"/>
    <p:sldLayoutId id="2147483685" r:id="rId4"/>
    <p:sldLayoutId id="2147483674" r:id="rId5"/>
    <p:sldLayoutId id="2147483675" r:id="rId6"/>
    <p:sldLayoutId id="2147483677" r:id="rId7"/>
    <p:sldLayoutId id="2147483686" r:id="rId8"/>
  </p:sldLayoutIdLst>
  <p:hf hdr="0"/>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57188" indent="-357188" algn="l" rtl="0" eaLnBrk="1" fontAlgn="base" hangingPunct="1">
        <a:spcBef>
          <a:spcPct val="20000"/>
        </a:spcBef>
        <a:spcAft>
          <a:spcPct val="0"/>
        </a:spcAft>
        <a:buBlip>
          <a:blip r:embed="rId12"/>
        </a:buBlip>
        <a:defRPr sz="2800">
          <a:solidFill>
            <a:schemeClr val="tx1"/>
          </a:solidFill>
          <a:latin typeface="+mn-lt"/>
          <a:ea typeface="+mn-ea"/>
          <a:cs typeface="+mn-cs"/>
        </a:defRPr>
      </a:lvl1pPr>
      <a:lvl2pPr marL="790575" indent="-314325" algn="l" rtl="0" eaLnBrk="1" fontAlgn="base" hangingPunct="1">
        <a:spcBef>
          <a:spcPct val="20000"/>
        </a:spcBef>
        <a:spcAft>
          <a:spcPct val="0"/>
        </a:spcAft>
        <a:buBlip>
          <a:blip r:embed="rId13"/>
        </a:buBlip>
        <a:defRPr sz="2400">
          <a:solidFill>
            <a:schemeClr val="tx1"/>
          </a:solidFill>
          <a:latin typeface="+mn-lt"/>
        </a:defRPr>
      </a:lvl2pPr>
      <a:lvl3pPr marL="1209675" indent="-276225" algn="l" rtl="0" eaLnBrk="1" fontAlgn="base" hangingPunct="1">
        <a:spcBef>
          <a:spcPct val="20000"/>
        </a:spcBef>
        <a:spcAft>
          <a:spcPct val="0"/>
        </a:spcAft>
        <a:buBlip>
          <a:blip r:embed="rId14"/>
        </a:buBlip>
        <a:defRPr sz="2000">
          <a:solidFill>
            <a:schemeClr val="tx1"/>
          </a:solidFill>
          <a:latin typeface="+mn-lt"/>
        </a:defRPr>
      </a:lvl3pPr>
      <a:lvl4pPr marL="1657350" indent="-276225" algn="l" rtl="0" eaLnBrk="1" fontAlgn="base" hangingPunct="1">
        <a:spcBef>
          <a:spcPct val="20000"/>
        </a:spcBef>
        <a:spcAft>
          <a:spcPct val="0"/>
        </a:spcAft>
        <a:buBlip>
          <a:blip r:embed="rId14"/>
        </a:buBlip>
        <a:defRPr sz="2000">
          <a:solidFill>
            <a:schemeClr val="tx1"/>
          </a:solidFill>
          <a:latin typeface="+mn-lt"/>
        </a:defRPr>
      </a:lvl4pPr>
      <a:lvl5pPr marL="2095500" indent="-276225" algn="l" rtl="0" eaLnBrk="1" fontAlgn="base" hangingPunct="1">
        <a:spcBef>
          <a:spcPct val="20000"/>
        </a:spcBef>
        <a:spcAft>
          <a:spcPct val="0"/>
        </a:spcAft>
        <a:buBlip>
          <a:blip r:embed="rId14"/>
        </a:buBlip>
        <a:defRPr sz="1800">
          <a:solidFill>
            <a:schemeClr val="tx1"/>
          </a:solidFill>
          <a:latin typeface="+mn-lt"/>
        </a:defRPr>
      </a:lvl5pPr>
      <a:lvl6pPr marL="2514600" indent="-228600" algn="l" rtl="0" eaLnBrk="1" fontAlgn="base" hangingPunct="1">
        <a:spcBef>
          <a:spcPct val="20000"/>
        </a:spcBef>
        <a:spcAft>
          <a:spcPct val="0"/>
        </a:spcAft>
        <a:buSzPct val="60000"/>
        <a:buBlip>
          <a:blip r:embed="rId15"/>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5"/>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5"/>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5"/>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MVC_Diagram_(Model-View-Controller).svg"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ahmedbesbes.com/understanding-deep-convolutional-neural-networks-with-a-practical-use-case-in-tensorflow-and-keras.html" TargetMode="Externa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06828" y="1231708"/>
            <a:ext cx="7930343" cy="1045185"/>
          </a:xfrm>
          <a:prstGeom prst="rect">
            <a:avLst/>
          </a:prstGeom>
          <a:noFill/>
          <a:ln w="9525">
            <a:noFill/>
            <a:miter lim="800000"/>
            <a:headEnd/>
            <a:tailEnd/>
          </a:ln>
        </p:spPr>
        <p:txBody>
          <a:bodyPr lIns="0" tIns="0" rIns="0" bIns="0" anchor="b"/>
          <a:lstStyle/>
          <a:p>
            <a:pPr algn="ctr">
              <a:lnSpc>
                <a:spcPct val="90000"/>
              </a:lnSpc>
            </a:pPr>
            <a:r>
              <a:rPr lang="en-US" sz="2400" b="1" dirty="0">
                <a:solidFill>
                  <a:schemeClr val="tx2"/>
                </a:solidFill>
              </a:rPr>
              <a:t>Neural Network based Image Classification System  on Heterogeneous Platforms</a:t>
            </a:r>
          </a:p>
        </p:txBody>
      </p:sp>
      <p:sp>
        <p:nvSpPr>
          <p:cNvPr id="3075" name="Rectangle 3"/>
          <p:cNvSpPr>
            <a:spLocks noChangeArrowheads="1"/>
          </p:cNvSpPr>
          <p:nvPr/>
        </p:nvSpPr>
        <p:spPr bwMode="auto">
          <a:xfrm>
            <a:off x="2048770" y="2537998"/>
            <a:ext cx="5046458" cy="540441"/>
          </a:xfrm>
          <a:prstGeom prst="rect">
            <a:avLst/>
          </a:prstGeom>
          <a:noFill/>
          <a:ln w="9525">
            <a:noFill/>
            <a:miter lim="800000"/>
            <a:headEnd/>
            <a:tailEnd/>
          </a:ln>
        </p:spPr>
        <p:txBody>
          <a:bodyPr lIns="0" tIns="0" rIns="0" bIns="0"/>
          <a:lstStyle/>
          <a:p>
            <a:pPr algn="ctr"/>
            <a:r>
              <a:rPr lang="en-GB" sz="1600" dirty="0" err="1">
                <a:solidFill>
                  <a:srgbClr val="000000"/>
                </a:solidFill>
              </a:rPr>
              <a:t>Linjuan</a:t>
            </a:r>
            <a:r>
              <a:rPr lang="en-GB" sz="1600" dirty="0">
                <a:solidFill>
                  <a:srgbClr val="000000"/>
                </a:solidFill>
              </a:rPr>
              <a:t> Fan, Ibrahim </a:t>
            </a:r>
            <a:r>
              <a:rPr lang="en-GB" sz="1600" dirty="0" err="1">
                <a:solidFill>
                  <a:srgbClr val="000000"/>
                </a:solidFill>
              </a:rPr>
              <a:t>Bouriga</a:t>
            </a:r>
            <a:r>
              <a:rPr lang="en-GB" sz="1600" dirty="0">
                <a:solidFill>
                  <a:srgbClr val="000000"/>
                </a:solidFill>
              </a:rPr>
              <a:t>, Andres </a:t>
            </a:r>
            <a:r>
              <a:rPr lang="en-GB" sz="1600" dirty="0" err="1">
                <a:solidFill>
                  <a:srgbClr val="000000"/>
                </a:solidFill>
              </a:rPr>
              <a:t>Stober</a:t>
            </a:r>
            <a:r>
              <a:rPr lang="en-GB" sz="1600" dirty="0">
                <a:solidFill>
                  <a:srgbClr val="000000"/>
                </a:solidFill>
              </a:rPr>
              <a:t>, </a:t>
            </a:r>
            <a:r>
              <a:rPr lang="en-GB" sz="1600" dirty="0" err="1">
                <a:solidFill>
                  <a:srgbClr val="000000"/>
                </a:solidFill>
              </a:rPr>
              <a:t>Bahaa</a:t>
            </a:r>
            <a:r>
              <a:rPr lang="en-GB" sz="1600" dirty="0">
                <a:solidFill>
                  <a:srgbClr val="000000"/>
                </a:solidFill>
              </a:rPr>
              <a:t> </a:t>
            </a:r>
            <a:r>
              <a:rPr lang="en-GB" sz="1600" dirty="0" err="1">
                <a:solidFill>
                  <a:srgbClr val="000000"/>
                </a:solidFill>
              </a:rPr>
              <a:t>Mahagne</a:t>
            </a:r>
            <a:r>
              <a:rPr lang="en-GB" sz="1600" dirty="0">
                <a:solidFill>
                  <a:srgbClr val="000000"/>
                </a:solidFill>
              </a:rPr>
              <a:t> and </a:t>
            </a:r>
            <a:r>
              <a:rPr lang="en-GB" sz="1600" dirty="0" err="1">
                <a:solidFill>
                  <a:srgbClr val="000000"/>
                </a:solidFill>
              </a:rPr>
              <a:t>Mehyar</a:t>
            </a:r>
            <a:r>
              <a:rPr lang="en-GB" sz="1600" dirty="0">
                <a:solidFill>
                  <a:srgbClr val="000000"/>
                </a:solidFill>
              </a:rPr>
              <a:t> </a:t>
            </a:r>
            <a:r>
              <a:rPr lang="en-GB" sz="1600" dirty="0" err="1">
                <a:solidFill>
                  <a:srgbClr val="000000"/>
                </a:solidFill>
              </a:rPr>
              <a:t>Cherni</a:t>
            </a:r>
            <a:r>
              <a:rPr lang="en-GB" sz="1600" dirty="0">
                <a:solidFill>
                  <a:srgbClr val="00000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8668608" y="6419723"/>
            <a:ext cx="309448" cy="365125"/>
          </a:xfrm>
        </p:spPr>
        <p:txBody>
          <a:bodyPr/>
          <a:lstStyle/>
          <a:p>
            <a:fld id="{E55ABDE9-7D1A-4CAE-9056-F713D277A78C}" type="slidenum">
              <a:rPr lang="de-DE" smtClean="0"/>
              <a:pPr/>
              <a:t>10</a:t>
            </a:fld>
            <a:endParaRPr lang="de-DE" dirty="0"/>
          </a:p>
        </p:txBody>
      </p:sp>
      <p:sp>
        <p:nvSpPr>
          <p:cNvPr id="3" name="Title 2">
            <a:extLst>
              <a:ext uri="{FF2B5EF4-FFF2-40B4-BE49-F238E27FC236}">
                <a16:creationId xmlns:a16="http://schemas.microsoft.com/office/drawing/2014/main" id="{4C63C323-752E-AF4B-BE70-6D5FFA8749AA}"/>
              </a:ext>
            </a:extLst>
          </p:cNvPr>
          <p:cNvSpPr>
            <a:spLocks noGrp="1"/>
          </p:cNvSpPr>
          <p:nvPr>
            <p:ph type="title"/>
          </p:nvPr>
        </p:nvSpPr>
        <p:spPr>
          <a:xfrm>
            <a:off x="139980" y="2906391"/>
            <a:ext cx="6911975" cy="561975"/>
          </a:xfrm>
        </p:spPr>
        <p:txBody>
          <a:bodyPr/>
          <a:lstStyle/>
          <a:p>
            <a:r>
              <a:rPr lang="de-DE" dirty="0"/>
              <a:t>Model</a:t>
            </a:r>
          </a:p>
        </p:txBody>
      </p:sp>
      <p:pic>
        <p:nvPicPr>
          <p:cNvPr id="9" name="Picture 8" descr="A screenshot of a computer&#10;&#10;Description automatically generated">
            <a:extLst>
              <a:ext uri="{FF2B5EF4-FFF2-40B4-BE49-F238E27FC236}">
                <a16:creationId xmlns:a16="http://schemas.microsoft.com/office/drawing/2014/main" id="{A826F4C4-FE33-CC46-B055-C149AAFD4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104" y="980661"/>
            <a:ext cx="6132262" cy="5221357"/>
          </a:xfrm>
          <a:prstGeom prst="rect">
            <a:avLst/>
          </a:prstGeom>
        </p:spPr>
        <p:style>
          <a:lnRef idx="2">
            <a:schemeClr val="accent4"/>
          </a:lnRef>
          <a:fillRef idx="1">
            <a:schemeClr val="lt1"/>
          </a:fillRef>
          <a:effectRef idx="0">
            <a:schemeClr val="accent4"/>
          </a:effectRef>
          <a:fontRef idx="minor">
            <a:schemeClr val="dk1"/>
          </a:fontRef>
        </p:style>
      </p:pic>
      <p:sp>
        <p:nvSpPr>
          <p:cNvPr id="7" name="TextBox 6">
            <a:extLst>
              <a:ext uri="{FF2B5EF4-FFF2-40B4-BE49-F238E27FC236}">
                <a16:creationId xmlns:a16="http://schemas.microsoft.com/office/drawing/2014/main" id="{A3A6F060-22CA-C640-86FF-69537760EE93}"/>
              </a:ext>
            </a:extLst>
          </p:cNvPr>
          <p:cNvSpPr txBox="1"/>
          <p:nvPr/>
        </p:nvSpPr>
        <p:spPr>
          <a:xfrm>
            <a:off x="292733" y="284772"/>
            <a:ext cx="3554114" cy="523220"/>
          </a:xfrm>
          <a:prstGeom prst="rect">
            <a:avLst/>
          </a:prstGeom>
          <a:noFill/>
        </p:spPr>
        <p:txBody>
          <a:bodyPr wrap="none" rtlCol="0">
            <a:spAutoFit/>
          </a:bodyPr>
          <a:lstStyle/>
          <a:p>
            <a:r>
              <a:rPr lang="en-US" sz="2800" b="1" dirty="0"/>
              <a:t>UML Class Diagram</a:t>
            </a:r>
            <a:endParaRPr lang="de-DE" sz="2800" b="1" dirty="0"/>
          </a:p>
        </p:txBody>
      </p:sp>
    </p:spTree>
    <p:extLst>
      <p:ext uri="{BB962C8B-B14F-4D97-AF65-F5344CB8AC3E}">
        <p14:creationId xmlns:p14="http://schemas.microsoft.com/office/powerpoint/2010/main" val="168912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half" idx="1"/>
          </p:nvPr>
        </p:nvSpPr>
        <p:spPr>
          <a:xfrm>
            <a:off x="390525" y="981869"/>
            <a:ext cx="8111683" cy="4894262"/>
          </a:xfrm>
        </p:spPr>
        <p:txBody>
          <a:bodyPr/>
          <a:lstStyle/>
          <a:p>
            <a:r>
              <a:rPr lang="en" dirty="0"/>
              <a:t>Model </a:t>
            </a:r>
            <a:r>
              <a:rPr lang="en-US" dirty="0"/>
              <a:t>Functionality Description</a:t>
            </a:r>
          </a:p>
          <a:p>
            <a:pPr marL="0" indent="0">
              <a:buNone/>
            </a:pPr>
            <a:r>
              <a:rPr lang="en" dirty="0"/>
              <a:t> </a:t>
            </a:r>
          </a:p>
          <a:p>
            <a:pPr lvl="1"/>
            <a:r>
              <a:rPr lang="en" sz="1800" dirty="0"/>
              <a:t>In model part, the classes realize the management of all the data and logic</a:t>
            </a:r>
          </a:p>
          <a:p>
            <a:endParaRPr lang="en" sz="1800" dirty="0"/>
          </a:p>
          <a:p>
            <a:pPr lvl="1"/>
            <a:r>
              <a:rPr lang="en" sz="1800" dirty="0"/>
              <a:t>They load the path of images and access their features.</a:t>
            </a:r>
          </a:p>
          <a:p>
            <a:endParaRPr lang="en" sz="1800" dirty="0"/>
          </a:p>
          <a:p>
            <a:pPr lvl="1"/>
            <a:r>
              <a:rPr lang="en" sz="1800" dirty="0"/>
              <a:t>The results of classification are stored in the type of string to be shown in various forms. </a:t>
            </a:r>
          </a:p>
          <a:p>
            <a:endParaRPr lang="en" sz="1800" dirty="0"/>
          </a:p>
          <a:p>
            <a:pPr lvl="1"/>
            <a:r>
              <a:rPr lang="en" sz="1800" dirty="0"/>
              <a:t>The logic of classification is determined by the neural network being used. Its topology defines how </a:t>
            </a:r>
            <a:r>
              <a:rPr lang="de-DE" sz="1800" dirty="0"/>
              <a:t>different</a:t>
            </a:r>
            <a:r>
              <a:rPr lang="en" sz="1800" dirty="0"/>
              <a:t> layers interact with each other. </a:t>
            </a:r>
          </a:p>
          <a:p>
            <a:endParaRPr lang="en" sz="1800" dirty="0"/>
          </a:p>
          <a:p>
            <a:pPr lvl="1"/>
            <a:r>
              <a:rPr lang="en" sz="1800" dirty="0"/>
              <a:t>With the assistance of all the layers, the forward propagation functionality can be implemented, which is the core of algorithms for image classification with pre-trained model.</a:t>
            </a:r>
            <a:endParaRPr lang="de-DE" sz="1800" dirty="0"/>
          </a:p>
          <a:p>
            <a:endParaRPr lang="en" sz="1800" dirty="0"/>
          </a:p>
          <a:p>
            <a:endParaRPr lang="en" sz="1800" dirty="0"/>
          </a:p>
          <a:p>
            <a:endParaRPr lang="en" sz="1800" dirty="0"/>
          </a:p>
          <a:p>
            <a:endParaRPr lang="en-US" altLang="zh-CN" sz="1800" dirty="0"/>
          </a:p>
        </p:txBody>
      </p:sp>
      <p:sp>
        <p:nvSpPr>
          <p:cNvPr id="2" name="标题 1"/>
          <p:cNvSpPr>
            <a:spLocks noGrp="1"/>
          </p:cNvSpPr>
          <p:nvPr>
            <p:ph type="title"/>
          </p:nvPr>
        </p:nvSpPr>
        <p:spPr>
          <a:xfrm>
            <a:off x="390525" y="157465"/>
            <a:ext cx="6911975" cy="561975"/>
          </a:xfrm>
        </p:spPr>
        <p:txBody>
          <a:bodyPr/>
          <a:lstStyle/>
          <a:p>
            <a:r>
              <a:rPr lang="en-US" dirty="0"/>
              <a:t>UML Class Diagram</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11</a:t>
            </a:fld>
            <a:endParaRPr lang="de-D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8668608" y="6419723"/>
            <a:ext cx="309448" cy="365125"/>
          </a:xfrm>
        </p:spPr>
        <p:txBody>
          <a:bodyPr/>
          <a:lstStyle/>
          <a:p>
            <a:fld id="{E55ABDE9-7D1A-4CAE-9056-F713D277A78C}" type="slidenum">
              <a:rPr lang="de-DE" smtClean="0"/>
              <a:pPr/>
              <a:t>12</a:t>
            </a:fld>
            <a:endParaRPr lang="de-DE" dirty="0"/>
          </a:p>
        </p:txBody>
      </p:sp>
      <p:sp>
        <p:nvSpPr>
          <p:cNvPr id="3" name="Title 2">
            <a:extLst>
              <a:ext uri="{FF2B5EF4-FFF2-40B4-BE49-F238E27FC236}">
                <a16:creationId xmlns:a16="http://schemas.microsoft.com/office/drawing/2014/main" id="{4C63C323-752E-AF4B-BE70-6D5FFA8749AA}"/>
              </a:ext>
            </a:extLst>
          </p:cNvPr>
          <p:cNvSpPr>
            <a:spLocks noGrp="1"/>
          </p:cNvSpPr>
          <p:nvPr>
            <p:ph type="title"/>
          </p:nvPr>
        </p:nvSpPr>
        <p:spPr>
          <a:xfrm>
            <a:off x="139980" y="2906391"/>
            <a:ext cx="6911975" cy="561975"/>
          </a:xfrm>
        </p:spPr>
        <p:txBody>
          <a:bodyPr/>
          <a:lstStyle/>
          <a:p>
            <a:r>
              <a:rPr lang="de-DE" dirty="0"/>
              <a:t>View</a:t>
            </a:r>
          </a:p>
        </p:txBody>
      </p:sp>
      <p:sp>
        <p:nvSpPr>
          <p:cNvPr id="7" name="TextBox 6">
            <a:extLst>
              <a:ext uri="{FF2B5EF4-FFF2-40B4-BE49-F238E27FC236}">
                <a16:creationId xmlns:a16="http://schemas.microsoft.com/office/drawing/2014/main" id="{A3A6F060-22CA-C640-86FF-69537760EE93}"/>
              </a:ext>
            </a:extLst>
          </p:cNvPr>
          <p:cNvSpPr txBox="1"/>
          <p:nvPr/>
        </p:nvSpPr>
        <p:spPr>
          <a:xfrm>
            <a:off x="292733" y="284772"/>
            <a:ext cx="3554114" cy="523220"/>
          </a:xfrm>
          <a:prstGeom prst="rect">
            <a:avLst/>
          </a:prstGeom>
          <a:noFill/>
        </p:spPr>
        <p:txBody>
          <a:bodyPr wrap="none" rtlCol="0">
            <a:spAutoFit/>
          </a:bodyPr>
          <a:lstStyle/>
          <a:p>
            <a:r>
              <a:rPr lang="en-US" sz="2800" b="1" dirty="0"/>
              <a:t>UML Class Diagram</a:t>
            </a:r>
            <a:endParaRPr lang="de-DE" sz="2800" b="1" dirty="0"/>
          </a:p>
        </p:txBody>
      </p:sp>
      <p:pic>
        <p:nvPicPr>
          <p:cNvPr id="8" name="Picture 7" descr="A screenshot of a cell phone&#10;&#10;Description automatically generated">
            <a:extLst>
              <a:ext uri="{FF2B5EF4-FFF2-40B4-BE49-F238E27FC236}">
                <a16:creationId xmlns:a16="http://schemas.microsoft.com/office/drawing/2014/main" id="{A2C76DD6-D30B-814D-97E1-55034BFFD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450" y="971525"/>
            <a:ext cx="6900880" cy="521241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102200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half" idx="1"/>
          </p:nvPr>
        </p:nvSpPr>
        <p:spPr>
          <a:xfrm>
            <a:off x="396952" y="1201753"/>
            <a:ext cx="8111683" cy="4894262"/>
          </a:xfrm>
        </p:spPr>
        <p:style>
          <a:lnRef idx="2">
            <a:schemeClr val="accent3"/>
          </a:lnRef>
          <a:fillRef idx="1">
            <a:schemeClr val="lt1"/>
          </a:fillRef>
          <a:effectRef idx="0">
            <a:schemeClr val="accent3"/>
          </a:effectRef>
          <a:fontRef idx="minor">
            <a:schemeClr val="dk1"/>
          </a:fontRef>
        </p:style>
        <p:txBody>
          <a:bodyPr/>
          <a:lstStyle/>
          <a:p>
            <a:r>
              <a:rPr lang="en" dirty="0"/>
              <a:t>View </a:t>
            </a:r>
            <a:r>
              <a:rPr lang="en-US" dirty="0"/>
              <a:t>Functionality Description</a:t>
            </a:r>
          </a:p>
          <a:p>
            <a:pPr marL="0" indent="0">
              <a:buNone/>
            </a:pPr>
            <a:r>
              <a:rPr lang="en" dirty="0"/>
              <a:t> </a:t>
            </a:r>
          </a:p>
          <a:p>
            <a:pPr lvl="1"/>
            <a:r>
              <a:rPr lang="de-DE" sz="1800" dirty="0" err="1"/>
              <a:t>Realizes</a:t>
            </a:r>
            <a:r>
              <a:rPr lang="en" sz="1800" dirty="0"/>
              <a:t> the user interfaces</a:t>
            </a:r>
          </a:p>
          <a:p>
            <a:endParaRPr lang="en" sz="1800" dirty="0"/>
          </a:p>
          <a:p>
            <a:pPr lvl="1"/>
            <a:r>
              <a:rPr lang="en" sz="1800" dirty="0"/>
              <a:t>The welcome window and the main window, which contains three different sections, guide the user to </a:t>
            </a:r>
          </a:p>
          <a:p>
            <a:pPr marL="0" indent="0">
              <a:buNone/>
            </a:pPr>
            <a:endParaRPr lang="en" sz="1800" dirty="0"/>
          </a:p>
          <a:p>
            <a:pPr lvl="2"/>
            <a:r>
              <a:rPr lang="en" sz="1800" dirty="0"/>
              <a:t>upload their input images</a:t>
            </a:r>
          </a:p>
          <a:p>
            <a:pPr marL="476250" lvl="1" indent="0">
              <a:buNone/>
            </a:pPr>
            <a:endParaRPr lang="en" sz="1800" dirty="0"/>
          </a:p>
          <a:p>
            <a:pPr lvl="2"/>
            <a:r>
              <a:rPr lang="en" sz="1800" dirty="0"/>
              <a:t>select available platforms </a:t>
            </a:r>
          </a:p>
          <a:p>
            <a:pPr lvl="1"/>
            <a:endParaRPr lang="en" sz="1800" dirty="0"/>
          </a:p>
          <a:p>
            <a:pPr lvl="2"/>
            <a:r>
              <a:rPr lang="de-DE" sz="1800" dirty="0"/>
              <a:t>c</a:t>
            </a:r>
            <a:r>
              <a:rPr lang="en" sz="1800" dirty="0" err="1"/>
              <a:t>hoose</a:t>
            </a:r>
            <a:r>
              <a:rPr lang="en" sz="1800" dirty="0"/>
              <a:t> operating mode</a:t>
            </a:r>
          </a:p>
          <a:p>
            <a:pPr lvl="1"/>
            <a:endParaRPr lang="en" sz="1800" dirty="0"/>
          </a:p>
          <a:p>
            <a:pPr lvl="2"/>
            <a:r>
              <a:rPr lang="en" sz="1800" dirty="0"/>
              <a:t>show the prediction results</a:t>
            </a:r>
            <a:r>
              <a:rPr lang="en" sz="1400" dirty="0"/>
              <a:t>.</a:t>
            </a:r>
            <a:endParaRPr lang="de-DE" sz="1400" dirty="0"/>
          </a:p>
          <a:p>
            <a:endParaRPr lang="en" sz="1800" dirty="0"/>
          </a:p>
          <a:p>
            <a:endParaRPr lang="en" sz="1800" dirty="0"/>
          </a:p>
          <a:p>
            <a:endParaRPr lang="en" sz="1800" dirty="0"/>
          </a:p>
          <a:p>
            <a:endParaRPr lang="en-US" altLang="zh-CN" sz="1800" dirty="0"/>
          </a:p>
        </p:txBody>
      </p:sp>
      <p:sp>
        <p:nvSpPr>
          <p:cNvPr id="2" name="标题 1"/>
          <p:cNvSpPr>
            <a:spLocks noGrp="1"/>
          </p:cNvSpPr>
          <p:nvPr>
            <p:ph type="title"/>
          </p:nvPr>
        </p:nvSpPr>
        <p:spPr/>
        <p:txBody>
          <a:bodyPr/>
          <a:lstStyle/>
          <a:p>
            <a:r>
              <a:rPr lang="en-US" dirty="0"/>
              <a:t>UML Class Diagram</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13</a:t>
            </a:fld>
            <a:endParaRPr lang="de-DE" dirty="0"/>
          </a:p>
        </p:txBody>
      </p:sp>
    </p:spTree>
    <p:extLst>
      <p:ext uri="{BB962C8B-B14F-4D97-AF65-F5344CB8AC3E}">
        <p14:creationId xmlns:p14="http://schemas.microsoft.com/office/powerpoint/2010/main" val="3060063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8668608" y="6419723"/>
            <a:ext cx="309448" cy="365125"/>
          </a:xfrm>
        </p:spPr>
        <p:txBody>
          <a:bodyPr/>
          <a:lstStyle/>
          <a:p>
            <a:fld id="{E55ABDE9-7D1A-4CAE-9056-F713D277A78C}" type="slidenum">
              <a:rPr lang="de-DE" smtClean="0"/>
              <a:pPr/>
              <a:t>14</a:t>
            </a:fld>
            <a:endParaRPr lang="de-DE" dirty="0"/>
          </a:p>
        </p:txBody>
      </p:sp>
      <p:sp>
        <p:nvSpPr>
          <p:cNvPr id="3" name="Title 2">
            <a:extLst>
              <a:ext uri="{FF2B5EF4-FFF2-40B4-BE49-F238E27FC236}">
                <a16:creationId xmlns:a16="http://schemas.microsoft.com/office/drawing/2014/main" id="{4C63C323-752E-AF4B-BE70-6D5FFA8749AA}"/>
              </a:ext>
            </a:extLst>
          </p:cNvPr>
          <p:cNvSpPr>
            <a:spLocks noGrp="1"/>
          </p:cNvSpPr>
          <p:nvPr>
            <p:ph type="title"/>
          </p:nvPr>
        </p:nvSpPr>
        <p:spPr>
          <a:xfrm>
            <a:off x="5230613" y="546382"/>
            <a:ext cx="1821342" cy="561975"/>
          </a:xfrm>
        </p:spPr>
        <p:txBody>
          <a:bodyPr>
            <a:normAutofit/>
          </a:bodyPr>
          <a:lstStyle/>
          <a:p>
            <a:r>
              <a:rPr lang="de-DE" dirty="0"/>
              <a:t>Controller</a:t>
            </a:r>
          </a:p>
        </p:txBody>
      </p:sp>
      <p:sp>
        <p:nvSpPr>
          <p:cNvPr id="7" name="TextBox 6">
            <a:extLst>
              <a:ext uri="{FF2B5EF4-FFF2-40B4-BE49-F238E27FC236}">
                <a16:creationId xmlns:a16="http://schemas.microsoft.com/office/drawing/2014/main" id="{A3A6F060-22CA-C640-86FF-69537760EE93}"/>
              </a:ext>
            </a:extLst>
          </p:cNvPr>
          <p:cNvSpPr txBox="1"/>
          <p:nvPr/>
        </p:nvSpPr>
        <p:spPr>
          <a:xfrm>
            <a:off x="292733" y="284772"/>
            <a:ext cx="3554114" cy="523220"/>
          </a:xfrm>
          <a:prstGeom prst="rect">
            <a:avLst/>
          </a:prstGeom>
          <a:noFill/>
        </p:spPr>
        <p:txBody>
          <a:bodyPr wrap="none" rtlCol="0">
            <a:spAutoFit/>
          </a:bodyPr>
          <a:lstStyle/>
          <a:p>
            <a:r>
              <a:rPr lang="en-US" sz="2800" b="1" dirty="0"/>
              <a:t>UML Class Diagram</a:t>
            </a:r>
            <a:endParaRPr lang="de-DE" sz="2800" b="1" dirty="0"/>
          </a:p>
        </p:txBody>
      </p:sp>
      <p:pic>
        <p:nvPicPr>
          <p:cNvPr id="8" name="Picture 7" descr="A screenshot of a cell phone&#10;&#10;Description automatically generated">
            <a:extLst>
              <a:ext uri="{FF2B5EF4-FFF2-40B4-BE49-F238E27FC236}">
                <a16:creationId xmlns:a16="http://schemas.microsoft.com/office/drawing/2014/main" id="{5F4DEACC-08C6-8E45-9CEB-19BCD618D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33" y="1108357"/>
            <a:ext cx="8685323" cy="512587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586480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half" idx="1"/>
          </p:nvPr>
        </p:nvSpPr>
        <p:spPr>
          <a:xfrm>
            <a:off x="396952" y="1201753"/>
            <a:ext cx="8111683" cy="4894262"/>
          </a:xfrm>
        </p:spPr>
        <p:txBody>
          <a:bodyPr/>
          <a:lstStyle/>
          <a:p>
            <a:r>
              <a:rPr lang="en" dirty="0"/>
              <a:t>Controller </a:t>
            </a:r>
            <a:r>
              <a:rPr lang="en-US" dirty="0"/>
              <a:t>Functionality Description</a:t>
            </a:r>
          </a:p>
          <a:p>
            <a:pPr marL="0" indent="0">
              <a:buNone/>
            </a:pPr>
            <a:r>
              <a:rPr lang="en" dirty="0"/>
              <a:t> </a:t>
            </a:r>
          </a:p>
          <a:p>
            <a:pPr lvl="1"/>
            <a:r>
              <a:rPr lang="en" sz="1800" dirty="0"/>
              <a:t>accepts user inputs handled by the components of the views and converts them to the commands.</a:t>
            </a:r>
          </a:p>
          <a:p>
            <a:pPr lvl="1"/>
            <a:endParaRPr lang="en" sz="1800" dirty="0"/>
          </a:p>
          <a:p>
            <a:pPr lvl="1"/>
            <a:r>
              <a:rPr lang="en" sz="1800" dirty="0"/>
              <a:t>The classifier controls the progress of processing and assigns the scheduler to dispatch work to workers in heterogeneous platforms. </a:t>
            </a:r>
          </a:p>
          <a:p>
            <a:pPr lvl="1"/>
            <a:endParaRPr lang="en" sz="1800" dirty="0"/>
          </a:p>
          <a:p>
            <a:pPr lvl="1"/>
            <a:r>
              <a:rPr lang="en" sz="1800" dirty="0"/>
              <a:t>In addition, the </a:t>
            </a:r>
            <a:r>
              <a:rPr lang="en" sz="1800" dirty="0" err="1"/>
              <a:t>poller</a:t>
            </a:r>
            <a:r>
              <a:rPr lang="en" sz="1800" dirty="0"/>
              <a:t> checks the requests from external systems regularly.</a:t>
            </a:r>
          </a:p>
          <a:p>
            <a:pPr marL="433387" lvl="1" indent="0">
              <a:buNone/>
            </a:pPr>
            <a:endParaRPr lang="en" sz="1800" dirty="0"/>
          </a:p>
          <a:p>
            <a:pPr lvl="1"/>
            <a:r>
              <a:rPr lang="en" sz="1800" dirty="0"/>
              <a:t>After receiving the correct request with the image path, the classifier starts the process of classification.</a:t>
            </a:r>
            <a:endParaRPr lang="de-DE" sz="1800" dirty="0"/>
          </a:p>
          <a:p>
            <a:endParaRPr lang="en" sz="1800" dirty="0"/>
          </a:p>
          <a:p>
            <a:endParaRPr lang="en-US" altLang="zh-CN" sz="1800" dirty="0"/>
          </a:p>
        </p:txBody>
      </p:sp>
      <p:sp>
        <p:nvSpPr>
          <p:cNvPr id="2" name="标题 1"/>
          <p:cNvSpPr>
            <a:spLocks noGrp="1"/>
          </p:cNvSpPr>
          <p:nvPr>
            <p:ph type="title"/>
          </p:nvPr>
        </p:nvSpPr>
        <p:spPr/>
        <p:txBody>
          <a:bodyPr/>
          <a:lstStyle/>
          <a:p>
            <a:r>
              <a:rPr lang="en-US" dirty="0"/>
              <a:t>UML Class Diagram</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15</a:t>
            </a:fld>
            <a:endParaRPr lang="de-DE" dirty="0"/>
          </a:p>
        </p:txBody>
      </p:sp>
    </p:spTree>
    <p:extLst>
      <p:ext uri="{BB962C8B-B14F-4D97-AF65-F5344CB8AC3E}">
        <p14:creationId xmlns:p14="http://schemas.microsoft.com/office/powerpoint/2010/main" val="3322307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half" idx="1"/>
          </p:nvPr>
        </p:nvSpPr>
        <p:spPr>
          <a:xfrm>
            <a:off x="533635" y="1055795"/>
            <a:ext cx="8111683" cy="786073"/>
          </a:xfrm>
        </p:spPr>
        <p:txBody>
          <a:bodyPr/>
          <a:lstStyle/>
          <a:p>
            <a:r>
              <a:rPr lang="en-US" dirty="0"/>
              <a:t>Classes on GUI</a:t>
            </a:r>
          </a:p>
          <a:p>
            <a:pPr marL="0" indent="0">
              <a:buNone/>
            </a:pPr>
            <a:r>
              <a:rPr lang="en" dirty="0"/>
              <a:t>  </a:t>
            </a:r>
            <a:endParaRPr lang="en" sz="1800" dirty="0"/>
          </a:p>
          <a:p>
            <a:endParaRPr lang="en-US" altLang="zh-CN" sz="1800" dirty="0"/>
          </a:p>
        </p:txBody>
      </p:sp>
      <p:sp>
        <p:nvSpPr>
          <p:cNvPr id="2" name="标题 1"/>
          <p:cNvSpPr>
            <a:spLocks noGrp="1"/>
          </p:cNvSpPr>
          <p:nvPr>
            <p:ph type="title"/>
          </p:nvPr>
        </p:nvSpPr>
        <p:spPr/>
        <p:txBody>
          <a:bodyPr/>
          <a:lstStyle/>
          <a:p>
            <a:r>
              <a:rPr lang="en-US" dirty="0"/>
              <a:t>UML Class Diagram</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16</a:t>
            </a:fld>
            <a:endParaRPr lang="de-DE" dirty="0"/>
          </a:p>
        </p:txBody>
      </p:sp>
      <p:pic>
        <p:nvPicPr>
          <p:cNvPr id="8" name="图片 4" descr="NewMainWindow.png">
            <a:extLst>
              <a:ext uri="{FF2B5EF4-FFF2-40B4-BE49-F238E27FC236}">
                <a16:creationId xmlns:a16="http://schemas.microsoft.com/office/drawing/2014/main" id="{BF8F8E00-8424-664B-99D7-C0F624769110}"/>
              </a:ext>
            </a:extLst>
          </p:cNvPr>
          <p:cNvPicPr>
            <a:picLocks noChangeAspect="1"/>
          </p:cNvPicPr>
          <p:nvPr/>
        </p:nvPicPr>
        <p:blipFill>
          <a:blip r:embed="rId3" cstate="print"/>
          <a:stretch>
            <a:fillRect/>
          </a:stretch>
        </p:blipFill>
        <p:spPr bwMode="auto">
          <a:xfrm>
            <a:off x="1475394" y="1448832"/>
            <a:ext cx="6193212" cy="4819445"/>
          </a:xfrm>
          <a:prstGeom prst="rect">
            <a:avLst/>
          </a:prstGeom>
          <a:noFill/>
          <a:ln w="9525">
            <a:noFill/>
            <a:miter lim="800000"/>
            <a:headEnd/>
            <a:tailEnd/>
          </a:ln>
        </p:spPr>
      </p:pic>
      <p:sp>
        <p:nvSpPr>
          <p:cNvPr id="9" name="Rectangle 8">
            <a:extLst>
              <a:ext uri="{FF2B5EF4-FFF2-40B4-BE49-F238E27FC236}">
                <a16:creationId xmlns:a16="http://schemas.microsoft.com/office/drawing/2014/main" id="{B5E468BD-0E11-9445-A0D5-7D5269DC43B5}"/>
              </a:ext>
            </a:extLst>
          </p:cNvPr>
          <p:cNvSpPr/>
          <p:nvPr/>
        </p:nvSpPr>
        <p:spPr>
          <a:xfrm>
            <a:off x="1946495" y="1916107"/>
            <a:ext cx="2317687" cy="1032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415BFBD7-ED8C-E74F-8D89-2BF76F4EFF7D}"/>
              </a:ext>
            </a:extLst>
          </p:cNvPr>
          <p:cNvCxnSpPr/>
          <p:nvPr/>
        </p:nvCxnSpPr>
        <p:spPr>
          <a:xfrm>
            <a:off x="1593410" y="2124336"/>
            <a:ext cx="353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7ADACAE-8EA2-4648-ABB1-F9664E94913F}"/>
              </a:ext>
            </a:extLst>
          </p:cNvPr>
          <p:cNvSpPr/>
          <p:nvPr/>
        </p:nvSpPr>
        <p:spPr>
          <a:xfrm>
            <a:off x="1946495" y="3020629"/>
            <a:ext cx="2317687" cy="28971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DAB3A5D-3D12-0745-BF9B-F61E5FD5C426}"/>
              </a:ext>
            </a:extLst>
          </p:cNvPr>
          <p:cNvCxnSpPr/>
          <p:nvPr/>
        </p:nvCxnSpPr>
        <p:spPr>
          <a:xfrm>
            <a:off x="1593410" y="4052724"/>
            <a:ext cx="353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522EB36-F54E-E340-AF44-FB70DCA59673}"/>
              </a:ext>
            </a:extLst>
          </p:cNvPr>
          <p:cNvSpPr/>
          <p:nvPr/>
        </p:nvSpPr>
        <p:spPr>
          <a:xfrm>
            <a:off x="4798337" y="4161366"/>
            <a:ext cx="2788467" cy="175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618C83D-5F2F-5846-B477-A13BA6CD6D3C}"/>
              </a:ext>
            </a:extLst>
          </p:cNvPr>
          <p:cNvCxnSpPr>
            <a:cxnSpLocks/>
          </p:cNvCxnSpPr>
          <p:nvPr/>
        </p:nvCxnSpPr>
        <p:spPr>
          <a:xfrm flipH="1">
            <a:off x="7586804" y="4786054"/>
            <a:ext cx="366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E81FDEA-7210-DE4D-960F-95DFA02339BC}"/>
              </a:ext>
            </a:extLst>
          </p:cNvPr>
          <p:cNvSpPr/>
          <p:nvPr/>
        </p:nvSpPr>
        <p:spPr>
          <a:xfrm>
            <a:off x="4780229" y="1816518"/>
            <a:ext cx="2788467" cy="2236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ED0AEF57-61C6-E746-9B75-6D64CB3702B3}"/>
              </a:ext>
            </a:extLst>
          </p:cNvPr>
          <p:cNvCxnSpPr>
            <a:cxnSpLocks/>
          </p:cNvCxnSpPr>
          <p:nvPr/>
        </p:nvCxnSpPr>
        <p:spPr>
          <a:xfrm flipH="1">
            <a:off x="7568698" y="2848613"/>
            <a:ext cx="384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FCC604D-B53C-534F-B756-52FFC4A222CC}"/>
              </a:ext>
            </a:extLst>
          </p:cNvPr>
          <p:cNvSpPr txBox="1"/>
          <p:nvPr/>
        </p:nvSpPr>
        <p:spPr>
          <a:xfrm>
            <a:off x="8021691" y="2651297"/>
            <a:ext cx="706170" cy="400110"/>
          </a:xfrm>
          <a:prstGeom prst="rect">
            <a:avLst/>
          </a:prstGeom>
          <a:noFill/>
        </p:spPr>
        <p:txBody>
          <a:bodyPr wrap="square" rtlCol="0">
            <a:spAutoFit/>
          </a:bodyPr>
          <a:lstStyle/>
          <a:p>
            <a:r>
              <a:rPr lang="en-US" sz="1000" dirty="0"/>
              <a:t>Results observer</a:t>
            </a:r>
          </a:p>
        </p:txBody>
      </p:sp>
      <p:sp>
        <p:nvSpPr>
          <p:cNvPr id="18" name="TextBox 17">
            <a:extLst>
              <a:ext uri="{FF2B5EF4-FFF2-40B4-BE49-F238E27FC236}">
                <a16:creationId xmlns:a16="http://schemas.microsoft.com/office/drawing/2014/main" id="{3A70FB07-A8A0-D84F-94AE-6080C3A74CFC}"/>
              </a:ext>
            </a:extLst>
          </p:cNvPr>
          <p:cNvSpPr txBox="1"/>
          <p:nvPr/>
        </p:nvSpPr>
        <p:spPr>
          <a:xfrm>
            <a:off x="7952910" y="4662943"/>
            <a:ext cx="1035861" cy="246221"/>
          </a:xfrm>
          <a:prstGeom prst="rect">
            <a:avLst/>
          </a:prstGeom>
          <a:noFill/>
        </p:spPr>
        <p:txBody>
          <a:bodyPr wrap="none" rtlCol="0">
            <a:spAutoFit/>
          </a:bodyPr>
          <a:lstStyle/>
          <a:p>
            <a:r>
              <a:rPr lang="en-US" sz="1000" dirty="0"/>
              <a:t>Control section</a:t>
            </a:r>
          </a:p>
        </p:txBody>
      </p:sp>
      <p:sp>
        <p:nvSpPr>
          <p:cNvPr id="19" name="Rectangle 18">
            <a:extLst>
              <a:ext uri="{FF2B5EF4-FFF2-40B4-BE49-F238E27FC236}">
                <a16:creationId xmlns:a16="http://schemas.microsoft.com/office/drawing/2014/main" id="{87274D10-4773-0240-A635-4FB7C76BA6FB}"/>
              </a:ext>
            </a:extLst>
          </p:cNvPr>
          <p:cNvSpPr/>
          <p:nvPr/>
        </p:nvSpPr>
        <p:spPr>
          <a:xfrm>
            <a:off x="533635" y="1977658"/>
            <a:ext cx="1074236" cy="400110"/>
          </a:xfrm>
          <a:prstGeom prst="rect">
            <a:avLst/>
          </a:prstGeom>
        </p:spPr>
        <p:txBody>
          <a:bodyPr wrap="square">
            <a:spAutoFit/>
          </a:bodyPr>
          <a:lstStyle/>
          <a:p>
            <a:r>
              <a:rPr lang="en-US" sz="1000" dirty="0"/>
              <a:t>Platform-Mode</a:t>
            </a:r>
          </a:p>
          <a:p>
            <a:r>
              <a:rPr lang="en-US" sz="1000" dirty="0"/>
              <a:t>Section</a:t>
            </a:r>
          </a:p>
        </p:txBody>
      </p:sp>
      <p:sp>
        <p:nvSpPr>
          <p:cNvPr id="20" name="TextBox 19">
            <a:extLst>
              <a:ext uri="{FF2B5EF4-FFF2-40B4-BE49-F238E27FC236}">
                <a16:creationId xmlns:a16="http://schemas.microsoft.com/office/drawing/2014/main" id="{E63118DE-7B22-AA43-9448-6ADD43F147D4}"/>
              </a:ext>
            </a:extLst>
          </p:cNvPr>
          <p:cNvSpPr txBox="1"/>
          <p:nvPr/>
        </p:nvSpPr>
        <p:spPr>
          <a:xfrm>
            <a:off x="597151" y="3904952"/>
            <a:ext cx="978153" cy="246221"/>
          </a:xfrm>
          <a:prstGeom prst="rect">
            <a:avLst/>
          </a:prstGeom>
          <a:noFill/>
        </p:spPr>
        <p:txBody>
          <a:bodyPr wrap="none" rtlCol="0">
            <a:spAutoFit/>
          </a:bodyPr>
          <a:lstStyle/>
          <a:p>
            <a:r>
              <a:rPr lang="en-US" sz="1000" dirty="0"/>
              <a:t>Image section</a:t>
            </a:r>
          </a:p>
        </p:txBody>
      </p:sp>
    </p:spTree>
    <p:extLst>
      <p:ext uri="{BB962C8B-B14F-4D97-AF65-F5344CB8AC3E}">
        <p14:creationId xmlns:p14="http://schemas.microsoft.com/office/powerpoint/2010/main" val="3541528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8668608" y="6419723"/>
            <a:ext cx="309448" cy="365125"/>
          </a:xfrm>
        </p:spPr>
        <p:txBody>
          <a:bodyPr/>
          <a:lstStyle/>
          <a:p>
            <a:fld id="{E55ABDE9-7D1A-4CAE-9056-F713D277A78C}" type="slidenum">
              <a:rPr lang="de-DE" smtClean="0"/>
              <a:pPr/>
              <a:t>17</a:t>
            </a:fld>
            <a:endParaRPr lang="de-DE" dirty="0"/>
          </a:p>
        </p:txBody>
      </p:sp>
      <p:sp>
        <p:nvSpPr>
          <p:cNvPr id="8" name="Title 7">
            <a:extLst>
              <a:ext uri="{FF2B5EF4-FFF2-40B4-BE49-F238E27FC236}">
                <a16:creationId xmlns:a16="http://schemas.microsoft.com/office/drawing/2014/main" id="{3FFF9DAF-9AF8-FA4C-88CC-53ACBEB0E36B}"/>
              </a:ext>
            </a:extLst>
          </p:cNvPr>
          <p:cNvSpPr>
            <a:spLocks noGrp="1"/>
          </p:cNvSpPr>
          <p:nvPr>
            <p:ph type="title"/>
          </p:nvPr>
        </p:nvSpPr>
        <p:spPr>
          <a:xfrm>
            <a:off x="2298286" y="2867025"/>
            <a:ext cx="6911975" cy="561975"/>
          </a:xfrm>
        </p:spPr>
        <p:txBody>
          <a:bodyPr>
            <a:noAutofit/>
          </a:bodyPr>
          <a:lstStyle/>
          <a:p>
            <a:r>
              <a:rPr lang="en-US" sz="4000" kern="1200" dirty="0">
                <a:solidFill>
                  <a:schemeClr val="tx1"/>
                </a:solidFill>
              </a:rPr>
              <a:t>Sequence Diagram</a:t>
            </a:r>
            <a:endParaRPr lang="de-DE" sz="4000" dirty="0"/>
          </a:p>
        </p:txBody>
      </p:sp>
    </p:spTree>
    <p:extLst>
      <p:ext uri="{BB962C8B-B14F-4D97-AF65-F5344CB8AC3E}">
        <p14:creationId xmlns:p14="http://schemas.microsoft.com/office/powerpoint/2010/main" val="3510976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Sequence Diagram</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18</a:t>
            </a:fld>
            <a:endParaRPr lang="de-DE" dirty="0"/>
          </a:p>
        </p:txBody>
      </p:sp>
      <p:pic>
        <p:nvPicPr>
          <p:cNvPr id="22" name="Picture 21">
            <a:extLst>
              <a:ext uri="{FF2B5EF4-FFF2-40B4-BE49-F238E27FC236}">
                <a16:creationId xmlns:a16="http://schemas.microsoft.com/office/drawing/2014/main" id="{FC05AA51-DAC3-C440-B946-7F6195D078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547" y="1059034"/>
            <a:ext cx="7243280" cy="5179699"/>
          </a:xfrm>
          <a:prstGeom prst="rect">
            <a:avLst/>
          </a:prstGeom>
        </p:spPr>
      </p:pic>
    </p:spTree>
    <p:extLst>
      <p:ext uri="{BB962C8B-B14F-4D97-AF65-F5344CB8AC3E}">
        <p14:creationId xmlns:p14="http://schemas.microsoft.com/office/powerpoint/2010/main" val="1599309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8668608" y="6419723"/>
            <a:ext cx="309448" cy="365125"/>
          </a:xfrm>
        </p:spPr>
        <p:txBody>
          <a:bodyPr/>
          <a:lstStyle/>
          <a:p>
            <a:fld id="{E55ABDE9-7D1A-4CAE-9056-F713D277A78C}" type="slidenum">
              <a:rPr lang="de-DE" smtClean="0"/>
              <a:pPr/>
              <a:t>19</a:t>
            </a:fld>
            <a:endParaRPr lang="de-DE" dirty="0"/>
          </a:p>
        </p:txBody>
      </p:sp>
      <p:sp>
        <p:nvSpPr>
          <p:cNvPr id="8" name="Title 7">
            <a:extLst>
              <a:ext uri="{FF2B5EF4-FFF2-40B4-BE49-F238E27FC236}">
                <a16:creationId xmlns:a16="http://schemas.microsoft.com/office/drawing/2014/main" id="{3FFF9DAF-9AF8-FA4C-88CC-53ACBEB0E36B}"/>
              </a:ext>
            </a:extLst>
          </p:cNvPr>
          <p:cNvSpPr>
            <a:spLocks noGrp="1"/>
          </p:cNvSpPr>
          <p:nvPr>
            <p:ph type="title"/>
          </p:nvPr>
        </p:nvSpPr>
        <p:spPr>
          <a:xfrm>
            <a:off x="2613723" y="2867025"/>
            <a:ext cx="6911975" cy="561975"/>
          </a:xfrm>
        </p:spPr>
        <p:txBody>
          <a:bodyPr>
            <a:noAutofit/>
          </a:bodyPr>
          <a:lstStyle/>
          <a:p>
            <a:r>
              <a:rPr lang="en-US" sz="4000" kern="1200" dirty="0">
                <a:solidFill>
                  <a:schemeClr val="tx1"/>
                </a:solidFill>
              </a:rPr>
              <a:t>State Diagram</a:t>
            </a:r>
            <a:endParaRPr lang="de-DE" sz="4000" dirty="0"/>
          </a:p>
        </p:txBody>
      </p:sp>
    </p:spTree>
    <p:extLst>
      <p:ext uri="{BB962C8B-B14F-4D97-AF65-F5344CB8AC3E}">
        <p14:creationId xmlns:p14="http://schemas.microsoft.com/office/powerpoint/2010/main" val="336473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8668608" y="6419723"/>
            <a:ext cx="309448" cy="365125"/>
          </a:xfrm>
        </p:spPr>
        <p:txBody>
          <a:bodyPr/>
          <a:lstStyle/>
          <a:p>
            <a:fld id="{E55ABDE9-7D1A-4CAE-9056-F713D277A78C}" type="slidenum">
              <a:rPr lang="de-DE" smtClean="0"/>
              <a:pPr/>
              <a:t>2</a:t>
            </a:fld>
            <a:endParaRPr lang="de-DE" dirty="0"/>
          </a:p>
        </p:txBody>
      </p:sp>
      <p:sp>
        <p:nvSpPr>
          <p:cNvPr id="8" name="Title 7">
            <a:extLst>
              <a:ext uri="{FF2B5EF4-FFF2-40B4-BE49-F238E27FC236}">
                <a16:creationId xmlns:a16="http://schemas.microsoft.com/office/drawing/2014/main" id="{3FFF9DAF-9AF8-FA4C-88CC-53ACBEB0E36B}"/>
              </a:ext>
            </a:extLst>
          </p:cNvPr>
          <p:cNvSpPr>
            <a:spLocks noGrp="1"/>
          </p:cNvSpPr>
          <p:nvPr>
            <p:ph type="title"/>
          </p:nvPr>
        </p:nvSpPr>
        <p:spPr>
          <a:xfrm>
            <a:off x="1450355" y="2867025"/>
            <a:ext cx="6911975" cy="561975"/>
          </a:xfrm>
        </p:spPr>
        <p:txBody>
          <a:bodyPr>
            <a:noAutofit/>
          </a:bodyPr>
          <a:lstStyle/>
          <a:p>
            <a:r>
              <a:rPr lang="en-US" sz="4000" kern="1200" dirty="0">
                <a:solidFill>
                  <a:schemeClr val="tx1"/>
                </a:solidFill>
              </a:rPr>
              <a:t>Architecture Description</a:t>
            </a:r>
            <a:endParaRPr lang="de-DE"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8668608" y="6419723"/>
            <a:ext cx="309448" cy="365125"/>
          </a:xfrm>
        </p:spPr>
        <p:txBody>
          <a:bodyPr/>
          <a:lstStyle/>
          <a:p>
            <a:fld id="{E55ABDE9-7D1A-4CAE-9056-F713D277A78C}" type="slidenum">
              <a:rPr lang="de-DE" smtClean="0"/>
              <a:pPr/>
              <a:t>20</a:t>
            </a:fld>
            <a:endParaRPr lang="de-DE" dirty="0"/>
          </a:p>
        </p:txBody>
      </p:sp>
      <p:sp>
        <p:nvSpPr>
          <p:cNvPr id="3" name="Title 2">
            <a:extLst>
              <a:ext uri="{FF2B5EF4-FFF2-40B4-BE49-F238E27FC236}">
                <a16:creationId xmlns:a16="http://schemas.microsoft.com/office/drawing/2014/main" id="{360003E6-D62B-0B4E-924E-B5B69B97E205}"/>
              </a:ext>
            </a:extLst>
          </p:cNvPr>
          <p:cNvSpPr>
            <a:spLocks noGrp="1"/>
          </p:cNvSpPr>
          <p:nvPr>
            <p:ph type="title"/>
          </p:nvPr>
        </p:nvSpPr>
        <p:spPr/>
        <p:txBody>
          <a:bodyPr/>
          <a:lstStyle/>
          <a:p>
            <a:r>
              <a:rPr lang="en-US" kern="1200" dirty="0">
                <a:solidFill>
                  <a:schemeClr val="tx1"/>
                </a:solidFill>
              </a:rPr>
              <a:t>State Diagram</a:t>
            </a:r>
            <a:endParaRPr lang="de-DE" dirty="0"/>
          </a:p>
        </p:txBody>
      </p:sp>
      <p:pic>
        <p:nvPicPr>
          <p:cNvPr id="9" name="Content Placeholder 5">
            <a:extLst>
              <a:ext uri="{FF2B5EF4-FFF2-40B4-BE49-F238E27FC236}">
                <a16:creationId xmlns:a16="http://schemas.microsoft.com/office/drawing/2014/main" id="{FAF61CCD-D803-9448-ABA1-644BA3BC46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9304" y="987260"/>
            <a:ext cx="6395496" cy="5340552"/>
          </a:xfrm>
        </p:spPr>
      </p:pic>
    </p:spTree>
    <p:extLst>
      <p:ext uri="{BB962C8B-B14F-4D97-AF65-F5344CB8AC3E}">
        <p14:creationId xmlns:p14="http://schemas.microsoft.com/office/powerpoint/2010/main" val="151677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8668608" y="6419723"/>
            <a:ext cx="309448" cy="365125"/>
          </a:xfrm>
        </p:spPr>
        <p:txBody>
          <a:bodyPr/>
          <a:lstStyle/>
          <a:p>
            <a:fld id="{E55ABDE9-7D1A-4CAE-9056-F713D277A78C}" type="slidenum">
              <a:rPr lang="de-DE" smtClean="0"/>
              <a:pPr/>
              <a:t>3</a:t>
            </a:fld>
            <a:endParaRPr lang="de-DE"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Architecture Description</a:t>
            </a:r>
            <a:endParaRPr lang="de-DE" dirty="0"/>
          </a:p>
        </p:txBody>
      </p:sp>
      <p:pic>
        <p:nvPicPr>
          <p:cNvPr id="9" name="Picture 8" descr="File:MVC Diagram (Model-View-Controller).svg - Wikimedia ...">
            <a:extLst>
              <a:ext uri="{FF2B5EF4-FFF2-40B4-BE49-F238E27FC236}">
                <a16:creationId xmlns:a16="http://schemas.microsoft.com/office/drawing/2014/main" id="{54F3AAAB-B9E3-C540-8102-F77CE1C1D02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72000" y="1619208"/>
            <a:ext cx="4032412" cy="3830791"/>
          </a:xfrm>
          <a:prstGeom prst="rect">
            <a:avLst/>
          </a:prstGeom>
        </p:spPr>
        <p:style>
          <a:lnRef idx="2">
            <a:schemeClr val="accent4"/>
          </a:lnRef>
          <a:fillRef idx="1">
            <a:schemeClr val="lt1"/>
          </a:fillRef>
          <a:effectRef idx="0">
            <a:schemeClr val="accent4"/>
          </a:effectRef>
          <a:fontRef idx="minor">
            <a:schemeClr val="dk1"/>
          </a:fontRef>
        </p:style>
      </p:pic>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90525" y="1722782"/>
            <a:ext cx="3907926" cy="4462940"/>
          </a:xfrm>
        </p:spPr>
        <p:txBody>
          <a:bodyPr>
            <a:normAutofit/>
          </a:bodyPr>
          <a:lstStyle/>
          <a:p>
            <a:pPr marL="0" indent="0">
              <a:buNone/>
            </a:pPr>
            <a:endParaRPr lang="de-DE" dirty="0"/>
          </a:p>
          <a:p>
            <a:r>
              <a:rPr lang="en-US" altLang="zh-CN" dirty="0"/>
              <a:t>In this diagram several design patterns were used. In order to decouple major components and allow parallel development we use the Model-View-Controller as a global architecture</a:t>
            </a:r>
          </a:p>
        </p:txBody>
      </p:sp>
    </p:spTree>
    <p:extLst>
      <p:ext uri="{BB962C8B-B14F-4D97-AF65-F5344CB8AC3E}">
        <p14:creationId xmlns:p14="http://schemas.microsoft.com/office/powerpoint/2010/main" val="325814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8668608" y="6419723"/>
            <a:ext cx="309448" cy="365125"/>
          </a:xfrm>
        </p:spPr>
        <p:txBody>
          <a:bodyPr/>
          <a:lstStyle/>
          <a:p>
            <a:fld id="{E55ABDE9-7D1A-4CAE-9056-F713D277A78C}" type="slidenum">
              <a:rPr lang="de-DE" smtClean="0"/>
              <a:pPr/>
              <a:t>4</a:t>
            </a:fld>
            <a:endParaRPr lang="de-DE"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Architecture Description</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72526" y="1470991"/>
            <a:ext cx="3404344" cy="4462940"/>
          </a:xfrm>
        </p:spPr>
        <p:txBody>
          <a:bodyPr>
            <a:normAutofit/>
          </a:bodyPr>
          <a:lstStyle/>
          <a:p>
            <a:pPr marL="0" indent="0">
              <a:buNone/>
            </a:pPr>
            <a:endParaRPr lang="de-DE" dirty="0"/>
          </a:p>
          <a:p>
            <a:r>
              <a:rPr lang="en-US" dirty="0"/>
              <a:t>The class diagram consists of several common patterns to reduce complexity and dependencies between classes. We use the template Method as pattern for sections to define the skeleton of the algorithm in an operation. </a:t>
            </a:r>
            <a:endParaRPr lang="de-DE" dirty="0"/>
          </a:p>
          <a:p>
            <a:endParaRPr lang="en-US" altLang="zh-CN" dirty="0"/>
          </a:p>
        </p:txBody>
      </p:sp>
      <p:sp>
        <p:nvSpPr>
          <p:cNvPr id="7" name="Rounded Rectangle 6">
            <a:extLst>
              <a:ext uri="{FF2B5EF4-FFF2-40B4-BE49-F238E27FC236}">
                <a16:creationId xmlns:a16="http://schemas.microsoft.com/office/drawing/2014/main" id="{8A1B7B21-66AC-0346-B18A-3BB2695A22BD}"/>
              </a:ext>
            </a:extLst>
          </p:cNvPr>
          <p:cNvSpPr/>
          <p:nvPr/>
        </p:nvSpPr>
        <p:spPr>
          <a:xfrm>
            <a:off x="3644348" y="1412873"/>
            <a:ext cx="5333708" cy="369735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de-DE"/>
          </a:p>
        </p:txBody>
      </p:sp>
      <p:pic>
        <p:nvPicPr>
          <p:cNvPr id="11" name="Picture 10" descr="A screenshot of a social media post&#10;&#10;Description automatically generated">
            <a:extLst>
              <a:ext uri="{FF2B5EF4-FFF2-40B4-BE49-F238E27FC236}">
                <a16:creationId xmlns:a16="http://schemas.microsoft.com/office/drawing/2014/main" id="{8CAF297B-7DAD-A745-AD09-2C1456A94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762" y="1855304"/>
            <a:ext cx="5034545" cy="2894862"/>
          </a:xfrm>
          <a:prstGeom prst="rect">
            <a:avLst/>
          </a:prstGeom>
        </p:spPr>
      </p:pic>
    </p:spTree>
    <p:extLst>
      <p:ext uri="{BB962C8B-B14F-4D97-AF65-F5344CB8AC3E}">
        <p14:creationId xmlns:p14="http://schemas.microsoft.com/office/powerpoint/2010/main" val="296545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8668608" y="6419723"/>
            <a:ext cx="309448" cy="365125"/>
          </a:xfrm>
        </p:spPr>
        <p:txBody>
          <a:bodyPr/>
          <a:lstStyle/>
          <a:p>
            <a:fld id="{E55ABDE9-7D1A-4CAE-9056-F713D277A78C}" type="slidenum">
              <a:rPr lang="de-DE" smtClean="0"/>
              <a:pPr/>
              <a:t>5</a:t>
            </a:fld>
            <a:endParaRPr lang="de-DE"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Architecture Description</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06211" y="1446735"/>
            <a:ext cx="3171388" cy="4462940"/>
          </a:xfrm>
        </p:spPr>
        <p:txBody>
          <a:bodyPr>
            <a:normAutofit/>
          </a:bodyPr>
          <a:lstStyle/>
          <a:p>
            <a:pPr marL="0" indent="0">
              <a:buNone/>
            </a:pPr>
            <a:endParaRPr lang="de-DE" dirty="0"/>
          </a:p>
          <a:p>
            <a:r>
              <a:rPr lang="en-US" dirty="0"/>
              <a:t>However the results and states are updated using an observer which defines a one-to-many dependency between objects. </a:t>
            </a:r>
            <a:endParaRPr lang="de-DE" dirty="0"/>
          </a:p>
          <a:p>
            <a:endParaRPr lang="en-US" altLang="zh-CN" dirty="0"/>
          </a:p>
        </p:txBody>
      </p:sp>
      <p:sp>
        <p:nvSpPr>
          <p:cNvPr id="7" name="Rounded Rectangle 6">
            <a:extLst>
              <a:ext uri="{FF2B5EF4-FFF2-40B4-BE49-F238E27FC236}">
                <a16:creationId xmlns:a16="http://schemas.microsoft.com/office/drawing/2014/main" id="{8A1B7B21-66AC-0346-B18A-3BB2695A22BD}"/>
              </a:ext>
            </a:extLst>
          </p:cNvPr>
          <p:cNvSpPr/>
          <p:nvPr/>
        </p:nvSpPr>
        <p:spPr>
          <a:xfrm>
            <a:off x="3644348" y="1412873"/>
            <a:ext cx="5333708" cy="369735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de-DE"/>
          </a:p>
        </p:txBody>
      </p:sp>
      <p:pic>
        <p:nvPicPr>
          <p:cNvPr id="9" name="Picture 8" descr="A screenshot of a social media post&#10;&#10;Description automatically generated">
            <a:extLst>
              <a:ext uri="{FF2B5EF4-FFF2-40B4-BE49-F238E27FC236}">
                <a16:creationId xmlns:a16="http://schemas.microsoft.com/office/drawing/2014/main" id="{FA12DC18-0EC3-5B44-9784-FBCBC22CE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0313" y="1514723"/>
            <a:ext cx="4718295" cy="3562313"/>
          </a:xfrm>
          <a:prstGeom prst="rect">
            <a:avLst/>
          </a:prstGeom>
        </p:spPr>
      </p:pic>
    </p:spTree>
    <p:extLst>
      <p:ext uri="{BB962C8B-B14F-4D97-AF65-F5344CB8AC3E}">
        <p14:creationId xmlns:p14="http://schemas.microsoft.com/office/powerpoint/2010/main" val="4187205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8668608" y="6419723"/>
            <a:ext cx="309448" cy="365125"/>
          </a:xfrm>
        </p:spPr>
        <p:txBody>
          <a:bodyPr/>
          <a:lstStyle/>
          <a:p>
            <a:fld id="{E55ABDE9-7D1A-4CAE-9056-F713D277A78C}" type="slidenum">
              <a:rPr lang="de-DE" smtClean="0"/>
              <a:pPr/>
              <a:t>6</a:t>
            </a:fld>
            <a:endParaRPr lang="de-DE"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Architecture Description</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06211" y="1446735"/>
            <a:ext cx="2344224" cy="4462940"/>
          </a:xfrm>
        </p:spPr>
        <p:txBody>
          <a:bodyPr>
            <a:normAutofit/>
          </a:bodyPr>
          <a:lstStyle/>
          <a:p>
            <a:pPr marL="0" indent="0">
              <a:buNone/>
            </a:pPr>
            <a:endParaRPr lang="de-DE" dirty="0"/>
          </a:p>
          <a:p>
            <a:r>
              <a:rPr lang="en-US" dirty="0"/>
              <a:t>Different Modes as well as Worker are represented by simple is-relationships. </a:t>
            </a:r>
            <a:endParaRPr lang="de-DE" dirty="0"/>
          </a:p>
          <a:p>
            <a:pPr marL="0" indent="0">
              <a:buNone/>
            </a:pPr>
            <a:endParaRPr lang="en-US" altLang="zh-CN" dirty="0"/>
          </a:p>
        </p:txBody>
      </p:sp>
      <p:sp>
        <p:nvSpPr>
          <p:cNvPr id="15" name="Rounded Rectangle 14">
            <a:extLst>
              <a:ext uri="{FF2B5EF4-FFF2-40B4-BE49-F238E27FC236}">
                <a16:creationId xmlns:a16="http://schemas.microsoft.com/office/drawing/2014/main" id="{1612CE9D-D6C0-034F-BBB0-006F55C38FFD}"/>
              </a:ext>
            </a:extLst>
          </p:cNvPr>
          <p:cNvSpPr/>
          <p:nvPr/>
        </p:nvSpPr>
        <p:spPr>
          <a:xfrm>
            <a:off x="3644348" y="880698"/>
            <a:ext cx="5333708" cy="53825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de-DE"/>
          </a:p>
        </p:txBody>
      </p:sp>
      <p:pic>
        <p:nvPicPr>
          <p:cNvPr id="16" name="Picture 15" descr="A screenshot of a cell phone&#10;&#10;Description automatically generated">
            <a:extLst>
              <a:ext uri="{FF2B5EF4-FFF2-40B4-BE49-F238E27FC236}">
                <a16:creationId xmlns:a16="http://schemas.microsoft.com/office/drawing/2014/main" id="{9DCE1583-064E-0D48-9004-C398EDC4B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709" y="915291"/>
            <a:ext cx="3810986" cy="2400920"/>
          </a:xfrm>
          <a:prstGeom prst="rect">
            <a:avLst/>
          </a:prstGeom>
        </p:spPr>
      </p:pic>
      <p:pic>
        <p:nvPicPr>
          <p:cNvPr id="17" name="Picture 16" descr="A display in a room&#10;&#10;Description automatically generated">
            <a:extLst>
              <a:ext uri="{FF2B5EF4-FFF2-40B4-BE49-F238E27FC236}">
                <a16:creationId xmlns:a16="http://schemas.microsoft.com/office/drawing/2014/main" id="{9786B0F4-93A8-1C42-8EAD-0A34905A9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0336" y="3365279"/>
            <a:ext cx="5181732" cy="2848878"/>
          </a:xfrm>
          <a:prstGeom prst="rect">
            <a:avLst/>
          </a:prstGeom>
        </p:spPr>
      </p:pic>
    </p:spTree>
    <p:extLst>
      <p:ext uri="{BB962C8B-B14F-4D97-AF65-F5344CB8AC3E}">
        <p14:creationId xmlns:p14="http://schemas.microsoft.com/office/powerpoint/2010/main" val="103150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8668608" y="6419723"/>
            <a:ext cx="309448" cy="365125"/>
          </a:xfrm>
        </p:spPr>
        <p:txBody>
          <a:bodyPr/>
          <a:lstStyle/>
          <a:p>
            <a:fld id="{E55ABDE9-7D1A-4CAE-9056-F713D277A78C}" type="slidenum">
              <a:rPr lang="de-DE" smtClean="0"/>
              <a:pPr/>
              <a:t>7</a:t>
            </a:fld>
            <a:endParaRPr lang="de-DE"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Architecture Description</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06211" y="1446735"/>
            <a:ext cx="2652764" cy="4462940"/>
          </a:xfrm>
        </p:spPr>
        <p:txBody>
          <a:bodyPr>
            <a:normAutofit/>
          </a:bodyPr>
          <a:lstStyle/>
          <a:p>
            <a:pPr marL="0" indent="0">
              <a:buNone/>
            </a:pPr>
            <a:endParaRPr lang="de-DE" dirty="0"/>
          </a:p>
          <a:p>
            <a:r>
              <a:rPr lang="en-US" dirty="0"/>
              <a:t>Another interesting pattern to be used by layers is the strategy-pattern.</a:t>
            </a:r>
            <a:endParaRPr lang="de-DE" dirty="0"/>
          </a:p>
          <a:p>
            <a:endParaRPr lang="en-US" altLang="zh-CN" dirty="0"/>
          </a:p>
        </p:txBody>
      </p:sp>
      <p:sp>
        <p:nvSpPr>
          <p:cNvPr id="15" name="Rounded Rectangle 14">
            <a:extLst>
              <a:ext uri="{FF2B5EF4-FFF2-40B4-BE49-F238E27FC236}">
                <a16:creationId xmlns:a16="http://schemas.microsoft.com/office/drawing/2014/main" id="{1612CE9D-D6C0-034F-BBB0-006F55C38FFD}"/>
              </a:ext>
            </a:extLst>
          </p:cNvPr>
          <p:cNvSpPr/>
          <p:nvPr/>
        </p:nvSpPr>
        <p:spPr>
          <a:xfrm>
            <a:off x="3439219" y="1584175"/>
            <a:ext cx="5491615" cy="302969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de-DE" dirty="0"/>
          </a:p>
        </p:txBody>
      </p:sp>
      <p:pic>
        <p:nvPicPr>
          <p:cNvPr id="11" name="Picture 10">
            <a:extLst>
              <a:ext uri="{FF2B5EF4-FFF2-40B4-BE49-F238E27FC236}">
                <a16:creationId xmlns:a16="http://schemas.microsoft.com/office/drawing/2014/main" id="{806A5497-04A8-5649-B27F-768DD5D25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223" y="1921075"/>
            <a:ext cx="5307565" cy="2385881"/>
          </a:xfrm>
          <a:prstGeom prst="rect">
            <a:avLst/>
          </a:prstGeom>
        </p:spPr>
        <p:style>
          <a:lnRef idx="2">
            <a:schemeClr val="accent4">
              <a:shade val="50000"/>
            </a:schemeClr>
          </a:lnRef>
          <a:fillRef idx="1">
            <a:schemeClr val="accent4"/>
          </a:fillRef>
          <a:effectRef idx="0">
            <a:schemeClr val="accent4"/>
          </a:effectRef>
          <a:fontRef idx="minor">
            <a:schemeClr val="lt1"/>
          </a:fontRef>
        </p:style>
      </p:pic>
    </p:spTree>
    <p:extLst>
      <p:ext uri="{BB962C8B-B14F-4D97-AF65-F5344CB8AC3E}">
        <p14:creationId xmlns:p14="http://schemas.microsoft.com/office/powerpoint/2010/main" val="349395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8668608" y="6419723"/>
            <a:ext cx="309448" cy="365125"/>
          </a:xfrm>
        </p:spPr>
        <p:txBody>
          <a:bodyPr/>
          <a:lstStyle/>
          <a:p>
            <a:fld id="{E55ABDE9-7D1A-4CAE-9056-F713D277A78C}" type="slidenum">
              <a:rPr lang="de-DE" smtClean="0"/>
              <a:pPr/>
              <a:t>8</a:t>
            </a:fld>
            <a:endParaRPr lang="de-DE"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Architecture Description</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06211" y="1446735"/>
            <a:ext cx="2652764" cy="4462940"/>
          </a:xfrm>
        </p:spPr>
        <p:txBody>
          <a:bodyPr>
            <a:normAutofit/>
          </a:bodyPr>
          <a:lstStyle/>
          <a:p>
            <a:pPr marL="0" indent="0">
              <a:buNone/>
            </a:pPr>
            <a:endParaRPr lang="de-DE" dirty="0"/>
          </a:p>
          <a:p>
            <a:r>
              <a:rPr lang="en-US" dirty="0"/>
              <a:t>In this context we define a family of algorithm, encapsulate each one and make them interchangeable. This approach also lets the algorithm vary independently from the layer that uses it.</a:t>
            </a:r>
          </a:p>
          <a:p>
            <a:endParaRPr lang="en-US" altLang="zh-CN" dirty="0"/>
          </a:p>
        </p:txBody>
      </p:sp>
      <p:pic>
        <p:nvPicPr>
          <p:cNvPr id="9" name="Picture 8" descr="Ahmed BESBES - Data Science Portfolio – Understanding deep ...">
            <a:extLst>
              <a:ext uri="{FF2B5EF4-FFF2-40B4-BE49-F238E27FC236}">
                <a16:creationId xmlns:a16="http://schemas.microsoft.com/office/drawing/2014/main" id="{CF97DA93-833D-6340-B6FB-0CD81510226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39219" y="2199861"/>
            <a:ext cx="5388486" cy="1730654"/>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3257029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8668608" y="6419723"/>
            <a:ext cx="309448" cy="365125"/>
          </a:xfrm>
        </p:spPr>
        <p:txBody>
          <a:bodyPr/>
          <a:lstStyle/>
          <a:p>
            <a:fld id="{E55ABDE9-7D1A-4CAE-9056-F713D277A78C}" type="slidenum">
              <a:rPr lang="de-DE" smtClean="0"/>
              <a:pPr/>
              <a:t>9</a:t>
            </a:fld>
            <a:endParaRPr lang="de-DE" dirty="0"/>
          </a:p>
        </p:txBody>
      </p:sp>
      <p:sp>
        <p:nvSpPr>
          <p:cNvPr id="8" name="Title 7">
            <a:extLst>
              <a:ext uri="{FF2B5EF4-FFF2-40B4-BE49-F238E27FC236}">
                <a16:creationId xmlns:a16="http://schemas.microsoft.com/office/drawing/2014/main" id="{3FFF9DAF-9AF8-FA4C-88CC-53ACBEB0E36B}"/>
              </a:ext>
            </a:extLst>
          </p:cNvPr>
          <p:cNvSpPr>
            <a:spLocks noGrp="1"/>
          </p:cNvSpPr>
          <p:nvPr>
            <p:ph type="title"/>
          </p:nvPr>
        </p:nvSpPr>
        <p:spPr>
          <a:xfrm>
            <a:off x="1911357" y="2867025"/>
            <a:ext cx="6911975" cy="561975"/>
          </a:xfrm>
        </p:spPr>
        <p:txBody>
          <a:bodyPr>
            <a:noAutofit/>
          </a:bodyPr>
          <a:lstStyle/>
          <a:p>
            <a:r>
              <a:rPr lang="en-US" sz="4000" kern="1200" dirty="0">
                <a:solidFill>
                  <a:schemeClr val="tx1"/>
                </a:solidFill>
              </a:rPr>
              <a:t>UML Class Diagram</a:t>
            </a:r>
            <a:endParaRPr lang="de-DE" sz="4000" dirty="0"/>
          </a:p>
        </p:txBody>
      </p:sp>
    </p:spTree>
    <p:extLst>
      <p:ext uri="{BB962C8B-B14F-4D97-AF65-F5344CB8AC3E}">
        <p14:creationId xmlns:p14="http://schemas.microsoft.com/office/powerpoint/2010/main" val="3387925304"/>
      </p:ext>
    </p:extLst>
  </p:cSld>
  <p:clrMapOvr>
    <a:masterClrMapping/>
  </p:clrMapOvr>
</p:sld>
</file>

<file path=ppt/theme/theme1.xml><?xml version="1.0" encoding="utf-8"?>
<a:theme xmlns:a="http://schemas.openxmlformats.org/drawingml/2006/main" name="KIT-Masterslides-EN-SDQ">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KIT-Masterslides-EN-SDQ</Template>
  <TotalTime>9430</TotalTime>
  <Words>497</Words>
  <Application>Microsoft Office PowerPoint</Application>
  <PresentationFormat>Affichage à l'écran (4:3)</PresentationFormat>
  <Paragraphs>110</Paragraphs>
  <Slides>20</Slides>
  <Notes>6</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20</vt:i4>
      </vt:variant>
    </vt:vector>
  </HeadingPairs>
  <TitlesOfParts>
    <vt:vector size="22" baseType="lpstr">
      <vt:lpstr>Arial</vt:lpstr>
      <vt:lpstr>KIT-Masterslides-EN-SDQ</vt:lpstr>
      <vt:lpstr>Présentation PowerPoint</vt:lpstr>
      <vt:lpstr>Architecture Description</vt:lpstr>
      <vt:lpstr>Architecture Description</vt:lpstr>
      <vt:lpstr>Architecture Description</vt:lpstr>
      <vt:lpstr>Architecture Description</vt:lpstr>
      <vt:lpstr>Architecture Description</vt:lpstr>
      <vt:lpstr>Architecture Description</vt:lpstr>
      <vt:lpstr>Architecture Description</vt:lpstr>
      <vt:lpstr>UML Class Diagram</vt:lpstr>
      <vt:lpstr>Model</vt:lpstr>
      <vt:lpstr>UML Class Diagram</vt:lpstr>
      <vt:lpstr>View</vt:lpstr>
      <vt:lpstr>UML Class Diagram</vt:lpstr>
      <vt:lpstr>Controller</vt:lpstr>
      <vt:lpstr>UML Class Diagram</vt:lpstr>
      <vt:lpstr>UML Class Diagram</vt:lpstr>
      <vt:lpstr>Sequence Diagram</vt:lpstr>
      <vt:lpstr>Sequence Diagram</vt:lpstr>
      <vt:lpstr>State Diagram</vt:lpstr>
      <vt:lpstr>State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martens</dc:creator>
  <cp:lastModifiedBy>Mehyar</cp:lastModifiedBy>
  <cp:revision>1742</cp:revision>
  <cp:lastPrinted>2016-01-22T17:58:34Z</cp:lastPrinted>
  <dcterms:created xsi:type="dcterms:W3CDTF">2010-10-20T15:21:04Z</dcterms:created>
  <dcterms:modified xsi:type="dcterms:W3CDTF">2018-12-23T13:38:27Z</dcterms:modified>
</cp:coreProperties>
</file>