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5" r:id="rId10"/>
    <p:sldId id="264" r:id="rId11"/>
    <p:sldId id="286" r:id="rId12"/>
    <p:sldId id="285" r:id="rId13"/>
    <p:sldId id="265" r:id="rId14"/>
    <p:sldId id="266" r:id="rId15"/>
    <p:sldId id="267" r:id="rId16"/>
    <p:sldId id="268" r:id="rId17"/>
    <p:sldId id="269" r:id="rId18"/>
    <p:sldId id="272" r:id="rId19"/>
    <p:sldId id="281" r:id="rId20"/>
    <p:sldId id="282" r:id="rId21"/>
    <p:sldId id="283" r:id="rId22"/>
    <p:sldId id="290" r:id="rId23"/>
    <p:sldId id="291" r:id="rId24"/>
    <p:sldId id="292" r:id="rId25"/>
    <p:sldId id="284" r:id="rId26"/>
    <p:sldId id="293" r:id="rId27"/>
    <p:sldId id="287" r:id="rId28"/>
    <p:sldId id="294" r:id="rId29"/>
    <p:sldId id="288" r:id="rId30"/>
    <p:sldId id="300" r:id="rId31"/>
    <p:sldId id="299" r:id="rId32"/>
    <p:sldId id="279" r:id="rId33"/>
    <p:sldId id="311" r:id="rId34"/>
    <p:sldId id="312" r:id="rId35"/>
    <p:sldId id="304" r:id="rId36"/>
    <p:sldId id="305" r:id="rId37"/>
    <p:sldId id="306" r:id="rId38"/>
    <p:sldId id="302" r:id="rId39"/>
    <p:sldId id="307" r:id="rId40"/>
    <p:sldId id="314" r:id="rId41"/>
    <p:sldId id="309" r:id="rId42"/>
    <p:sldId id="310" r:id="rId43"/>
    <p:sldId id="31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E7519-8AA9-4BA7-BDFE-6ED441381149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189474-9BFE-4CA6-82A5-3EEDA126C3DA}">
      <dgm:prSet phldrT="[Text]" custT="1"/>
      <dgm:spPr/>
      <dgm:t>
        <a:bodyPr/>
        <a:lstStyle/>
        <a:p>
          <a:r>
            <a:rPr lang="en-US" sz="2400" b="0" dirty="0" smtClean="0">
              <a:solidFill>
                <a:schemeClr val="tx1"/>
              </a:solidFill>
            </a:rPr>
            <a:t>[Find position for new record] </a:t>
          </a:r>
          <a:r>
            <a:rPr lang="en-US" sz="2400" b="0" dirty="0" smtClean="0"/>
            <a:t>Start </a:t>
          </a:r>
          <a:r>
            <a:rPr lang="en-US" sz="2400" b="1" dirty="0" smtClean="0">
              <a:solidFill>
                <a:srgbClr val="FFFF00"/>
              </a:solidFill>
            </a:rPr>
            <a:t>ChooseLeaf</a:t>
          </a:r>
          <a:r>
            <a:rPr lang="en-US" sz="2400" b="0" dirty="0" smtClean="0">
              <a:solidFill>
                <a:srgbClr val="FFFF00"/>
              </a:solidFill>
            </a:rPr>
            <a:t>  </a:t>
          </a:r>
          <a:r>
            <a:rPr lang="en-US" sz="2400" b="0" dirty="0" smtClean="0"/>
            <a:t>to </a:t>
          </a:r>
          <a:r>
            <a:rPr lang="en-US" sz="2400" b="0" dirty="0" err="1" smtClean="0"/>
            <a:t>Pilih</a:t>
          </a:r>
          <a:r>
            <a:rPr lang="en-US" sz="2400" b="0" dirty="0" smtClean="0"/>
            <a:t> NodeLeaf L yang di </a:t>
          </a:r>
          <a:r>
            <a:rPr lang="en-US" sz="2400" b="0" dirty="0" err="1" smtClean="0"/>
            <a:t>dalamnya</a:t>
          </a:r>
          <a:r>
            <a:rPr lang="en-US" sz="2400" b="0" dirty="0" smtClean="0"/>
            <a:t> </a:t>
          </a:r>
          <a:r>
            <a:rPr lang="en-US" sz="2400" b="0" dirty="0" err="1" smtClean="0"/>
            <a:t>disisipkan</a:t>
          </a:r>
          <a:r>
            <a:rPr lang="en-US" sz="2400" b="0" dirty="0" smtClean="0"/>
            <a:t> OBJECT E</a:t>
          </a:r>
          <a:endParaRPr lang="en-US" sz="2400" b="0" dirty="0"/>
        </a:p>
      </dgm:t>
    </dgm:pt>
    <dgm:pt modelId="{C0AE4E5F-EBC1-4A6C-9B81-D53F8E345AF4}" type="parTrans" cxnId="{7EA8B6C7-32F5-4296-92D9-8B184908DBB7}">
      <dgm:prSet/>
      <dgm:spPr/>
      <dgm:t>
        <a:bodyPr/>
        <a:lstStyle/>
        <a:p>
          <a:endParaRPr lang="en-US"/>
        </a:p>
      </dgm:t>
    </dgm:pt>
    <dgm:pt modelId="{5A59614E-C11F-48C4-93BA-6A98910FBB53}" type="sibTrans" cxnId="{7EA8B6C7-32F5-4296-92D9-8B184908DBB7}">
      <dgm:prSet/>
      <dgm:spPr/>
      <dgm:t>
        <a:bodyPr/>
        <a:lstStyle/>
        <a:p>
          <a:endParaRPr lang="en-US" dirty="0"/>
        </a:p>
      </dgm:t>
    </dgm:pt>
    <dgm:pt modelId="{62A3D3A7-0EB0-4B0F-997B-BAF6831CBD4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[Add record to leaf node] </a:t>
          </a:r>
          <a:r>
            <a:rPr lang="en-US" sz="1800" dirty="0" smtClean="0"/>
            <a:t>jika node L </a:t>
          </a:r>
          <a:r>
            <a:rPr lang="en-US" sz="1800" dirty="0" err="1" smtClean="0"/>
            <a:t>cukup</a:t>
          </a:r>
          <a:r>
            <a:rPr lang="en-US" sz="1800" dirty="0" smtClean="0"/>
            <a:t> </a:t>
          </a:r>
          <a:r>
            <a:rPr lang="en-US" sz="1800" dirty="0" err="1" smtClean="0"/>
            <a:t>ukuran</a:t>
          </a:r>
          <a:r>
            <a:rPr lang="en-US" sz="1800" dirty="0" smtClean="0"/>
            <a:t> untuk </a:t>
          </a:r>
          <a:r>
            <a:rPr lang="en-US" sz="1800" dirty="0" err="1" smtClean="0"/>
            <a:t>disisipkan</a:t>
          </a:r>
          <a:r>
            <a:rPr lang="en-US" sz="1800" dirty="0" smtClean="0"/>
            <a:t> object E </a:t>
          </a:r>
          <a:r>
            <a:rPr lang="en-US" sz="1800" dirty="0" err="1" smtClean="0"/>
            <a:t>maka</a:t>
          </a:r>
          <a:r>
            <a:rPr lang="en-US" sz="1800" dirty="0" smtClean="0"/>
            <a:t> </a:t>
          </a:r>
          <a:r>
            <a:rPr lang="en-US" sz="1800" dirty="0" err="1" smtClean="0"/>
            <a:t>tambahkan</a:t>
          </a:r>
          <a:r>
            <a:rPr lang="en-US" sz="1800" dirty="0" smtClean="0"/>
            <a:t> E. Jika tidak start </a:t>
          </a:r>
          <a:r>
            <a:rPr lang="en-US" sz="2400" b="1" dirty="0" err="1" smtClean="0">
              <a:solidFill>
                <a:srgbClr val="FFFF00"/>
              </a:solidFill>
            </a:rPr>
            <a:t>SplitNode</a:t>
          </a:r>
          <a:r>
            <a:rPr lang="en-US" sz="2400" dirty="0" smtClean="0">
              <a:solidFill>
                <a:srgbClr val="FFFF00"/>
              </a:solidFill>
            </a:rPr>
            <a:t> </a:t>
          </a:r>
          <a:r>
            <a:rPr lang="en-US" sz="1800" dirty="0" err="1" smtClean="0"/>
            <a:t>menghasilkan</a:t>
          </a:r>
          <a:r>
            <a:rPr lang="en-US" sz="1800" dirty="0" smtClean="0"/>
            <a:t> L dan  LL yang </a:t>
          </a:r>
          <a:r>
            <a:rPr lang="en-US" sz="1800" dirty="0" err="1" smtClean="0"/>
            <a:t>berisi</a:t>
          </a:r>
          <a:r>
            <a:rPr lang="en-US" sz="1800" dirty="0" smtClean="0"/>
            <a:t> E dan </a:t>
          </a:r>
          <a:r>
            <a:rPr lang="en-US" sz="1800" dirty="0" err="1" smtClean="0"/>
            <a:t>isi</a:t>
          </a:r>
          <a:r>
            <a:rPr lang="en-US" sz="1800" dirty="0" smtClean="0"/>
            <a:t> object </a:t>
          </a:r>
          <a:r>
            <a:rPr lang="en-US" sz="1800" dirty="0" err="1" smtClean="0"/>
            <a:t>sebelumnya</a:t>
          </a:r>
          <a:r>
            <a:rPr lang="en-US" sz="1800" dirty="0" smtClean="0"/>
            <a:t> </a:t>
          </a:r>
          <a:r>
            <a:rPr lang="en-US" sz="1800" dirty="0" err="1" smtClean="0"/>
            <a:t>disimpan</a:t>
          </a:r>
          <a:r>
            <a:rPr lang="en-US" sz="1800" dirty="0" smtClean="0"/>
            <a:t> pada L</a:t>
          </a:r>
          <a:endParaRPr lang="en-US" sz="1800" dirty="0"/>
        </a:p>
      </dgm:t>
    </dgm:pt>
    <dgm:pt modelId="{E3D35C87-6478-4C53-92DB-200AED9367D3}" type="parTrans" cxnId="{66FA04C1-6BE8-4C5B-8248-F5D96876A6A2}">
      <dgm:prSet/>
      <dgm:spPr/>
      <dgm:t>
        <a:bodyPr/>
        <a:lstStyle/>
        <a:p>
          <a:endParaRPr lang="en-US"/>
        </a:p>
      </dgm:t>
    </dgm:pt>
    <dgm:pt modelId="{69B635D3-C8DD-4E35-A18E-483D28629A86}" type="sibTrans" cxnId="{66FA04C1-6BE8-4C5B-8248-F5D96876A6A2}">
      <dgm:prSet/>
      <dgm:spPr/>
      <dgm:t>
        <a:bodyPr/>
        <a:lstStyle/>
        <a:p>
          <a:endParaRPr lang="en-US"/>
        </a:p>
      </dgm:t>
    </dgm:pt>
    <dgm:pt modelId="{6A98B1E4-2352-4E63-AF99-C67869C9F0F6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[Propagate changes upward] </a:t>
          </a:r>
          <a:r>
            <a:rPr lang="en-US" sz="2400" dirty="0" smtClean="0"/>
            <a:t>Start </a:t>
          </a:r>
          <a:r>
            <a:rPr lang="en-US" sz="2400" b="1" dirty="0" smtClean="0">
              <a:solidFill>
                <a:srgbClr val="FFFF00"/>
              </a:solidFill>
            </a:rPr>
            <a:t>AdjustTree</a:t>
          </a:r>
          <a:r>
            <a:rPr lang="en-US" sz="2400" dirty="0" smtClean="0">
              <a:solidFill>
                <a:srgbClr val="FFFF00"/>
              </a:solidFill>
            </a:rPr>
            <a:t> </a:t>
          </a:r>
          <a:r>
            <a:rPr lang="en-US" sz="2400" dirty="0" smtClean="0"/>
            <a:t>on node L and if a split was performed then also passing LL</a:t>
          </a:r>
          <a:endParaRPr lang="en-US" sz="2400" dirty="0"/>
        </a:p>
      </dgm:t>
    </dgm:pt>
    <dgm:pt modelId="{76217AB5-BDF1-41C8-94DB-639EFBB0215E}" type="parTrans" cxnId="{1101C407-E945-4897-AA7B-48CAC19F2AEB}">
      <dgm:prSet/>
      <dgm:spPr/>
      <dgm:t>
        <a:bodyPr/>
        <a:lstStyle/>
        <a:p>
          <a:endParaRPr lang="en-US"/>
        </a:p>
      </dgm:t>
    </dgm:pt>
    <dgm:pt modelId="{FBC1FC6D-476D-47BA-AE59-34A105335B9D}" type="sibTrans" cxnId="{1101C407-E945-4897-AA7B-48CAC19F2AEB}">
      <dgm:prSet/>
      <dgm:spPr/>
      <dgm:t>
        <a:bodyPr/>
        <a:lstStyle/>
        <a:p>
          <a:endParaRPr lang="en-US"/>
        </a:p>
      </dgm:t>
    </dgm:pt>
    <dgm:pt modelId="{C84EB1E6-023E-4726-BCDA-2999B1E2D57B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[Grow tree taller] </a:t>
          </a:r>
          <a:r>
            <a:rPr lang="en-US" sz="2400" dirty="0" smtClean="0"/>
            <a:t>If node split propagation caused the root to split, create a new root whose children are the two resulting nodes</a:t>
          </a:r>
          <a:endParaRPr lang="en-US" sz="2400" dirty="0"/>
        </a:p>
      </dgm:t>
    </dgm:pt>
    <dgm:pt modelId="{107631BF-15E8-4EDD-ADE1-D2A239F8B42A}" type="parTrans" cxnId="{1ECCABFC-7ACF-4467-B2A8-9B51E034089E}">
      <dgm:prSet/>
      <dgm:spPr/>
      <dgm:t>
        <a:bodyPr/>
        <a:lstStyle/>
        <a:p>
          <a:endParaRPr lang="en-US"/>
        </a:p>
      </dgm:t>
    </dgm:pt>
    <dgm:pt modelId="{2C39ED20-9917-4445-A625-5F75179B714F}" type="sibTrans" cxnId="{1ECCABFC-7ACF-4467-B2A8-9B51E034089E}">
      <dgm:prSet/>
      <dgm:spPr/>
      <dgm:t>
        <a:bodyPr/>
        <a:lstStyle/>
        <a:p>
          <a:endParaRPr lang="en-US"/>
        </a:p>
      </dgm:t>
    </dgm:pt>
    <dgm:pt modelId="{2555C189-00C6-41F5-ACCF-EFA130F0341E}" type="pres">
      <dgm:prSet presAssocID="{852E7519-8AA9-4BA7-BDFE-6ED4413811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781FBC-4011-434F-8D36-D8CA7B3DBEDF}" type="pres">
      <dgm:prSet presAssocID="{852E7519-8AA9-4BA7-BDFE-6ED441381149}" presName="dummyMaxCanvas" presStyleCnt="0">
        <dgm:presLayoutVars/>
      </dgm:prSet>
      <dgm:spPr/>
    </dgm:pt>
    <dgm:pt modelId="{C8A9DE9E-4CEB-4D60-AE37-9D01886B95EF}" type="pres">
      <dgm:prSet presAssocID="{852E7519-8AA9-4BA7-BDFE-6ED4413811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AC059-D58D-420D-AA30-AADA685D0B6F}" type="pres">
      <dgm:prSet presAssocID="{852E7519-8AA9-4BA7-BDFE-6ED4413811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901E4-3175-4337-996F-87AA4F25A99F}" type="pres">
      <dgm:prSet presAssocID="{852E7519-8AA9-4BA7-BDFE-6ED4413811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EF661-9173-45DF-9743-EAA10DD48B6F}" type="pres">
      <dgm:prSet presAssocID="{852E7519-8AA9-4BA7-BDFE-6ED4413811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DEA8E-5D67-4CD6-9E66-2BEBC35316BB}" type="pres">
      <dgm:prSet presAssocID="{852E7519-8AA9-4BA7-BDFE-6ED4413811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F2FA4-19D3-41D4-B42A-D2352D6A2EAA}" type="pres">
      <dgm:prSet presAssocID="{852E7519-8AA9-4BA7-BDFE-6ED4413811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4912F-69D4-4CB1-BA58-1955FB1E7597}" type="pres">
      <dgm:prSet presAssocID="{852E7519-8AA9-4BA7-BDFE-6ED4413811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59D01-D0AC-4B0D-AD38-6F6866AEC8AB}" type="pres">
      <dgm:prSet presAssocID="{852E7519-8AA9-4BA7-BDFE-6ED4413811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79D1B-36E9-4BBF-9B76-4F400D7B9FC3}" type="pres">
      <dgm:prSet presAssocID="{852E7519-8AA9-4BA7-BDFE-6ED4413811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4BFF4-8912-4FE2-9E78-21DF5AE2371D}" type="pres">
      <dgm:prSet presAssocID="{852E7519-8AA9-4BA7-BDFE-6ED4413811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8CDCD-B6D8-4AB9-ADF1-5C157A85A148}" type="pres">
      <dgm:prSet presAssocID="{852E7519-8AA9-4BA7-BDFE-6ED4413811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EE6401-CB0C-4853-9C81-2A3069784EBA}" type="presOf" srcId="{C84EB1E6-023E-4726-BCDA-2999B1E2D57B}" destId="{A9C8CDCD-B6D8-4AB9-ADF1-5C157A85A148}" srcOrd="1" destOrd="0" presId="urn:microsoft.com/office/officeart/2005/8/layout/vProcess5"/>
    <dgm:cxn modelId="{DAC7D9BE-03B1-43DF-85ED-3E6E04AE81BF}" type="presOf" srcId="{5A59614E-C11F-48C4-93BA-6A98910FBB53}" destId="{A86DEA8E-5D67-4CD6-9E66-2BEBC35316BB}" srcOrd="0" destOrd="0" presId="urn:microsoft.com/office/officeart/2005/8/layout/vProcess5"/>
    <dgm:cxn modelId="{1ECCABFC-7ACF-4467-B2A8-9B51E034089E}" srcId="{852E7519-8AA9-4BA7-BDFE-6ED441381149}" destId="{C84EB1E6-023E-4726-BCDA-2999B1E2D57B}" srcOrd="3" destOrd="0" parTransId="{107631BF-15E8-4EDD-ADE1-D2A239F8B42A}" sibTransId="{2C39ED20-9917-4445-A625-5F75179B714F}"/>
    <dgm:cxn modelId="{9D7BC68F-45B4-495F-ABDD-207E42D481DD}" type="presOf" srcId="{62A3D3A7-0EB0-4B0F-997B-BAF6831CBD43}" destId="{658AC059-D58D-420D-AA30-AADA685D0B6F}" srcOrd="0" destOrd="0" presId="urn:microsoft.com/office/officeart/2005/8/layout/vProcess5"/>
    <dgm:cxn modelId="{7EA8B6C7-32F5-4296-92D9-8B184908DBB7}" srcId="{852E7519-8AA9-4BA7-BDFE-6ED441381149}" destId="{B8189474-9BFE-4CA6-82A5-3EEDA126C3DA}" srcOrd="0" destOrd="0" parTransId="{C0AE4E5F-EBC1-4A6C-9B81-D53F8E345AF4}" sibTransId="{5A59614E-C11F-48C4-93BA-6A98910FBB53}"/>
    <dgm:cxn modelId="{C351FCFD-D292-4E0A-ABEC-6E3D006F09A7}" type="presOf" srcId="{852E7519-8AA9-4BA7-BDFE-6ED441381149}" destId="{2555C189-00C6-41F5-ACCF-EFA130F0341E}" srcOrd="0" destOrd="0" presId="urn:microsoft.com/office/officeart/2005/8/layout/vProcess5"/>
    <dgm:cxn modelId="{80C6D042-6106-4AEE-B41D-A6587671D99E}" type="presOf" srcId="{6A98B1E4-2352-4E63-AF99-C67869C9F0F6}" destId="{803901E4-3175-4337-996F-87AA4F25A99F}" srcOrd="0" destOrd="0" presId="urn:microsoft.com/office/officeart/2005/8/layout/vProcess5"/>
    <dgm:cxn modelId="{E36F74F8-9E10-4BAB-990C-0A1FB0FDAA0B}" type="presOf" srcId="{B8189474-9BFE-4CA6-82A5-3EEDA126C3DA}" destId="{EE959D01-D0AC-4B0D-AD38-6F6866AEC8AB}" srcOrd="1" destOrd="0" presId="urn:microsoft.com/office/officeart/2005/8/layout/vProcess5"/>
    <dgm:cxn modelId="{5C6D9511-4C51-40CC-8C31-1376D2ECC99A}" type="presOf" srcId="{6A98B1E4-2352-4E63-AF99-C67869C9F0F6}" destId="{3184BFF4-8912-4FE2-9E78-21DF5AE2371D}" srcOrd="1" destOrd="0" presId="urn:microsoft.com/office/officeart/2005/8/layout/vProcess5"/>
    <dgm:cxn modelId="{814BA913-C309-4AEA-A476-E53648A36265}" type="presOf" srcId="{62A3D3A7-0EB0-4B0F-997B-BAF6831CBD43}" destId="{44579D1B-36E9-4BBF-9B76-4F400D7B9FC3}" srcOrd="1" destOrd="0" presId="urn:microsoft.com/office/officeart/2005/8/layout/vProcess5"/>
    <dgm:cxn modelId="{66FA04C1-6BE8-4C5B-8248-F5D96876A6A2}" srcId="{852E7519-8AA9-4BA7-BDFE-6ED441381149}" destId="{62A3D3A7-0EB0-4B0F-997B-BAF6831CBD43}" srcOrd="1" destOrd="0" parTransId="{E3D35C87-6478-4C53-92DB-200AED9367D3}" sibTransId="{69B635D3-C8DD-4E35-A18E-483D28629A86}"/>
    <dgm:cxn modelId="{7B2F8137-FE2A-48B1-A9A8-C610250CCD86}" type="presOf" srcId="{B8189474-9BFE-4CA6-82A5-3EEDA126C3DA}" destId="{C8A9DE9E-4CEB-4D60-AE37-9D01886B95EF}" srcOrd="0" destOrd="0" presId="urn:microsoft.com/office/officeart/2005/8/layout/vProcess5"/>
    <dgm:cxn modelId="{39A88A0C-B1A7-4050-8D10-54D1E5A76659}" type="presOf" srcId="{69B635D3-C8DD-4E35-A18E-483D28629A86}" destId="{052F2FA4-19D3-41D4-B42A-D2352D6A2EAA}" srcOrd="0" destOrd="0" presId="urn:microsoft.com/office/officeart/2005/8/layout/vProcess5"/>
    <dgm:cxn modelId="{45327190-3084-486D-A09D-5DA80A17185A}" type="presOf" srcId="{FBC1FC6D-476D-47BA-AE59-34A105335B9D}" destId="{D944912F-69D4-4CB1-BA58-1955FB1E7597}" srcOrd="0" destOrd="0" presId="urn:microsoft.com/office/officeart/2005/8/layout/vProcess5"/>
    <dgm:cxn modelId="{CED0BA18-9533-437B-99FE-37539E2683F1}" type="presOf" srcId="{C84EB1E6-023E-4726-BCDA-2999B1E2D57B}" destId="{4CBEF661-9173-45DF-9743-EAA10DD48B6F}" srcOrd="0" destOrd="0" presId="urn:microsoft.com/office/officeart/2005/8/layout/vProcess5"/>
    <dgm:cxn modelId="{1101C407-E945-4897-AA7B-48CAC19F2AEB}" srcId="{852E7519-8AA9-4BA7-BDFE-6ED441381149}" destId="{6A98B1E4-2352-4E63-AF99-C67869C9F0F6}" srcOrd="2" destOrd="0" parTransId="{76217AB5-BDF1-41C8-94DB-639EFBB0215E}" sibTransId="{FBC1FC6D-476D-47BA-AE59-34A105335B9D}"/>
    <dgm:cxn modelId="{0D6DEF9F-F0D5-4478-AA08-96CBBDD6CAFE}" type="presParOf" srcId="{2555C189-00C6-41F5-ACCF-EFA130F0341E}" destId="{43781FBC-4011-434F-8D36-D8CA7B3DBEDF}" srcOrd="0" destOrd="0" presId="urn:microsoft.com/office/officeart/2005/8/layout/vProcess5"/>
    <dgm:cxn modelId="{47339A3C-4EAC-483B-B27D-4A6DB289A66D}" type="presParOf" srcId="{2555C189-00C6-41F5-ACCF-EFA130F0341E}" destId="{C8A9DE9E-4CEB-4D60-AE37-9D01886B95EF}" srcOrd="1" destOrd="0" presId="urn:microsoft.com/office/officeart/2005/8/layout/vProcess5"/>
    <dgm:cxn modelId="{383AE1DB-C2FA-46F8-8985-F038F97095EB}" type="presParOf" srcId="{2555C189-00C6-41F5-ACCF-EFA130F0341E}" destId="{658AC059-D58D-420D-AA30-AADA685D0B6F}" srcOrd="2" destOrd="0" presId="urn:microsoft.com/office/officeart/2005/8/layout/vProcess5"/>
    <dgm:cxn modelId="{2762A3CA-78E6-44FA-BBEB-0DD8FC9591BF}" type="presParOf" srcId="{2555C189-00C6-41F5-ACCF-EFA130F0341E}" destId="{803901E4-3175-4337-996F-87AA4F25A99F}" srcOrd="3" destOrd="0" presId="urn:microsoft.com/office/officeart/2005/8/layout/vProcess5"/>
    <dgm:cxn modelId="{122C4760-E470-47E7-B891-74AB8302E576}" type="presParOf" srcId="{2555C189-00C6-41F5-ACCF-EFA130F0341E}" destId="{4CBEF661-9173-45DF-9743-EAA10DD48B6F}" srcOrd="4" destOrd="0" presId="urn:microsoft.com/office/officeart/2005/8/layout/vProcess5"/>
    <dgm:cxn modelId="{3B9653C2-7691-4FD7-BB43-E3D26A5E9A49}" type="presParOf" srcId="{2555C189-00C6-41F5-ACCF-EFA130F0341E}" destId="{A86DEA8E-5D67-4CD6-9E66-2BEBC35316BB}" srcOrd="5" destOrd="0" presId="urn:microsoft.com/office/officeart/2005/8/layout/vProcess5"/>
    <dgm:cxn modelId="{B1C831E3-BACC-4B26-9AD8-831D505109ED}" type="presParOf" srcId="{2555C189-00C6-41F5-ACCF-EFA130F0341E}" destId="{052F2FA4-19D3-41D4-B42A-D2352D6A2EAA}" srcOrd="6" destOrd="0" presId="urn:microsoft.com/office/officeart/2005/8/layout/vProcess5"/>
    <dgm:cxn modelId="{7C2096AD-5FC7-4BC8-BC31-B8C26440CDC3}" type="presParOf" srcId="{2555C189-00C6-41F5-ACCF-EFA130F0341E}" destId="{D944912F-69D4-4CB1-BA58-1955FB1E7597}" srcOrd="7" destOrd="0" presId="urn:microsoft.com/office/officeart/2005/8/layout/vProcess5"/>
    <dgm:cxn modelId="{E1D673F9-5F0C-4881-BFB3-48F49AAA3BBF}" type="presParOf" srcId="{2555C189-00C6-41F5-ACCF-EFA130F0341E}" destId="{EE959D01-D0AC-4B0D-AD38-6F6866AEC8AB}" srcOrd="8" destOrd="0" presId="urn:microsoft.com/office/officeart/2005/8/layout/vProcess5"/>
    <dgm:cxn modelId="{047FAF13-CA58-4577-8040-90E190E3FB57}" type="presParOf" srcId="{2555C189-00C6-41F5-ACCF-EFA130F0341E}" destId="{44579D1B-36E9-4BBF-9B76-4F400D7B9FC3}" srcOrd="9" destOrd="0" presId="urn:microsoft.com/office/officeart/2005/8/layout/vProcess5"/>
    <dgm:cxn modelId="{990A5DAE-A2C4-4AA6-92B1-4529C85DBDC2}" type="presParOf" srcId="{2555C189-00C6-41F5-ACCF-EFA130F0341E}" destId="{3184BFF4-8912-4FE2-9E78-21DF5AE2371D}" srcOrd="10" destOrd="0" presId="urn:microsoft.com/office/officeart/2005/8/layout/vProcess5"/>
    <dgm:cxn modelId="{81D71891-5C11-4222-8DD5-4B4231B1534A}" type="presParOf" srcId="{2555C189-00C6-41F5-ACCF-EFA130F0341E}" destId="{A9C8CDCD-B6D8-4AB9-ADF1-5C157A85A14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9DE9E-4CEB-4D60-AE37-9D01886B95EF}">
      <dsp:nvSpPr>
        <dsp:cNvPr id="0" name=""/>
        <dsp:cNvSpPr/>
      </dsp:nvSpPr>
      <dsp:spPr>
        <a:xfrm>
          <a:off x="0" y="0"/>
          <a:ext cx="9011477" cy="1180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[Find position for new record] </a:t>
          </a:r>
          <a:r>
            <a:rPr lang="en-US" sz="2400" b="0" kern="1200" dirty="0" smtClean="0"/>
            <a:t>Start </a:t>
          </a:r>
          <a:r>
            <a:rPr lang="en-US" sz="2400" b="1" kern="1200" dirty="0" smtClean="0">
              <a:solidFill>
                <a:srgbClr val="FFFF00"/>
              </a:solidFill>
            </a:rPr>
            <a:t>ChooseLeaf</a:t>
          </a:r>
          <a:r>
            <a:rPr lang="en-US" sz="2400" b="0" kern="1200" dirty="0" smtClean="0">
              <a:solidFill>
                <a:srgbClr val="FFFF00"/>
              </a:solidFill>
            </a:rPr>
            <a:t>  </a:t>
          </a:r>
          <a:r>
            <a:rPr lang="en-US" sz="2400" b="0" kern="1200" dirty="0" smtClean="0"/>
            <a:t>to </a:t>
          </a:r>
          <a:r>
            <a:rPr lang="en-US" sz="2400" b="0" kern="1200" dirty="0" err="1" smtClean="0"/>
            <a:t>Pilih</a:t>
          </a:r>
          <a:r>
            <a:rPr lang="en-US" sz="2400" b="0" kern="1200" dirty="0" smtClean="0"/>
            <a:t> NodeLeaf L yang di </a:t>
          </a:r>
          <a:r>
            <a:rPr lang="en-US" sz="2400" b="0" kern="1200" dirty="0" err="1" smtClean="0"/>
            <a:t>dalamnya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disisipkan</a:t>
          </a:r>
          <a:r>
            <a:rPr lang="en-US" sz="2400" b="0" kern="1200" dirty="0" smtClean="0"/>
            <a:t> OBJECT E</a:t>
          </a:r>
          <a:endParaRPr lang="en-US" sz="2400" b="0" kern="1200" dirty="0"/>
        </a:p>
      </dsp:txBody>
      <dsp:txXfrm>
        <a:off x="34584" y="34584"/>
        <a:ext cx="7637560" cy="1111600"/>
      </dsp:txXfrm>
    </dsp:sp>
    <dsp:sp modelId="{658AC059-D58D-420D-AA30-AADA685D0B6F}">
      <dsp:nvSpPr>
        <dsp:cNvPr id="0" name=""/>
        <dsp:cNvSpPr/>
      </dsp:nvSpPr>
      <dsp:spPr>
        <a:xfrm>
          <a:off x="754711" y="1395453"/>
          <a:ext cx="9011477" cy="1180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[Add record to leaf node] </a:t>
          </a:r>
          <a:r>
            <a:rPr lang="en-US" sz="1800" kern="1200" dirty="0" smtClean="0"/>
            <a:t>jika node L </a:t>
          </a:r>
          <a:r>
            <a:rPr lang="en-US" sz="1800" kern="1200" dirty="0" err="1" smtClean="0"/>
            <a:t>cukup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ukuran</a:t>
          </a:r>
          <a:r>
            <a:rPr lang="en-US" sz="1800" kern="1200" dirty="0" smtClean="0"/>
            <a:t> untuk </a:t>
          </a:r>
          <a:r>
            <a:rPr lang="en-US" sz="1800" kern="1200" dirty="0" err="1" smtClean="0"/>
            <a:t>disisipkan</a:t>
          </a:r>
          <a:r>
            <a:rPr lang="en-US" sz="1800" kern="1200" dirty="0" smtClean="0"/>
            <a:t> object E </a:t>
          </a:r>
          <a:r>
            <a:rPr lang="en-US" sz="1800" kern="1200" dirty="0" err="1" smtClean="0"/>
            <a:t>maka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tambahkan</a:t>
          </a:r>
          <a:r>
            <a:rPr lang="en-US" sz="1800" kern="1200" dirty="0" smtClean="0"/>
            <a:t> E. Jika tidak start </a:t>
          </a:r>
          <a:r>
            <a:rPr lang="en-US" sz="2400" b="1" kern="1200" dirty="0" err="1" smtClean="0">
              <a:solidFill>
                <a:srgbClr val="FFFF00"/>
              </a:solidFill>
            </a:rPr>
            <a:t>SplitNode</a:t>
          </a:r>
          <a:r>
            <a:rPr lang="en-US" sz="2400" kern="1200" dirty="0" smtClean="0">
              <a:solidFill>
                <a:srgbClr val="FFFF00"/>
              </a:solidFill>
            </a:rPr>
            <a:t> </a:t>
          </a:r>
          <a:r>
            <a:rPr lang="en-US" sz="1800" kern="1200" dirty="0" err="1" smtClean="0"/>
            <a:t>menghasilkan</a:t>
          </a:r>
          <a:r>
            <a:rPr lang="en-US" sz="1800" kern="1200" dirty="0" smtClean="0"/>
            <a:t> L dan  LL yang </a:t>
          </a:r>
          <a:r>
            <a:rPr lang="en-US" sz="1800" kern="1200" dirty="0" err="1" smtClean="0"/>
            <a:t>berisi</a:t>
          </a:r>
          <a:r>
            <a:rPr lang="en-US" sz="1800" kern="1200" dirty="0" smtClean="0"/>
            <a:t> E dan </a:t>
          </a:r>
          <a:r>
            <a:rPr lang="en-US" sz="1800" kern="1200" dirty="0" err="1" smtClean="0"/>
            <a:t>isi</a:t>
          </a:r>
          <a:r>
            <a:rPr lang="en-US" sz="1800" kern="1200" dirty="0" smtClean="0"/>
            <a:t> object </a:t>
          </a:r>
          <a:r>
            <a:rPr lang="en-US" sz="1800" kern="1200" dirty="0" err="1" smtClean="0"/>
            <a:t>sebelumnya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disimpan</a:t>
          </a:r>
          <a:r>
            <a:rPr lang="en-US" sz="1800" kern="1200" dirty="0" smtClean="0"/>
            <a:t> pada L</a:t>
          </a:r>
          <a:endParaRPr lang="en-US" sz="1800" kern="1200" dirty="0"/>
        </a:p>
      </dsp:txBody>
      <dsp:txXfrm>
        <a:off x="789295" y="1430037"/>
        <a:ext cx="7420098" cy="1111600"/>
      </dsp:txXfrm>
    </dsp:sp>
    <dsp:sp modelId="{803901E4-3175-4337-996F-87AA4F25A99F}">
      <dsp:nvSpPr>
        <dsp:cNvPr id="0" name=""/>
        <dsp:cNvSpPr/>
      </dsp:nvSpPr>
      <dsp:spPr>
        <a:xfrm>
          <a:off x="1498158" y="2790907"/>
          <a:ext cx="9011477" cy="1180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[Propagate changes upward] </a:t>
          </a:r>
          <a:r>
            <a:rPr lang="en-US" sz="2400" kern="1200" dirty="0" smtClean="0"/>
            <a:t>Start </a:t>
          </a:r>
          <a:r>
            <a:rPr lang="en-US" sz="2400" b="1" kern="1200" dirty="0" smtClean="0">
              <a:solidFill>
                <a:srgbClr val="FFFF00"/>
              </a:solidFill>
            </a:rPr>
            <a:t>AdjustTree</a:t>
          </a:r>
          <a:r>
            <a:rPr lang="en-US" sz="2400" kern="1200" dirty="0" smtClean="0">
              <a:solidFill>
                <a:srgbClr val="FFFF00"/>
              </a:solidFill>
            </a:rPr>
            <a:t> </a:t>
          </a:r>
          <a:r>
            <a:rPr lang="en-US" sz="2400" kern="1200" dirty="0" smtClean="0"/>
            <a:t>on node L and if a split was performed then also passing LL</a:t>
          </a:r>
          <a:endParaRPr lang="en-US" sz="2400" kern="1200" dirty="0"/>
        </a:p>
      </dsp:txBody>
      <dsp:txXfrm>
        <a:off x="1532742" y="2825491"/>
        <a:ext cx="7431363" cy="1111600"/>
      </dsp:txXfrm>
    </dsp:sp>
    <dsp:sp modelId="{4CBEF661-9173-45DF-9743-EAA10DD48B6F}">
      <dsp:nvSpPr>
        <dsp:cNvPr id="0" name=""/>
        <dsp:cNvSpPr/>
      </dsp:nvSpPr>
      <dsp:spPr>
        <a:xfrm>
          <a:off x="2252869" y="4186360"/>
          <a:ext cx="9011477" cy="1180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[Grow tree taller] </a:t>
          </a:r>
          <a:r>
            <a:rPr lang="en-US" sz="2400" kern="1200" dirty="0" smtClean="0"/>
            <a:t>If node split propagation caused the root to split, create a new root whose children are the two resulting nodes</a:t>
          </a:r>
          <a:endParaRPr lang="en-US" sz="2400" kern="1200" dirty="0"/>
        </a:p>
      </dsp:txBody>
      <dsp:txXfrm>
        <a:off x="2287453" y="4220944"/>
        <a:ext cx="7420098" cy="1111600"/>
      </dsp:txXfrm>
    </dsp:sp>
    <dsp:sp modelId="{A86DEA8E-5D67-4CD6-9E66-2BEBC35316BB}">
      <dsp:nvSpPr>
        <dsp:cNvPr id="0" name=""/>
        <dsp:cNvSpPr/>
      </dsp:nvSpPr>
      <dsp:spPr>
        <a:xfrm>
          <a:off x="8243978" y="904361"/>
          <a:ext cx="767499" cy="767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8416665" y="904361"/>
        <a:ext cx="422125" cy="577543"/>
      </dsp:txXfrm>
    </dsp:sp>
    <dsp:sp modelId="{052F2FA4-19D3-41D4-B42A-D2352D6A2EAA}">
      <dsp:nvSpPr>
        <dsp:cNvPr id="0" name=""/>
        <dsp:cNvSpPr/>
      </dsp:nvSpPr>
      <dsp:spPr>
        <a:xfrm>
          <a:off x="8998689" y="2299814"/>
          <a:ext cx="767499" cy="767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171376" y="2299814"/>
        <a:ext cx="422125" cy="577543"/>
      </dsp:txXfrm>
    </dsp:sp>
    <dsp:sp modelId="{D944912F-69D4-4CB1-BA58-1955FB1E7597}">
      <dsp:nvSpPr>
        <dsp:cNvPr id="0" name=""/>
        <dsp:cNvSpPr/>
      </dsp:nvSpPr>
      <dsp:spPr>
        <a:xfrm>
          <a:off x="9742136" y="3695268"/>
          <a:ext cx="767499" cy="767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914823" y="3695268"/>
        <a:ext cx="422125" cy="577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9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1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3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6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7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725"/>
              </a:spcBef>
              <a:spcAft>
                <a:spcPts val="200"/>
              </a:spcAft>
            </a:pPr>
            <a:r>
              <a:rPr lang="en-US" sz="5400" b="1" dirty="0">
                <a:latin typeface="Arial" panose="020B0604020202020204" pitchFamily="34" charset="0"/>
                <a:ea typeface="WenQuanYi Zen Hei" charset="0"/>
                <a:cs typeface="WenQuanYi Zen Hei" charset="0"/>
              </a:rPr>
              <a:t>Multidimensional </a:t>
            </a:r>
            <a:r>
              <a:rPr lang="en-US" sz="5400" b="1" dirty="0" smtClean="0">
                <a:latin typeface="Arial" panose="020B0604020202020204" pitchFamily="34" charset="0"/>
                <a:ea typeface="WenQuanYi Zen Hei" charset="0"/>
                <a:cs typeface="WenQuanYi Zen Hei" charset="0"/>
              </a:rPr>
              <a:t>indexing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ea typeface="WenQuanYi Zen Hei" charset="0"/>
                <a:cs typeface="WenQuanYi Zen Hei" charset="0"/>
              </a:rPr>
              <a:t>@ahmadluky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9112"/>
            <a:ext cx="10515600" cy="571168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u="sng" dirty="0" smtClean="0">
                <a:ea typeface="WenQuanYi Zen Hei" charset="0"/>
                <a:cs typeface="WenQuanYi Zen Hei" charset="0"/>
              </a:rPr>
              <a:t>Height Balanced Tree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yang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mirip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dengan B-Tree. </a:t>
            </a:r>
          </a:p>
          <a:p>
            <a:pPr marL="0" indent="0" algn="just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err="1" smtClean="0">
                <a:ea typeface="WenQuanYi Zen Hei" charset="0"/>
                <a:cs typeface="WenQuanYi Zen Hei" charset="0"/>
              </a:rPr>
              <a:t>Bahwa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pada R-Tree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Struktur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data Tree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dipertahankan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untuk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selalu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</a:t>
            </a:r>
            <a:r>
              <a:rPr lang="en-US" sz="3200" i="1" dirty="0" smtClean="0">
                <a:ea typeface="WenQuanYi Zen Hei" charset="0"/>
                <a:cs typeface="WenQuanYi Zen Hei" charset="0"/>
              </a:rPr>
              <a:t>balance 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(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seimbang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)</a:t>
            </a:r>
          </a:p>
          <a:p>
            <a:pPr marL="0" indent="0" algn="just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smtClean="0">
                <a:ea typeface="WenQuanYi Zen Hei" charset="0"/>
                <a:cs typeface="WenQuanYi Zen Hei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u="sng" dirty="0" smtClean="0">
                <a:ea typeface="WenQuanYi Zen Hei" charset="0"/>
                <a:cs typeface="WenQuanYi Zen Hei" charset="0"/>
              </a:rPr>
              <a:t>Rectangle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merupakan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suatu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Interval object pada setiap dimensi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200" dirty="0" smtClean="0">
                <a:ea typeface="WenQuanYi Zen Hei" charset="0"/>
                <a:cs typeface="WenQuanYi Zen Hei" charset="0"/>
              </a:rPr>
              <a:t>Untuk object yang berdimensi </a:t>
            </a:r>
            <a:r>
              <a:rPr lang="en-US" sz="3200" i="1" dirty="0" smtClean="0">
                <a:ea typeface="WenQuanYi Zen Hei" charset="0"/>
                <a:cs typeface="WenQuanYi Zen Hei" charset="0"/>
              </a:rPr>
              <a:t>n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maka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rectangle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merupakan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interval pada n dimensi yang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meng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-Cover object-object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tersebut</a:t>
            </a:r>
            <a:endParaRPr lang="en-US" sz="3200" dirty="0" smtClean="0">
              <a:ea typeface="WenQuanYi Zen Hei" charset="0"/>
              <a:cs typeface="WenQuanYi Zen Hei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ea typeface="WenQuanYi Zen Hei" charset="0"/>
                <a:cs typeface="WenQuanYi Zen Hei" charset="0"/>
              </a:rPr>
              <a:t>Contoh : object X (20,30) rectangle-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nya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adalah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[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pojok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rectangle (10,20) dengan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skala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(20,20) ]</a:t>
            </a:r>
          </a:p>
        </p:txBody>
      </p:sp>
    </p:spTree>
    <p:extLst>
      <p:ext uri="{BB962C8B-B14F-4D97-AF65-F5344CB8AC3E}">
        <p14:creationId xmlns:p14="http://schemas.microsoft.com/office/powerpoint/2010/main" val="19631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16301"/>
              </p:ext>
            </p:extLst>
          </p:nvPr>
        </p:nvGraphicFramePr>
        <p:xfrm>
          <a:off x="1709532" y="1841196"/>
          <a:ext cx="4876800" cy="3048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892703" y="2061065"/>
            <a:ext cx="9525" cy="18764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911753" y="3927965"/>
            <a:ext cx="3009900" cy="95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>
            <a:off x="4342091" y="2827827"/>
            <a:ext cx="190500" cy="2887663"/>
          </a:xfrm>
          <a:prstGeom prst="leftBrace">
            <a:avLst>
              <a:gd name="adj1" fmla="val 8333"/>
              <a:gd name="adj2" fmla="val 496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" name="Left Brace 7"/>
          <p:cNvSpPr/>
          <p:nvPr/>
        </p:nvSpPr>
        <p:spPr>
          <a:xfrm>
            <a:off x="2387878" y="2251565"/>
            <a:ext cx="314325" cy="1695450"/>
          </a:xfrm>
          <a:prstGeom prst="leftBrace">
            <a:avLst>
              <a:gd name="adj1" fmla="val 8333"/>
              <a:gd name="adj2" fmla="val 496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16442" y="2051540"/>
            <a:ext cx="9525" cy="1876425"/>
          </a:xfrm>
          <a:prstGeom prst="line">
            <a:avLst/>
          </a:prstGeom>
          <a:ln w="28575"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91877" y="2052781"/>
            <a:ext cx="3009900" cy="9525"/>
          </a:xfrm>
          <a:prstGeom prst="line">
            <a:avLst/>
          </a:prstGeom>
          <a:ln w="28575"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8481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SzPct val="45000"/>
              <a:buNone/>
            </a:pPr>
            <a:r>
              <a:rPr lang="en-US" sz="3200" dirty="0" smtClean="0">
                <a:ea typeface="WenQuanYi Zen Hei" charset="0"/>
                <a:cs typeface="WenQuanYi Zen Hei" charset="0"/>
              </a:rPr>
              <a:t>Rectangle 2 &amp; 3 dimensi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9371" y="1803634"/>
            <a:ext cx="2120348" cy="51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Skala Field 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323401" y="5094555"/>
            <a:ext cx="2120348" cy="51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Skala Field 2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1299545" y="2318496"/>
            <a:ext cx="820803" cy="8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0"/>
          </p:cNvCxnSpPr>
          <p:nvPr/>
        </p:nvCxnSpPr>
        <p:spPr>
          <a:xfrm flipV="1">
            <a:off x="4383575" y="4643311"/>
            <a:ext cx="40514" cy="45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8624" y="4579693"/>
            <a:ext cx="2120348" cy="51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Pojok</a:t>
            </a:r>
            <a:r>
              <a:rPr lang="en-US" sz="2400" dirty="0" smtClean="0"/>
              <a:t> </a:t>
            </a:r>
            <a:r>
              <a:rPr lang="en-US" sz="2400" dirty="0">
                <a:ea typeface="WenQuanYi Zen Hei" charset="0"/>
                <a:cs typeface="WenQuanYi Zen Hei" charset="0"/>
              </a:rPr>
              <a:t>rectangle 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1278798" y="4014155"/>
            <a:ext cx="1613079" cy="56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52990"/>
              </p:ext>
            </p:extLst>
          </p:nvPr>
        </p:nvGraphicFramePr>
        <p:xfrm>
          <a:off x="6831497" y="1879648"/>
          <a:ext cx="4876800" cy="3048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20,30,50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10,20,10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014668" y="2099517"/>
            <a:ext cx="9525" cy="18764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24193" y="3966417"/>
            <a:ext cx="3009900" cy="95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 rot="16200000">
            <a:off x="9464056" y="2866279"/>
            <a:ext cx="190500" cy="2887663"/>
          </a:xfrm>
          <a:prstGeom prst="leftBrace">
            <a:avLst>
              <a:gd name="adj1" fmla="val 8333"/>
              <a:gd name="adj2" fmla="val 496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3" name="Left Brace 32"/>
          <p:cNvSpPr/>
          <p:nvPr/>
        </p:nvSpPr>
        <p:spPr>
          <a:xfrm>
            <a:off x="7509843" y="2290017"/>
            <a:ext cx="314325" cy="1695450"/>
          </a:xfrm>
          <a:prstGeom prst="leftBrace">
            <a:avLst>
              <a:gd name="adj1" fmla="val 8333"/>
              <a:gd name="adj2" fmla="val 496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1038407" y="2089992"/>
            <a:ext cx="9525" cy="1876425"/>
          </a:xfrm>
          <a:prstGeom prst="line">
            <a:avLst/>
          </a:prstGeom>
          <a:ln w="28575"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013842" y="2091233"/>
            <a:ext cx="3009900" cy="9525"/>
          </a:xfrm>
          <a:prstGeom prst="line">
            <a:avLst/>
          </a:prstGeom>
          <a:ln w="28575"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/>
          <p:cNvSpPr/>
          <p:nvPr/>
        </p:nvSpPr>
        <p:spPr>
          <a:xfrm rot="3754169">
            <a:off x="8618655" y="2099213"/>
            <a:ext cx="422191" cy="2056087"/>
          </a:xfrm>
          <a:prstGeom prst="leftBrace">
            <a:avLst>
              <a:gd name="adj1" fmla="val 8333"/>
              <a:gd name="adj2" fmla="val 496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8033269" y="3033587"/>
            <a:ext cx="1879600" cy="922953"/>
          </a:xfrm>
          <a:prstGeom prst="line">
            <a:avLst/>
          </a:prstGeom>
          <a:ln w="28575"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28383" y="2690190"/>
            <a:ext cx="437322" cy="2252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22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9112"/>
            <a:ext cx="10515600" cy="571168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3200" u="sng" dirty="0" smtClean="0">
                <a:ea typeface="WenQuanYi Zen Hei" charset="0"/>
                <a:cs typeface="WenQuanYi Zen Hei" charset="0"/>
              </a:rPr>
              <a:t>Index Record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yang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terdapat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pada leafNode / rectangle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berisi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pointer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ke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data Object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3200" dirty="0" smtClean="0">
              <a:ea typeface="WenQuanYi Zen Hei" charset="0"/>
              <a:cs typeface="WenQuanYi Zen Hei" charset="0"/>
            </a:endParaRPr>
          </a:p>
          <a:p>
            <a:pPr algn="just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ea typeface="WenQuanYi Zen Hei" charset="0"/>
                <a:cs typeface="WenQuanYi Zen Hei" charset="0"/>
              </a:rPr>
              <a:t>Leaf node structure (r,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objectID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ea typeface="WenQuanYi Zen Hei" charset="0"/>
                <a:cs typeface="WenQuanYi Zen Hei" charset="0"/>
              </a:rPr>
              <a:t>r : minimum bounding rectangle of object &lt;rectangle yang paling minimum yang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meng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-cover object&gt;.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dirty="0" err="1" smtClean="0">
                <a:ea typeface="WenQuanYi Zen Hei" charset="0"/>
                <a:cs typeface="WenQuanYi Zen Hei" charset="0"/>
              </a:rPr>
              <a:t>ObjectID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: the identifier of the corresponding object.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3200" dirty="0" smtClean="0">
              <a:ea typeface="WenQuanYi Zen Hei" charset="0"/>
              <a:cs typeface="WenQuanYi Zen Hei" charset="0"/>
            </a:endParaRPr>
          </a:p>
          <a:p>
            <a:pPr algn="just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3200" dirty="0" err="1" smtClean="0">
                <a:ea typeface="WenQuanYi Zen Hei" charset="0"/>
                <a:cs typeface="WenQuanYi Zen Hei" charset="0"/>
              </a:rPr>
              <a:t>Nonleaf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node structure (R,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childPTR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)</a:t>
            </a:r>
          </a:p>
          <a:p>
            <a:pPr algn="just">
              <a:spcBef>
                <a:spcPts val="0"/>
              </a:spcBef>
              <a:buSzPct val="45000"/>
              <a:buNone/>
            </a:pPr>
            <a:r>
              <a:rPr lang="en-US" sz="3200" dirty="0" smtClean="0">
                <a:ea typeface="WenQuanYi Zen Hei" charset="0"/>
                <a:cs typeface="WenQuanYi Zen Hei" charset="0"/>
              </a:rPr>
              <a:t>R : covers all rectangles in the lower node. </a:t>
            </a:r>
          </a:p>
          <a:p>
            <a:pPr algn="just">
              <a:spcBef>
                <a:spcPts val="0"/>
              </a:spcBef>
              <a:buSzPct val="45000"/>
              <a:buNone/>
            </a:pPr>
            <a:r>
              <a:rPr lang="en-US" sz="3200" dirty="0" err="1" smtClean="0">
                <a:ea typeface="WenQuanYi Zen Hei" charset="0"/>
                <a:cs typeface="WenQuanYi Zen Hei" charset="0"/>
              </a:rPr>
              <a:t>childPTR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: the address of a lower node in the R-tree.</a:t>
            </a:r>
          </a:p>
        </p:txBody>
      </p:sp>
    </p:spTree>
    <p:extLst>
      <p:ext uri="{BB962C8B-B14F-4D97-AF65-F5344CB8AC3E}">
        <p14:creationId xmlns:p14="http://schemas.microsoft.com/office/powerpoint/2010/main" val="3621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705955" y="2001078"/>
            <a:ext cx="10750550" cy="2173357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4094956 w 21600"/>
              <a:gd name="T1" fmla="*/ 0 h 21600"/>
              <a:gd name="T2" fmla="*/ 8189912 w 21600"/>
              <a:gd name="T3" fmla="*/ 455613 h 21600"/>
              <a:gd name="T4" fmla="*/ 4094956 w 21600"/>
              <a:gd name="T5" fmla="*/ 911225 h 21600"/>
              <a:gd name="T6" fmla="*/ 0 w 21600"/>
              <a:gd name="T7" fmla="*/ 455613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M</a:t>
            </a:r>
            <a:r>
              <a:rPr lang="en-US" sz="3200" i="1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: maximum number of entries yang </a:t>
            </a:r>
            <a:r>
              <a:rPr lang="en-US" sz="3200" dirty="0" err="1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terdapat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 pada </a:t>
            </a:r>
            <a:r>
              <a:rPr lang="en-US" sz="3200" dirty="0" err="1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suatu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 </a:t>
            </a:r>
          </a:p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       NODE/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WenQuanYi Zen Hei" charset="0"/>
                <a:cs typeface="WenQuanYi Zen Hei" charset="0"/>
              </a:rPr>
              <a:t>rectangle</a:t>
            </a:r>
          </a:p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m : minimum number of entries </a:t>
            </a:r>
            <a:r>
              <a:rPr lang="en-US" sz="3200" dirty="0" err="1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dalam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 NODE/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WenQuanYi Zen Hei" charset="0"/>
                <a:cs typeface="WenQuanYi Zen Hei" charset="0"/>
              </a:rPr>
              <a:t>rectangle </a:t>
            </a:r>
          </a:p>
          <a:p>
            <a:pPr eaLnBrk="1" hangingPunct="1"/>
            <a:r>
              <a:rPr lang="en-US" sz="3200" i="1" dirty="0">
                <a:solidFill>
                  <a:schemeClr val="tx1"/>
                </a:solidFill>
                <a:latin typeface="+mn-lt"/>
                <a:ea typeface="WenQuanYi Zen Hei" charset="0"/>
                <a:cs typeface="WenQuanYi Zen Hei" charset="0"/>
              </a:rPr>
              <a:t>       </a:t>
            </a:r>
            <a:r>
              <a:rPr lang="en-US" sz="3200" i="1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m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 ≤ </a:t>
            </a:r>
            <a:r>
              <a:rPr lang="en-US" sz="3200" i="1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M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Gulim" panose="020B0600000101010101" pitchFamily="34" charset="-127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39044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315572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dirty="0" smtClean="0">
                <a:latin typeface="Ubuntu" charset="0"/>
                <a:ea typeface="Gulim" panose="020B0600000101010101" pitchFamily="34" charset="-127"/>
              </a:rPr>
              <a:t>Every 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leaf node contains between </a:t>
            </a:r>
            <a:r>
              <a:rPr lang="en-US" i="1" dirty="0">
                <a:latin typeface="Ubuntu" charset="0"/>
                <a:ea typeface="Gulim" panose="020B0600000101010101" pitchFamily="34" charset="-127"/>
              </a:rPr>
              <a:t>m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 and </a:t>
            </a:r>
            <a:r>
              <a:rPr lang="en-US" i="1" dirty="0">
                <a:latin typeface="Ubuntu" charset="0"/>
                <a:ea typeface="Gulim" panose="020B0600000101010101" pitchFamily="34" charset="-127"/>
              </a:rPr>
              <a:t>M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 index records unless it is the root. </a:t>
            </a:r>
          </a:p>
          <a:p>
            <a:pPr marL="215900" indent="-215900">
              <a:spcBef>
                <a:spcPts val="4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latin typeface="Ubuntu" charset="0"/>
                <a:ea typeface="Gulim" panose="020B0600000101010101" pitchFamily="34" charset="-127"/>
              </a:rPr>
              <a:t>For each index record (</a:t>
            </a:r>
            <a:r>
              <a:rPr lang="en-US" i="1" dirty="0">
                <a:latin typeface="Ubuntu" charset="0"/>
                <a:ea typeface="Gulim" panose="020B0600000101010101" pitchFamily="34" charset="-127"/>
              </a:rPr>
              <a:t>r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, </a:t>
            </a:r>
            <a:r>
              <a:rPr lang="en-US" i="1" dirty="0" err="1">
                <a:latin typeface="Ubuntu" charset="0"/>
                <a:ea typeface="Gulim" panose="020B0600000101010101" pitchFamily="34" charset="-127"/>
              </a:rPr>
              <a:t>objectID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) in a leaf node, </a:t>
            </a:r>
            <a:r>
              <a:rPr lang="en-US" i="1" dirty="0">
                <a:latin typeface="Ubuntu" charset="0"/>
                <a:ea typeface="Gulim" panose="020B0600000101010101" pitchFamily="34" charset="-127"/>
              </a:rPr>
              <a:t>r 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 is the smallest rectangle (</a:t>
            </a:r>
            <a:r>
              <a:rPr lang="en-US" dirty="0">
                <a:solidFill>
                  <a:srgbClr val="3333CC"/>
                </a:solidFill>
                <a:latin typeface="Ubuntu" charset="0"/>
                <a:ea typeface="Gulim" panose="020B0600000101010101" pitchFamily="34" charset="-127"/>
              </a:rPr>
              <a:t>M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inimum </a:t>
            </a:r>
            <a:r>
              <a:rPr lang="en-US" dirty="0">
                <a:solidFill>
                  <a:srgbClr val="3333CC"/>
                </a:solidFill>
                <a:latin typeface="Ubuntu" charset="0"/>
                <a:ea typeface="Gulim" panose="020B0600000101010101" pitchFamily="34" charset="-127"/>
              </a:rPr>
              <a:t>B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ounding </a:t>
            </a:r>
            <a:r>
              <a:rPr lang="en-US" dirty="0">
                <a:solidFill>
                  <a:srgbClr val="3333CC"/>
                </a:solidFill>
                <a:latin typeface="Ubuntu" charset="0"/>
                <a:ea typeface="Gulim" panose="020B0600000101010101" pitchFamily="34" charset="-127"/>
              </a:rPr>
              <a:t>R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ectangle (</a:t>
            </a:r>
            <a:r>
              <a:rPr lang="en-US" dirty="0">
                <a:solidFill>
                  <a:srgbClr val="3333CC"/>
                </a:solidFill>
                <a:latin typeface="Ubuntu" charset="0"/>
                <a:ea typeface="Gulim" panose="020B0600000101010101" pitchFamily="34" charset="-127"/>
              </a:rPr>
              <a:t>MBR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)) that spatially contains the data object.</a:t>
            </a:r>
          </a:p>
          <a:p>
            <a:pPr marL="215900" indent="-215900">
              <a:spcBef>
                <a:spcPts val="4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latin typeface="Ubuntu" charset="0"/>
                <a:ea typeface="Gulim" panose="020B0600000101010101" pitchFamily="34" charset="-127"/>
              </a:rPr>
              <a:t>Every non-leaf node has between </a:t>
            </a:r>
            <a:r>
              <a:rPr lang="en-US" i="1" dirty="0">
                <a:latin typeface="Ubuntu" charset="0"/>
                <a:ea typeface="Gulim" panose="020B0600000101010101" pitchFamily="34" charset="-127"/>
              </a:rPr>
              <a:t>m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 and </a:t>
            </a:r>
            <a:r>
              <a:rPr lang="en-US" i="1" dirty="0">
                <a:latin typeface="Ubuntu" charset="0"/>
                <a:ea typeface="Gulim" panose="020B0600000101010101" pitchFamily="34" charset="-127"/>
              </a:rPr>
              <a:t>M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 children, unless it is the root.</a:t>
            </a:r>
          </a:p>
          <a:p>
            <a:pPr marL="215900" indent="-215900">
              <a:spcBef>
                <a:spcPts val="4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latin typeface="Ubuntu" charset="0"/>
                <a:ea typeface="Gulim" panose="020B0600000101010101" pitchFamily="34" charset="-127"/>
              </a:rPr>
              <a:t>For each entry (</a:t>
            </a:r>
            <a:r>
              <a:rPr lang="en-US" i="1" dirty="0">
                <a:latin typeface="Ubuntu" charset="0"/>
                <a:ea typeface="Gulim" panose="020B0600000101010101" pitchFamily="34" charset="-127"/>
              </a:rPr>
              <a:t>R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, </a:t>
            </a:r>
            <a:r>
              <a:rPr lang="en-US" i="1" dirty="0" err="1">
                <a:latin typeface="Ubuntu" charset="0"/>
                <a:ea typeface="Gulim" panose="020B0600000101010101" pitchFamily="34" charset="-127"/>
              </a:rPr>
              <a:t>childPTR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) in a non-leaf node, </a:t>
            </a:r>
            <a:r>
              <a:rPr lang="en-US" i="1" dirty="0">
                <a:latin typeface="Ubuntu" charset="0"/>
                <a:ea typeface="Gulim" panose="020B0600000101010101" pitchFamily="34" charset="-127"/>
              </a:rPr>
              <a:t>R</a:t>
            </a:r>
            <a:r>
              <a:rPr lang="en-US" dirty="0">
                <a:latin typeface="Ubuntu" charset="0"/>
                <a:ea typeface="Gulim" panose="020B0600000101010101" pitchFamily="34" charset="-127"/>
              </a:rPr>
              <a:t>  is the smallest rectangle that spatially contains the rectangles in the child node.</a:t>
            </a:r>
          </a:p>
          <a:p>
            <a:pPr marL="215900" indent="-215900">
              <a:spcBef>
                <a:spcPts val="4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latin typeface="Ubuntu" charset="0"/>
                <a:ea typeface="Gulim" panose="020B0600000101010101" pitchFamily="34" charset="-127"/>
              </a:rPr>
              <a:t>The root node has at least 2 children unless it is a leaf.</a:t>
            </a:r>
          </a:p>
          <a:p>
            <a:pPr marL="215900" indent="-215900">
              <a:spcBef>
                <a:spcPts val="4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latin typeface="Ubuntu" charset="0"/>
                <a:ea typeface="Gulim" panose="020B0600000101010101" pitchFamily="34" charset="-127"/>
              </a:rPr>
              <a:t>All leaves appear at the same level.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2452824" y="1360488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R1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106874" y="1360488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R2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11336" y="3683000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363799" y="3683000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Rc2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017849" y="3683000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Rc3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670311" y="3683000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Rc4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24361" y="3683000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</a:t>
            </a:r>
            <a:r>
              <a:rPr lang="en-US" sz="1300">
                <a:latin typeface="+mn-lt"/>
              </a:rPr>
              <a:t>m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942024" y="3598863"/>
            <a:ext cx="663575" cy="665162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2582 h 21600"/>
              <a:gd name="T4" fmla="*/ 331788 w 21600"/>
              <a:gd name="T5" fmla="*/ 665163 h 21600"/>
              <a:gd name="T6" fmla="*/ 0 w 21600"/>
              <a:gd name="T7" fmla="*/ 332582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Rc6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594486" y="3598863"/>
            <a:ext cx="663575" cy="665162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2582 h 21600"/>
              <a:gd name="T4" fmla="*/ 331788 w 21600"/>
              <a:gd name="T5" fmla="*/ 665163 h 21600"/>
              <a:gd name="T6" fmla="*/ 0 w 21600"/>
              <a:gd name="T7" fmla="*/ 332582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Rc7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248536" y="3598863"/>
            <a:ext cx="663575" cy="665162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2582 h 21600"/>
              <a:gd name="T4" fmla="*/ 331788 w 21600"/>
              <a:gd name="T5" fmla="*/ 665163 h 21600"/>
              <a:gd name="T6" fmla="*/ 0 w 21600"/>
              <a:gd name="T7" fmla="*/ 332582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Rc8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6900999" y="3598863"/>
            <a:ext cx="663575" cy="665162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2582 h 21600"/>
              <a:gd name="T4" fmla="*/ 331788 w 21600"/>
              <a:gd name="T5" fmla="*/ 665163 h 21600"/>
              <a:gd name="T6" fmla="*/ 0 w 21600"/>
              <a:gd name="T7" fmla="*/ 332582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Rc9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553461" y="3598863"/>
            <a:ext cx="663575" cy="665162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2582 h 21600"/>
              <a:gd name="T4" fmla="*/ 331788 w 21600"/>
              <a:gd name="T5" fmla="*/ 665163 h 21600"/>
              <a:gd name="T6" fmla="*/ 0 w 21600"/>
              <a:gd name="T7" fmla="*/ 332582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Rc</a:t>
            </a:r>
            <a:r>
              <a:rPr lang="en-US" sz="1300">
                <a:latin typeface="+mn-lt"/>
              </a:rPr>
              <a:t>m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2116274" y="1939925"/>
            <a:ext cx="673100" cy="15763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365636" y="1858963"/>
            <a:ext cx="2986088" cy="15763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4559436" y="977900"/>
            <a:ext cx="822325" cy="6111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896115" y="4841599"/>
            <a:ext cx="612616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Pct val="45000"/>
            </a:pPr>
            <a:r>
              <a:rPr lang="en-US" sz="5900" dirty="0" err="1" smtClean="0">
                <a:latin typeface="+mn-lt"/>
                <a:ea typeface="WenQuanYi Zen Hei" charset="0"/>
                <a:cs typeface="WenQuanYi Zen Hei" charset="0"/>
              </a:rPr>
              <a:t>Rc</a:t>
            </a:r>
            <a:r>
              <a:rPr lang="en-US" sz="2300" dirty="0" err="1" smtClean="0">
                <a:latin typeface="+mn-lt"/>
                <a:ea typeface="WenQuanYi Zen Hei" charset="0"/>
                <a:cs typeface="WenQuanYi Zen Hei" charset="0"/>
              </a:rPr>
              <a:t>n</a:t>
            </a:r>
            <a:r>
              <a:rPr lang="en-US" sz="2300" dirty="0" smtClean="0">
                <a:latin typeface="+mn-lt"/>
                <a:ea typeface="WenQuanYi Zen Hei" charset="0"/>
                <a:cs typeface="WenQuanYi Zen Hei" charset="0"/>
              </a:rPr>
              <a:t> </a:t>
            </a:r>
            <a:r>
              <a:rPr lang="en-US" sz="2200" dirty="0">
                <a:latin typeface="+mn-lt"/>
                <a:ea typeface="WenQuanYi Zen Hei" charset="0"/>
                <a:cs typeface="WenQuanYi Zen Hei" charset="0"/>
              </a:rPr>
              <a:t>[O</a:t>
            </a:r>
            <a:r>
              <a:rPr lang="en-US" sz="2300" dirty="0">
                <a:latin typeface="+mn-lt"/>
                <a:ea typeface="WenQuanYi Zen Hei" charset="0"/>
                <a:cs typeface="WenQuanYi Zen Hei" charset="0"/>
              </a:rPr>
              <a:t>k</a:t>
            </a:r>
            <a:r>
              <a:rPr lang="en-US" sz="2200" dirty="0">
                <a:latin typeface="+mn-lt"/>
                <a:ea typeface="WenQuanYi Zen Hei" charset="0"/>
                <a:cs typeface="WenQuanYi Zen Hei" charset="0"/>
              </a:rPr>
              <a:t> = {F1, F2, F3,...</a:t>
            </a:r>
            <a:r>
              <a:rPr lang="en-US" sz="2200" dirty="0" err="1">
                <a:latin typeface="+mn-lt"/>
                <a:ea typeface="WenQuanYi Zen Hei" charset="0"/>
                <a:cs typeface="WenQuanYi Zen Hei" charset="0"/>
              </a:rPr>
              <a:t>Fn</a:t>
            </a:r>
            <a:r>
              <a:rPr lang="en-US" sz="2200" dirty="0">
                <a:latin typeface="+mn-lt"/>
                <a:ea typeface="WenQuanYi Zen Hei" charset="0"/>
                <a:cs typeface="WenQuanYi Zen Hei" charset="0"/>
              </a:rPr>
              <a:t>-d }]  </a:t>
            </a:r>
            <a:r>
              <a:rPr lang="en-US" sz="2200" dirty="0" err="1">
                <a:latin typeface="+mn-lt"/>
                <a:ea typeface="WenQuanYi Zen Hei" charset="0"/>
                <a:cs typeface="WenQuanYi Zen Hei" charset="0"/>
              </a:rPr>
              <a:t>Fn</a:t>
            </a:r>
            <a:r>
              <a:rPr lang="en-US" sz="2200" dirty="0">
                <a:latin typeface="+mn-lt"/>
                <a:ea typeface="WenQuanYi Zen Hei" charset="0"/>
                <a:cs typeface="WenQuanYi Zen Hei" charset="0"/>
              </a:rPr>
              <a:t>-d </a:t>
            </a:r>
            <a:r>
              <a:rPr lang="en-US" sz="2200" dirty="0">
                <a:latin typeface="+mn-lt"/>
                <a:ea typeface="Ubuntu" charset="0"/>
                <a:cs typeface="Ubuntu" charset="0"/>
              </a:rPr>
              <a:t>Є </a:t>
            </a:r>
            <a:r>
              <a:rPr lang="en-US" sz="2200" dirty="0" smtClean="0">
                <a:latin typeface="+mn-lt"/>
                <a:ea typeface="Ubuntu" charset="0"/>
                <a:cs typeface="Ubuntu" charset="0"/>
              </a:rPr>
              <a:t>R, k</a:t>
            </a:r>
            <a:r>
              <a:rPr lang="en-US" sz="2200" dirty="0">
                <a:ea typeface="Ubuntu" charset="0"/>
                <a:cs typeface="Ubuntu" charset="0"/>
              </a:rPr>
              <a:t> Є R</a:t>
            </a:r>
            <a:endParaRPr lang="en-US" sz="2200" dirty="0" smtClean="0">
              <a:latin typeface="+mn-lt"/>
              <a:ea typeface="Ubuntu" charset="0"/>
              <a:cs typeface="Ubuntu" charset="0"/>
            </a:endParaRPr>
          </a:p>
          <a:p>
            <a:pPr eaLnBrk="1">
              <a:buClrTx/>
              <a:buSzPct val="45000"/>
              <a:buFontTx/>
              <a:buNone/>
            </a:pPr>
            <a:r>
              <a:rPr lang="en-US" sz="2200" dirty="0" smtClean="0">
                <a:latin typeface="+mn-lt"/>
                <a:ea typeface="Ubuntu" charset="0"/>
                <a:cs typeface="Ubuntu" charset="0"/>
              </a:rPr>
              <a:t> F = Filed</a:t>
            </a:r>
            <a:endParaRPr lang="en-US" sz="2200" dirty="0">
              <a:latin typeface="+mn-lt"/>
              <a:ea typeface="Ubuntu" charset="0"/>
              <a:cs typeface="Ubuntu" charset="0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3759336" y="1360488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>
                <a:latin typeface="+mn-lt"/>
              </a:rPr>
              <a:t>R</a:t>
            </a:r>
            <a:r>
              <a:rPr lang="en-US" sz="1300">
                <a:latin typeface="+mn-lt"/>
              </a:rPr>
              <a:t>m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383349" y="711200"/>
            <a:ext cx="1646237" cy="598488"/>
          </a:xfrm>
          <a:prstGeom prst="rect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 dirty="0" smtClean="0">
                <a:latin typeface="+mn-lt"/>
                <a:ea typeface="Gulim" panose="020B0600000101010101" pitchFamily="34" charset="-127"/>
              </a:rPr>
              <a:t>  Rectangle</a:t>
            </a:r>
            <a:endParaRPr lang="en-US" sz="2000" dirty="0">
              <a:latin typeface="+mn-lt"/>
              <a:ea typeface="Gulim" panose="020B0600000101010101" pitchFamily="34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200911" y="1500811"/>
            <a:ext cx="3628061" cy="1323838"/>
          </a:xfrm>
          <a:prstGeom prst="rect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marL="153988">
              <a:tabLst>
                <a:tab pos="153988" algn="l"/>
                <a:tab pos="611188" algn="l"/>
                <a:tab pos="1068388" algn="l"/>
                <a:tab pos="1525588" algn="l"/>
                <a:tab pos="1982788" algn="l"/>
                <a:tab pos="2439988" algn="l"/>
                <a:tab pos="2897188" algn="l"/>
                <a:tab pos="3354388" algn="l"/>
                <a:tab pos="3811588" algn="l"/>
                <a:tab pos="4268788" algn="l"/>
                <a:tab pos="4725988" algn="l"/>
                <a:tab pos="5183188" algn="l"/>
                <a:tab pos="5640388" algn="l"/>
                <a:tab pos="6097588" algn="l"/>
                <a:tab pos="6554788" algn="l"/>
                <a:tab pos="7011988" algn="l"/>
                <a:tab pos="7469188" algn="l"/>
                <a:tab pos="7926388" algn="l"/>
                <a:tab pos="8383588" algn="l"/>
                <a:tab pos="8840788" algn="l"/>
                <a:tab pos="92979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153988" algn="l"/>
                <a:tab pos="611188" algn="l"/>
                <a:tab pos="1068388" algn="l"/>
                <a:tab pos="1525588" algn="l"/>
                <a:tab pos="1982788" algn="l"/>
                <a:tab pos="2439988" algn="l"/>
                <a:tab pos="2897188" algn="l"/>
                <a:tab pos="3354388" algn="l"/>
                <a:tab pos="3811588" algn="l"/>
                <a:tab pos="4268788" algn="l"/>
                <a:tab pos="4725988" algn="l"/>
                <a:tab pos="5183188" algn="l"/>
                <a:tab pos="5640388" algn="l"/>
                <a:tab pos="6097588" algn="l"/>
                <a:tab pos="6554788" algn="l"/>
                <a:tab pos="7011988" algn="l"/>
                <a:tab pos="7469188" algn="l"/>
                <a:tab pos="7926388" algn="l"/>
                <a:tab pos="8383588" algn="l"/>
                <a:tab pos="8840788" algn="l"/>
                <a:tab pos="92979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153988" algn="l"/>
                <a:tab pos="611188" algn="l"/>
                <a:tab pos="1068388" algn="l"/>
                <a:tab pos="1525588" algn="l"/>
                <a:tab pos="1982788" algn="l"/>
                <a:tab pos="2439988" algn="l"/>
                <a:tab pos="2897188" algn="l"/>
                <a:tab pos="3354388" algn="l"/>
                <a:tab pos="3811588" algn="l"/>
                <a:tab pos="4268788" algn="l"/>
                <a:tab pos="4725988" algn="l"/>
                <a:tab pos="5183188" algn="l"/>
                <a:tab pos="5640388" algn="l"/>
                <a:tab pos="6097588" algn="l"/>
                <a:tab pos="6554788" algn="l"/>
                <a:tab pos="7011988" algn="l"/>
                <a:tab pos="7469188" algn="l"/>
                <a:tab pos="7926388" algn="l"/>
                <a:tab pos="8383588" algn="l"/>
                <a:tab pos="8840788" algn="l"/>
                <a:tab pos="92979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153988" algn="l"/>
                <a:tab pos="611188" algn="l"/>
                <a:tab pos="1068388" algn="l"/>
                <a:tab pos="1525588" algn="l"/>
                <a:tab pos="1982788" algn="l"/>
                <a:tab pos="2439988" algn="l"/>
                <a:tab pos="2897188" algn="l"/>
                <a:tab pos="3354388" algn="l"/>
                <a:tab pos="3811588" algn="l"/>
                <a:tab pos="4268788" algn="l"/>
                <a:tab pos="4725988" algn="l"/>
                <a:tab pos="5183188" algn="l"/>
                <a:tab pos="5640388" algn="l"/>
                <a:tab pos="6097588" algn="l"/>
                <a:tab pos="6554788" algn="l"/>
                <a:tab pos="7011988" algn="l"/>
                <a:tab pos="7469188" algn="l"/>
                <a:tab pos="7926388" algn="l"/>
                <a:tab pos="8383588" algn="l"/>
                <a:tab pos="8840788" algn="l"/>
                <a:tab pos="92979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153988" algn="l"/>
                <a:tab pos="611188" algn="l"/>
                <a:tab pos="1068388" algn="l"/>
                <a:tab pos="1525588" algn="l"/>
                <a:tab pos="1982788" algn="l"/>
                <a:tab pos="2439988" algn="l"/>
                <a:tab pos="2897188" algn="l"/>
                <a:tab pos="3354388" algn="l"/>
                <a:tab pos="3811588" algn="l"/>
                <a:tab pos="4268788" algn="l"/>
                <a:tab pos="4725988" algn="l"/>
                <a:tab pos="5183188" algn="l"/>
                <a:tab pos="5640388" algn="l"/>
                <a:tab pos="6097588" algn="l"/>
                <a:tab pos="6554788" algn="l"/>
                <a:tab pos="7011988" algn="l"/>
                <a:tab pos="7469188" algn="l"/>
                <a:tab pos="7926388" algn="l"/>
                <a:tab pos="8383588" algn="l"/>
                <a:tab pos="8840788" algn="l"/>
                <a:tab pos="92979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3988" algn="l"/>
                <a:tab pos="611188" algn="l"/>
                <a:tab pos="1068388" algn="l"/>
                <a:tab pos="1525588" algn="l"/>
                <a:tab pos="1982788" algn="l"/>
                <a:tab pos="2439988" algn="l"/>
                <a:tab pos="2897188" algn="l"/>
                <a:tab pos="3354388" algn="l"/>
                <a:tab pos="3811588" algn="l"/>
                <a:tab pos="4268788" algn="l"/>
                <a:tab pos="4725988" algn="l"/>
                <a:tab pos="5183188" algn="l"/>
                <a:tab pos="5640388" algn="l"/>
                <a:tab pos="6097588" algn="l"/>
                <a:tab pos="6554788" algn="l"/>
                <a:tab pos="7011988" algn="l"/>
                <a:tab pos="7469188" algn="l"/>
                <a:tab pos="7926388" algn="l"/>
                <a:tab pos="8383588" algn="l"/>
                <a:tab pos="8840788" algn="l"/>
                <a:tab pos="92979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3988" algn="l"/>
                <a:tab pos="611188" algn="l"/>
                <a:tab pos="1068388" algn="l"/>
                <a:tab pos="1525588" algn="l"/>
                <a:tab pos="1982788" algn="l"/>
                <a:tab pos="2439988" algn="l"/>
                <a:tab pos="2897188" algn="l"/>
                <a:tab pos="3354388" algn="l"/>
                <a:tab pos="3811588" algn="l"/>
                <a:tab pos="4268788" algn="l"/>
                <a:tab pos="4725988" algn="l"/>
                <a:tab pos="5183188" algn="l"/>
                <a:tab pos="5640388" algn="l"/>
                <a:tab pos="6097588" algn="l"/>
                <a:tab pos="6554788" algn="l"/>
                <a:tab pos="7011988" algn="l"/>
                <a:tab pos="7469188" algn="l"/>
                <a:tab pos="7926388" algn="l"/>
                <a:tab pos="8383588" algn="l"/>
                <a:tab pos="8840788" algn="l"/>
                <a:tab pos="92979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3988" algn="l"/>
                <a:tab pos="611188" algn="l"/>
                <a:tab pos="1068388" algn="l"/>
                <a:tab pos="1525588" algn="l"/>
                <a:tab pos="1982788" algn="l"/>
                <a:tab pos="2439988" algn="l"/>
                <a:tab pos="2897188" algn="l"/>
                <a:tab pos="3354388" algn="l"/>
                <a:tab pos="3811588" algn="l"/>
                <a:tab pos="4268788" algn="l"/>
                <a:tab pos="4725988" algn="l"/>
                <a:tab pos="5183188" algn="l"/>
                <a:tab pos="5640388" algn="l"/>
                <a:tab pos="6097588" algn="l"/>
                <a:tab pos="6554788" algn="l"/>
                <a:tab pos="7011988" algn="l"/>
                <a:tab pos="7469188" algn="l"/>
                <a:tab pos="7926388" algn="l"/>
                <a:tab pos="8383588" algn="l"/>
                <a:tab pos="8840788" algn="l"/>
                <a:tab pos="92979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3988" algn="l"/>
                <a:tab pos="611188" algn="l"/>
                <a:tab pos="1068388" algn="l"/>
                <a:tab pos="1525588" algn="l"/>
                <a:tab pos="1982788" algn="l"/>
                <a:tab pos="2439988" algn="l"/>
                <a:tab pos="2897188" algn="l"/>
                <a:tab pos="3354388" algn="l"/>
                <a:tab pos="3811588" algn="l"/>
                <a:tab pos="4268788" algn="l"/>
                <a:tab pos="4725988" algn="l"/>
                <a:tab pos="5183188" algn="l"/>
                <a:tab pos="5640388" algn="l"/>
                <a:tab pos="6097588" algn="l"/>
                <a:tab pos="6554788" algn="l"/>
                <a:tab pos="7011988" algn="l"/>
                <a:tab pos="7469188" algn="l"/>
                <a:tab pos="7926388" algn="l"/>
                <a:tab pos="8383588" algn="l"/>
                <a:tab pos="8840788" algn="l"/>
                <a:tab pos="92979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 dirty="0">
                <a:latin typeface="+mn-lt"/>
                <a:ea typeface="Gulim" panose="020B0600000101010101" pitchFamily="34" charset="-127"/>
              </a:rPr>
              <a:t>Rectangle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latin typeface="+mn-lt"/>
                <a:ea typeface="Gulim" panose="020B0600000101010101" pitchFamily="34" charset="-127"/>
              </a:rPr>
              <a:t>Child / Rectangle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 smtClean="0">
                <a:latin typeface="+mn-lt"/>
                <a:ea typeface="Gulim" panose="020B0600000101010101" pitchFamily="34" charset="-127"/>
              </a:rPr>
              <a:t>n-</a:t>
            </a:r>
            <a:r>
              <a:rPr lang="en-US" sz="2000" dirty="0" err="1" smtClean="0">
                <a:latin typeface="+mn-lt"/>
                <a:ea typeface="Gulim" panose="020B0600000101010101" pitchFamily="34" charset="-127"/>
              </a:rPr>
              <a:t>dimention</a:t>
            </a:r>
            <a:r>
              <a:rPr lang="en-US" sz="2000" dirty="0" smtClean="0">
                <a:latin typeface="+mn-lt"/>
                <a:ea typeface="Gulim" panose="020B0600000101010101" pitchFamily="34" charset="-127"/>
              </a:rPr>
              <a:t> </a:t>
            </a:r>
            <a:r>
              <a:rPr lang="en-US" sz="2000" dirty="0" err="1" smtClean="0">
                <a:latin typeface="+mn-lt"/>
                <a:ea typeface="Gulim" panose="020B0600000101010101" pitchFamily="34" charset="-127"/>
              </a:rPr>
              <a:t>berisi</a:t>
            </a:r>
            <a:r>
              <a:rPr lang="en-US" sz="2000" dirty="0" smtClean="0">
                <a:latin typeface="+mn-lt"/>
                <a:ea typeface="Gulim" panose="020B0600000101010101" pitchFamily="34" charset="-127"/>
              </a:rPr>
              <a:t> n object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 smtClean="0">
                <a:latin typeface="+mn-lt"/>
                <a:ea typeface="Gulim" panose="020B0600000101010101" pitchFamily="34" charset="-127"/>
              </a:rPr>
              <a:t> / object Id</a:t>
            </a:r>
            <a:endParaRPr lang="en-US" sz="2000" dirty="0">
              <a:latin typeface="+mn-lt"/>
              <a:ea typeface="Gulim" panose="020B0600000101010101" pitchFamily="34" charset="-127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2784611" y="2219325"/>
            <a:ext cx="3421063" cy="1198563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6200911" y="2224088"/>
            <a:ext cx="558800" cy="1011237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711336" y="4992688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 dirty="0" smtClean="0">
                <a:latin typeface="+mn-lt"/>
              </a:rPr>
              <a:t>Obj1</a:t>
            </a:r>
            <a:endParaRPr lang="en-US" sz="1600" dirty="0"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43123" y="4346575"/>
            <a:ext cx="0" cy="646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354274" y="4992688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 dirty="0" smtClean="0">
                <a:latin typeface="+mn-lt"/>
              </a:rPr>
              <a:t>Obj2</a:t>
            </a:r>
            <a:endParaRPr lang="en-US" sz="16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86061" y="4346575"/>
            <a:ext cx="0" cy="646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2008324" y="4992688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 dirty="0" smtClean="0">
                <a:latin typeface="+mn-lt"/>
              </a:rPr>
              <a:t>Obj3</a:t>
            </a:r>
            <a:endParaRPr lang="en-US" sz="1600" dirty="0">
              <a:latin typeface="+mn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340111" y="4346575"/>
            <a:ext cx="0" cy="646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2675625" y="4992688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 dirty="0" smtClean="0">
                <a:latin typeface="+mn-lt"/>
              </a:rPr>
              <a:t>Obj4</a:t>
            </a:r>
            <a:endParaRPr lang="en-US" sz="1600" dirty="0">
              <a:latin typeface="+mn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007412" y="4346575"/>
            <a:ext cx="0" cy="646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3333052" y="4992688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 dirty="0" err="1" smtClean="0">
                <a:latin typeface="+mn-lt"/>
              </a:rPr>
              <a:t>Objk</a:t>
            </a:r>
            <a:endParaRPr lang="en-US" sz="1600" dirty="0"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64839" y="4346575"/>
            <a:ext cx="0" cy="646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4930911" y="4919800"/>
            <a:ext cx="663575" cy="663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31788 w 21600"/>
              <a:gd name="T1" fmla="*/ 0 h 21600"/>
              <a:gd name="T2" fmla="*/ 663575 w 21600"/>
              <a:gd name="T3" fmla="*/ 331788 h 21600"/>
              <a:gd name="T4" fmla="*/ 331788 w 21600"/>
              <a:gd name="T5" fmla="*/ 663575 h 21600"/>
              <a:gd name="T6" fmla="*/ 0 w 21600"/>
              <a:gd name="T7" fmla="*/ 33178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9360" cap="sq">
            <a:solidFill>
              <a:srgbClr val="3465A4"/>
            </a:solidFill>
            <a:prstDash val="lgDash"/>
            <a:miter lim="800000"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600" dirty="0" smtClean="0">
                <a:latin typeface="+mn-lt"/>
              </a:rPr>
              <a:t>…..</a:t>
            </a:r>
            <a:endParaRPr lang="en-US" sz="1600" dirty="0"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62698" y="4273687"/>
            <a:ext cx="0" cy="6461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"/>
          <p:cNvSpPr>
            <a:spLocks noChangeArrowheads="1"/>
          </p:cNvSpPr>
          <p:nvPr/>
        </p:nvSpPr>
        <p:spPr bwMode="auto">
          <a:xfrm>
            <a:off x="487363" y="1061075"/>
            <a:ext cx="4378325" cy="30765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1831975 w 21600"/>
              <a:gd name="T1" fmla="*/ 0 h 21600"/>
              <a:gd name="T2" fmla="*/ 3663950 w 21600"/>
              <a:gd name="T3" fmla="*/ 1278731 h 21600"/>
              <a:gd name="T4" fmla="*/ 1831975 w 21600"/>
              <a:gd name="T5" fmla="*/ 2557462 h 21600"/>
              <a:gd name="T6" fmla="*/ 0 w 21600"/>
              <a:gd name="T7" fmla="*/ 12787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281613" y="2451725"/>
            <a:ext cx="5299075" cy="2814637"/>
            <a:chOff x="3327" y="1703"/>
            <a:chExt cx="3338" cy="1773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4588" y="1703"/>
              <a:ext cx="750" cy="248"/>
              <a:chOff x="4588" y="1703"/>
              <a:chExt cx="750" cy="248"/>
            </a:xfrm>
          </p:grpSpPr>
          <p:sp>
            <p:nvSpPr>
              <p:cNvPr id="37" name="AutoShape 4"/>
              <p:cNvSpPr>
                <a:spLocks noChangeArrowheads="1"/>
              </p:cNvSpPr>
              <p:nvPr/>
            </p:nvSpPr>
            <p:spPr bwMode="auto">
              <a:xfrm>
                <a:off x="4588" y="1703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5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R1</a:t>
                </a:r>
              </a:p>
            </p:txBody>
          </p:sp>
          <p:sp>
            <p:nvSpPr>
              <p:cNvPr id="38" name="AutoShape 5"/>
              <p:cNvSpPr>
                <a:spLocks noChangeArrowheads="1"/>
              </p:cNvSpPr>
              <p:nvPr/>
            </p:nvSpPr>
            <p:spPr bwMode="auto">
              <a:xfrm>
                <a:off x="4840" y="1703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5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R2</a:t>
                </a:r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5092" y="1703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5 h 21600"/>
                  <a:gd name="T6" fmla="*/ 0 w 21600"/>
                  <a:gd name="T7" fmla="*/ 11294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3705" y="2296"/>
              <a:ext cx="751" cy="247"/>
              <a:chOff x="3705" y="2296"/>
              <a:chExt cx="751" cy="247"/>
            </a:xfrm>
          </p:grpSpPr>
          <p:sp>
            <p:nvSpPr>
              <p:cNvPr id="34" name="AutoShape 8"/>
              <p:cNvSpPr>
                <a:spLocks noChangeArrowheads="1"/>
              </p:cNvSpPr>
              <p:nvPr/>
            </p:nvSpPr>
            <p:spPr bwMode="auto">
              <a:xfrm>
                <a:off x="3705" y="2296"/>
                <a:ext cx="246" cy="247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068 h 21600"/>
                  <a:gd name="T4" fmla="*/ 150500 w 21600"/>
                  <a:gd name="T5" fmla="*/ 224135 h 21600"/>
                  <a:gd name="T6" fmla="*/ 0 w 21600"/>
                  <a:gd name="T7" fmla="*/ 112068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R3</a:t>
                </a:r>
              </a:p>
            </p:txBody>
          </p:sp>
          <p:sp>
            <p:nvSpPr>
              <p:cNvPr id="35" name="AutoShape 9"/>
              <p:cNvSpPr>
                <a:spLocks noChangeArrowheads="1"/>
              </p:cNvSpPr>
              <p:nvPr/>
            </p:nvSpPr>
            <p:spPr bwMode="auto">
              <a:xfrm>
                <a:off x="3958" y="2296"/>
                <a:ext cx="247" cy="247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1376 w 21600"/>
                  <a:gd name="T1" fmla="*/ 0 h 21600"/>
                  <a:gd name="T2" fmla="*/ 302751 w 21600"/>
                  <a:gd name="T3" fmla="*/ 112068 h 21600"/>
                  <a:gd name="T4" fmla="*/ 151376 w 21600"/>
                  <a:gd name="T5" fmla="*/ 224135 h 21600"/>
                  <a:gd name="T6" fmla="*/ 0 w 21600"/>
                  <a:gd name="T7" fmla="*/ 112068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R4</a:t>
                </a:r>
              </a:p>
            </p:txBody>
          </p:sp>
          <p:sp>
            <p:nvSpPr>
              <p:cNvPr id="36" name="Freeform 10"/>
              <p:cNvSpPr>
                <a:spLocks noChangeArrowheads="1"/>
              </p:cNvSpPr>
              <p:nvPr/>
            </p:nvSpPr>
            <p:spPr bwMode="auto">
              <a:xfrm>
                <a:off x="4210" y="2296"/>
                <a:ext cx="246" cy="247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068 h 21600"/>
                  <a:gd name="T4" fmla="*/ 150500 w 21600"/>
                  <a:gd name="T5" fmla="*/ 224135 h 21600"/>
                  <a:gd name="T6" fmla="*/ 0 w 21600"/>
                  <a:gd name="T7" fmla="*/ 11206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5536" y="2296"/>
              <a:ext cx="751" cy="247"/>
              <a:chOff x="5536" y="2296"/>
              <a:chExt cx="751" cy="247"/>
            </a:xfrm>
          </p:grpSpPr>
          <p:sp>
            <p:nvSpPr>
              <p:cNvPr id="31" name="Freeform 12"/>
              <p:cNvSpPr>
                <a:spLocks noChangeArrowheads="1"/>
              </p:cNvSpPr>
              <p:nvPr/>
            </p:nvSpPr>
            <p:spPr bwMode="auto">
              <a:xfrm>
                <a:off x="6041" y="2296"/>
                <a:ext cx="246" cy="247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068 h 21600"/>
                  <a:gd name="T4" fmla="*/ 150500 w 21600"/>
                  <a:gd name="T5" fmla="*/ 224135 h 21600"/>
                  <a:gd name="T6" fmla="*/ 0 w 21600"/>
                  <a:gd name="T7" fmla="*/ 11206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2" name="AutoShape 13"/>
              <p:cNvSpPr>
                <a:spLocks noChangeArrowheads="1"/>
              </p:cNvSpPr>
              <p:nvPr/>
            </p:nvSpPr>
            <p:spPr bwMode="auto">
              <a:xfrm>
                <a:off x="5788" y="2296"/>
                <a:ext cx="246" cy="247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068 h 21600"/>
                  <a:gd name="T4" fmla="*/ 150500 w 21600"/>
                  <a:gd name="T5" fmla="*/ 224135 h 21600"/>
                  <a:gd name="T6" fmla="*/ 0 w 21600"/>
                  <a:gd name="T7" fmla="*/ 112068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R6</a:t>
                </a:r>
              </a:p>
            </p:txBody>
          </p:sp>
          <p:sp>
            <p:nvSpPr>
              <p:cNvPr id="33" name="AutoShape 14"/>
              <p:cNvSpPr>
                <a:spLocks noChangeArrowheads="1"/>
              </p:cNvSpPr>
              <p:nvPr/>
            </p:nvSpPr>
            <p:spPr bwMode="auto">
              <a:xfrm>
                <a:off x="5536" y="2296"/>
                <a:ext cx="246" cy="247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068 h 21600"/>
                  <a:gd name="T4" fmla="*/ 150500 w 21600"/>
                  <a:gd name="T5" fmla="*/ 224135 h 21600"/>
                  <a:gd name="T6" fmla="*/ 0 w 21600"/>
                  <a:gd name="T7" fmla="*/ 112068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R5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3327" y="3228"/>
              <a:ext cx="751" cy="248"/>
              <a:chOff x="3327" y="3228"/>
              <a:chExt cx="751" cy="248"/>
            </a:xfrm>
          </p:grpSpPr>
          <p:sp>
            <p:nvSpPr>
              <p:cNvPr id="28" name="AutoShape 16"/>
              <p:cNvSpPr>
                <a:spLocks noChangeArrowheads="1"/>
              </p:cNvSpPr>
              <p:nvPr/>
            </p:nvSpPr>
            <p:spPr bwMode="auto">
              <a:xfrm>
                <a:off x="3327" y="3228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A</a:t>
                </a:r>
              </a:p>
            </p:txBody>
          </p:sp>
          <p:sp>
            <p:nvSpPr>
              <p:cNvPr id="29" name="AutoShape 17"/>
              <p:cNvSpPr>
                <a:spLocks noChangeArrowheads="1"/>
              </p:cNvSpPr>
              <p:nvPr/>
            </p:nvSpPr>
            <p:spPr bwMode="auto">
              <a:xfrm>
                <a:off x="3579" y="3228"/>
                <a:ext cx="248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1375 w 21600"/>
                  <a:gd name="T1" fmla="*/ 0 h 21600"/>
                  <a:gd name="T2" fmla="*/ 302749 w 21600"/>
                  <a:gd name="T3" fmla="*/ 112943 h 21600"/>
                  <a:gd name="T4" fmla="*/ 151375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B</a:t>
                </a:r>
              </a:p>
            </p:txBody>
          </p:sp>
          <p:sp>
            <p:nvSpPr>
              <p:cNvPr id="30" name="Freeform 18"/>
              <p:cNvSpPr>
                <a:spLocks noChangeArrowheads="1"/>
              </p:cNvSpPr>
              <p:nvPr/>
            </p:nvSpPr>
            <p:spPr bwMode="auto">
              <a:xfrm>
                <a:off x="3832" y="3228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4147" y="3228"/>
              <a:ext cx="750" cy="248"/>
              <a:chOff x="4147" y="3228"/>
              <a:chExt cx="750" cy="248"/>
            </a:xfrm>
          </p:grpSpPr>
          <p:sp>
            <p:nvSpPr>
              <p:cNvPr id="25" name="AutoShape 20"/>
              <p:cNvSpPr>
                <a:spLocks noChangeArrowheads="1"/>
              </p:cNvSpPr>
              <p:nvPr/>
            </p:nvSpPr>
            <p:spPr bwMode="auto">
              <a:xfrm>
                <a:off x="4147" y="3228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D</a:t>
                </a:r>
              </a:p>
            </p:txBody>
          </p:sp>
          <p:sp>
            <p:nvSpPr>
              <p:cNvPr id="26" name="AutoShape 21"/>
              <p:cNvSpPr>
                <a:spLocks noChangeArrowheads="1"/>
              </p:cNvSpPr>
              <p:nvPr/>
            </p:nvSpPr>
            <p:spPr bwMode="auto">
              <a:xfrm>
                <a:off x="4398" y="3228"/>
                <a:ext cx="247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1376 w 21600"/>
                  <a:gd name="T1" fmla="*/ 0 h 21600"/>
                  <a:gd name="T2" fmla="*/ 302751 w 21600"/>
                  <a:gd name="T3" fmla="*/ 112943 h 21600"/>
                  <a:gd name="T4" fmla="*/ 151376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E</a:t>
                </a:r>
              </a:p>
            </p:txBody>
          </p:sp>
          <p:sp>
            <p:nvSpPr>
              <p:cNvPr id="27" name="AutoShape 22"/>
              <p:cNvSpPr>
                <a:spLocks noChangeArrowheads="1"/>
              </p:cNvSpPr>
              <p:nvPr/>
            </p:nvSpPr>
            <p:spPr bwMode="auto">
              <a:xfrm>
                <a:off x="4651" y="3228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F</a:t>
                </a:r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5030" y="3228"/>
              <a:ext cx="750" cy="248"/>
              <a:chOff x="5030" y="3228"/>
              <a:chExt cx="750" cy="248"/>
            </a:xfrm>
          </p:grpSpPr>
          <p:sp>
            <p:nvSpPr>
              <p:cNvPr id="22" name="AutoShape 24"/>
              <p:cNvSpPr>
                <a:spLocks noChangeArrowheads="1"/>
              </p:cNvSpPr>
              <p:nvPr/>
            </p:nvSpPr>
            <p:spPr bwMode="auto">
              <a:xfrm>
                <a:off x="5030" y="3228"/>
                <a:ext cx="247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G</a:t>
                </a:r>
              </a:p>
            </p:txBody>
          </p:sp>
          <p:sp>
            <p:nvSpPr>
              <p:cNvPr id="23" name="AutoShape 25"/>
              <p:cNvSpPr>
                <a:spLocks noChangeArrowheads="1"/>
              </p:cNvSpPr>
              <p:nvPr/>
            </p:nvSpPr>
            <p:spPr bwMode="auto">
              <a:xfrm>
                <a:off x="5282" y="3228"/>
                <a:ext cx="247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H</a:t>
                </a:r>
              </a:p>
            </p:txBody>
          </p:sp>
          <p:sp>
            <p:nvSpPr>
              <p:cNvPr id="24" name="AutoShape 26"/>
              <p:cNvSpPr>
                <a:spLocks noChangeArrowheads="1"/>
              </p:cNvSpPr>
              <p:nvPr/>
            </p:nvSpPr>
            <p:spPr bwMode="auto">
              <a:xfrm>
                <a:off x="5534" y="3228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I</a:t>
                </a: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5915" y="3228"/>
              <a:ext cx="750" cy="248"/>
              <a:chOff x="5915" y="3228"/>
              <a:chExt cx="750" cy="248"/>
            </a:xfrm>
          </p:grpSpPr>
          <p:sp>
            <p:nvSpPr>
              <p:cNvPr id="19" name="AutoShape 28"/>
              <p:cNvSpPr>
                <a:spLocks noChangeArrowheads="1"/>
              </p:cNvSpPr>
              <p:nvPr/>
            </p:nvSpPr>
            <p:spPr bwMode="auto">
              <a:xfrm>
                <a:off x="5915" y="3228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K</a:t>
                </a: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6167" y="3228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  <a:gd name="T8" fmla="*/ 0 w 21600"/>
                  <a:gd name="T9" fmla="*/ 0 h 21600"/>
                  <a:gd name="T10" fmla="*/ 2160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720" tIns="42480" rIns="81720" bIns="4248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sz="1400">
                    <a:latin typeface="+mn-lt"/>
                    <a:ea typeface="Malgun Gothic" panose="020B0503020000020004" pitchFamily="34" charset="-127"/>
                  </a:rPr>
                  <a:t>L</a:t>
                </a:r>
              </a:p>
            </p:txBody>
          </p:sp>
          <p:sp>
            <p:nvSpPr>
              <p:cNvPr id="21" name="Freeform 30"/>
              <p:cNvSpPr>
                <a:spLocks noChangeArrowheads="1"/>
              </p:cNvSpPr>
              <p:nvPr/>
            </p:nvSpPr>
            <p:spPr bwMode="auto">
              <a:xfrm>
                <a:off x="6419" y="3228"/>
                <a:ext cx="246" cy="248"/>
              </a:xfrm>
              <a:custGeom>
                <a:avLst/>
                <a:gdLst>
                  <a:gd name="G0" fmla="+- 21600 0 0"/>
                  <a:gd name="G1" fmla="+- 1 0 0"/>
                  <a:gd name="G2" fmla="+- 65535 0 0"/>
                  <a:gd name="G3" fmla="*/ 1 16385 2"/>
                  <a:gd name="G4" fmla="*/ 1 50009 48160"/>
                  <a:gd name="T0" fmla="*/ 150500 w 21600"/>
                  <a:gd name="T1" fmla="*/ 0 h 21600"/>
                  <a:gd name="T2" fmla="*/ 301000 w 21600"/>
                  <a:gd name="T3" fmla="*/ 112943 h 21600"/>
                  <a:gd name="T4" fmla="*/ 150500 w 21600"/>
                  <a:gd name="T5" fmla="*/ 225886 h 21600"/>
                  <a:gd name="T6" fmla="*/ 0 w 21600"/>
                  <a:gd name="T7" fmla="*/ 11294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4077" y="1957"/>
              <a:ext cx="637" cy="33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4967" y="1957"/>
              <a:ext cx="879" cy="33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3572" y="2550"/>
              <a:ext cx="258" cy="6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4085" y="2550"/>
              <a:ext cx="373" cy="6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H="1">
              <a:off x="5275" y="2550"/>
              <a:ext cx="384" cy="6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5915" y="2550"/>
              <a:ext cx="374" cy="6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40" name="AutoShape 37"/>
          <p:cNvSpPr>
            <a:spLocks noChangeArrowheads="1"/>
          </p:cNvSpPr>
          <p:nvPr/>
        </p:nvSpPr>
        <p:spPr bwMode="auto">
          <a:xfrm>
            <a:off x="571500" y="1808787"/>
            <a:ext cx="2395538" cy="224472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1002506 w 21600"/>
              <a:gd name="T1" fmla="*/ 0 h 21600"/>
              <a:gd name="T2" fmla="*/ 2005012 w 21600"/>
              <a:gd name="T3" fmla="*/ 933450 h 21600"/>
              <a:gd name="T4" fmla="*/ 1002506 w 21600"/>
              <a:gd name="T5" fmla="*/ 1866900 h 21600"/>
              <a:gd name="T6" fmla="*/ 0 w 21600"/>
              <a:gd name="T7" fmla="*/ 933450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720" tIns="42480" rIns="81720" bIns="424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+mn-lt"/>
                <a:ea typeface="Malgun Gothic" panose="020B0503020000020004" pitchFamily="34" charset="-127"/>
              </a:rPr>
              <a:t>R1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>
            <a:off x="652463" y="1892925"/>
            <a:ext cx="1238250" cy="1081087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518319 w 21600"/>
              <a:gd name="T1" fmla="*/ 0 h 21600"/>
              <a:gd name="T2" fmla="*/ 1036638 w 21600"/>
              <a:gd name="T3" fmla="*/ 449263 h 21600"/>
              <a:gd name="T4" fmla="*/ 518319 w 21600"/>
              <a:gd name="T5" fmla="*/ 898525 h 21600"/>
              <a:gd name="T6" fmla="*/ 0 w 21600"/>
              <a:gd name="T7" fmla="*/ 449263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720" tIns="42480" rIns="81720" bIns="424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+mn-lt"/>
                <a:ea typeface="Malgun Gothic" panose="020B0503020000020004" pitchFamily="34" charset="-127"/>
              </a:rPr>
              <a:t>R3</a:t>
            </a:r>
          </a:p>
        </p:txBody>
      </p:sp>
      <p:sp>
        <p:nvSpPr>
          <p:cNvPr id="42" name="AutoShape 39"/>
          <p:cNvSpPr>
            <a:spLocks noChangeArrowheads="1"/>
          </p:cNvSpPr>
          <p:nvPr/>
        </p:nvSpPr>
        <p:spPr bwMode="auto">
          <a:xfrm>
            <a:off x="1066800" y="1975475"/>
            <a:ext cx="744538" cy="33337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11150 w 21600"/>
              <a:gd name="T1" fmla="*/ 0 h 21600"/>
              <a:gd name="T2" fmla="*/ 622300 w 21600"/>
              <a:gd name="T3" fmla="*/ 138907 h 21600"/>
              <a:gd name="T4" fmla="*/ 311150 w 21600"/>
              <a:gd name="T5" fmla="*/ 277813 h 21600"/>
              <a:gd name="T6" fmla="*/ 0 w 21600"/>
              <a:gd name="T7" fmla="*/ 138907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720" tIns="42480" rIns="81720" bIns="424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latin typeface="+mn-lt"/>
                <a:ea typeface="Malgun Gothic" panose="020B0503020000020004" pitchFamily="34" charset="-127"/>
              </a:rPr>
              <a:t>A</a:t>
            </a:r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>
            <a:off x="736600" y="2558087"/>
            <a:ext cx="330200" cy="331788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138113 w 21600"/>
              <a:gd name="T1" fmla="*/ 0 h 21600"/>
              <a:gd name="T2" fmla="*/ 276225 w 21600"/>
              <a:gd name="T3" fmla="*/ 138113 h 21600"/>
              <a:gd name="T4" fmla="*/ 138113 w 21600"/>
              <a:gd name="T5" fmla="*/ 276225 h 21600"/>
              <a:gd name="T6" fmla="*/ 0 w 21600"/>
              <a:gd name="T7" fmla="*/ 138113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720" tIns="42480" rIns="81720" bIns="424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latin typeface="+mn-lt"/>
                <a:ea typeface="Malgun Gothic" panose="020B0503020000020004" pitchFamily="34" charset="-127"/>
              </a:rPr>
              <a:t>B</a:t>
            </a:r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1644650" y="2724775"/>
            <a:ext cx="1230313" cy="1239837"/>
            <a:chOff x="1036" y="1875"/>
            <a:chExt cx="775" cy="781"/>
          </a:xfrm>
        </p:grpSpPr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1036" y="1875"/>
              <a:ext cx="775" cy="781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569880 w 21600"/>
                <a:gd name="T1" fmla="*/ 0 h 21600"/>
                <a:gd name="T2" fmla="*/ 1139760 w 21600"/>
                <a:gd name="T3" fmla="*/ 569880 h 21600"/>
                <a:gd name="T4" fmla="*/ 569880 w 21600"/>
                <a:gd name="T5" fmla="*/ 1139760 h 21600"/>
                <a:gd name="T6" fmla="*/ 0 w 21600"/>
                <a:gd name="T7" fmla="*/ 569880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b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latin typeface="+mn-lt"/>
                  <a:ea typeface="Malgun Gothic" panose="020B0503020000020004" pitchFamily="34" charset="-127"/>
                </a:rPr>
                <a:t>     </a:t>
              </a:r>
              <a:r>
                <a:rPr lang="en-US" sz="1400">
                  <a:solidFill>
                    <a:srgbClr val="0000FF"/>
                  </a:solidFill>
                  <a:latin typeface="+mn-lt"/>
                  <a:ea typeface="Malgun Gothic" panose="020B0503020000020004" pitchFamily="34" charset="-127"/>
                </a:rPr>
                <a:t>R4</a:t>
              </a:r>
            </a:p>
          </p:txBody>
        </p:sp>
        <p:sp>
          <p:nvSpPr>
            <p:cNvPr id="46" name="AutoShape 43"/>
            <p:cNvSpPr>
              <a:spLocks noChangeArrowheads="1"/>
            </p:cNvSpPr>
            <p:nvPr/>
          </p:nvSpPr>
          <p:spPr bwMode="auto">
            <a:xfrm>
              <a:off x="1401" y="1928"/>
              <a:ext cx="254" cy="309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188210 w 21600"/>
                <a:gd name="T1" fmla="*/ 0 h 21600"/>
                <a:gd name="T2" fmla="*/ 376419 w 21600"/>
                <a:gd name="T3" fmla="*/ 226379 h 21600"/>
                <a:gd name="T4" fmla="*/ 188210 w 21600"/>
                <a:gd name="T5" fmla="*/ 452758 h 21600"/>
                <a:gd name="T6" fmla="*/ 0 w 21600"/>
                <a:gd name="T7" fmla="*/ 226379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latin typeface="+mn-lt"/>
                  <a:ea typeface="Malgun Gothic" panose="020B0503020000020004" pitchFamily="34" charset="-127"/>
                </a:rPr>
                <a:t>E</a:t>
              </a:r>
            </a:p>
          </p:txBody>
        </p:sp>
        <p:sp>
          <p:nvSpPr>
            <p:cNvPr id="47" name="AutoShape 44"/>
            <p:cNvSpPr>
              <a:spLocks noChangeArrowheads="1"/>
            </p:cNvSpPr>
            <p:nvPr/>
          </p:nvSpPr>
          <p:spPr bwMode="auto">
            <a:xfrm>
              <a:off x="1556" y="2399"/>
              <a:ext cx="204" cy="205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151443 w 21600"/>
                <a:gd name="T1" fmla="*/ 0 h 21600"/>
                <a:gd name="T2" fmla="*/ 302886 w 21600"/>
                <a:gd name="T3" fmla="*/ 151211 h 21600"/>
                <a:gd name="T4" fmla="*/ 151443 w 21600"/>
                <a:gd name="T5" fmla="*/ 302422 h 21600"/>
                <a:gd name="T6" fmla="*/ 0 w 21600"/>
                <a:gd name="T7" fmla="*/ 151211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latin typeface="+mn-lt"/>
                  <a:ea typeface="Malgun Gothic" panose="020B0503020000020004" pitchFamily="34" charset="-127"/>
                </a:rPr>
                <a:t>F</a:t>
              </a:r>
            </a:p>
          </p:txBody>
        </p:sp>
        <p:sp>
          <p:nvSpPr>
            <p:cNvPr id="48" name="AutoShape 45"/>
            <p:cNvSpPr>
              <a:spLocks noChangeArrowheads="1"/>
            </p:cNvSpPr>
            <p:nvPr/>
          </p:nvSpPr>
          <p:spPr bwMode="auto">
            <a:xfrm>
              <a:off x="1140" y="2242"/>
              <a:ext cx="202" cy="257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150568 w 21600"/>
                <a:gd name="T1" fmla="*/ 0 h 21600"/>
                <a:gd name="T2" fmla="*/ 301135 w 21600"/>
                <a:gd name="T3" fmla="*/ 188795 h 21600"/>
                <a:gd name="T4" fmla="*/ 150568 w 21600"/>
                <a:gd name="T5" fmla="*/ 377589 h 21600"/>
                <a:gd name="T6" fmla="*/ 0 w 21600"/>
                <a:gd name="T7" fmla="*/ 188795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latin typeface="+mn-lt"/>
                  <a:ea typeface="Malgun Gothic" panose="020B0503020000020004" pitchFamily="34" charset="-127"/>
                </a:rPr>
                <a:t>D</a:t>
              </a:r>
            </a:p>
          </p:txBody>
        </p:sp>
      </p:grp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3876675" y="1227762"/>
            <a:ext cx="815975" cy="823913"/>
            <a:chOff x="2442" y="932"/>
            <a:chExt cx="514" cy="519"/>
          </a:xfrm>
        </p:grpSpPr>
        <p:sp>
          <p:nvSpPr>
            <p:cNvPr id="50" name="AutoShape 47"/>
            <p:cNvSpPr>
              <a:spLocks noChangeArrowheads="1"/>
            </p:cNvSpPr>
            <p:nvPr/>
          </p:nvSpPr>
          <p:spPr bwMode="auto">
            <a:xfrm>
              <a:off x="2442" y="932"/>
              <a:ext cx="514" cy="519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379440 w 21600"/>
                <a:gd name="T1" fmla="*/ 0 h 21600"/>
                <a:gd name="T2" fmla="*/ 758880 w 21600"/>
                <a:gd name="T3" fmla="*/ 379440 h 21600"/>
                <a:gd name="T4" fmla="*/ 379440 w 21600"/>
                <a:gd name="T5" fmla="*/ 758880 h 21600"/>
                <a:gd name="T6" fmla="*/ 0 w 21600"/>
                <a:gd name="T7" fmla="*/ 379440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sz="1400">
                  <a:solidFill>
                    <a:srgbClr val="0000FF"/>
                  </a:solidFill>
                  <a:latin typeface="+mn-lt"/>
                  <a:ea typeface="Malgun Gothic" panose="020B0503020000020004" pitchFamily="34" charset="-127"/>
                </a:rPr>
                <a:t>R6</a:t>
              </a:r>
            </a:p>
          </p:txBody>
        </p:sp>
        <p:sp>
          <p:nvSpPr>
            <p:cNvPr id="51" name="AutoShape 48"/>
            <p:cNvSpPr>
              <a:spLocks noChangeArrowheads="1"/>
            </p:cNvSpPr>
            <p:nvPr/>
          </p:nvSpPr>
          <p:spPr bwMode="auto">
            <a:xfrm>
              <a:off x="2702" y="1194"/>
              <a:ext cx="202" cy="204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149848 w 21600"/>
                <a:gd name="T1" fmla="*/ 0 h 21600"/>
                <a:gd name="T2" fmla="*/ 299696 w 21600"/>
                <a:gd name="T3" fmla="*/ 150377 h 21600"/>
                <a:gd name="T4" fmla="*/ 149848 w 21600"/>
                <a:gd name="T5" fmla="*/ 300754 h 21600"/>
                <a:gd name="T6" fmla="*/ 0 w 21600"/>
                <a:gd name="T7" fmla="*/ 150377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latin typeface="+mn-lt"/>
                  <a:ea typeface="Malgun Gothic" panose="020B0503020000020004" pitchFamily="34" charset="-127"/>
                </a:rPr>
                <a:t>L</a:t>
              </a:r>
            </a:p>
          </p:txBody>
        </p:sp>
        <p:sp>
          <p:nvSpPr>
            <p:cNvPr id="52" name="AutoShape 49"/>
            <p:cNvSpPr>
              <a:spLocks noChangeArrowheads="1"/>
            </p:cNvSpPr>
            <p:nvPr/>
          </p:nvSpPr>
          <p:spPr bwMode="auto">
            <a:xfrm>
              <a:off x="2494" y="984"/>
              <a:ext cx="202" cy="257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150725 w 21600"/>
                <a:gd name="T1" fmla="*/ 0 h 21600"/>
                <a:gd name="T2" fmla="*/ 301449 w 21600"/>
                <a:gd name="T3" fmla="*/ 188846 h 21600"/>
                <a:gd name="T4" fmla="*/ 150725 w 21600"/>
                <a:gd name="T5" fmla="*/ 377691 h 21600"/>
                <a:gd name="T6" fmla="*/ 0 w 21600"/>
                <a:gd name="T7" fmla="*/ 188846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latin typeface="+mn-lt"/>
                  <a:ea typeface="Malgun Gothic" panose="020B0503020000020004" pitchFamily="34" charset="-127"/>
                </a:rPr>
                <a:t>K</a:t>
              </a:r>
            </a:p>
          </p:txBody>
        </p:sp>
      </p:grpSp>
      <p:sp>
        <p:nvSpPr>
          <p:cNvPr id="53" name="AutoShape 50"/>
          <p:cNvSpPr>
            <a:spLocks noChangeArrowheads="1"/>
          </p:cNvSpPr>
          <p:nvPr/>
        </p:nvSpPr>
        <p:spPr bwMode="auto">
          <a:xfrm>
            <a:off x="3462338" y="2310437"/>
            <a:ext cx="1069975" cy="1243013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447675 w 21600"/>
              <a:gd name="T1" fmla="*/ 0 h 21600"/>
              <a:gd name="T2" fmla="*/ 895350 w 21600"/>
              <a:gd name="T3" fmla="*/ 516731 h 21600"/>
              <a:gd name="T4" fmla="*/ 447675 w 21600"/>
              <a:gd name="T5" fmla="*/ 1033462 h 21600"/>
              <a:gd name="T6" fmla="*/ 0 w 21600"/>
              <a:gd name="T7" fmla="*/ 516731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720" tIns="42480" rIns="81720" bIns="424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400">
                <a:solidFill>
                  <a:srgbClr val="0000FF"/>
                </a:solidFill>
                <a:latin typeface="+mn-lt"/>
                <a:ea typeface="Malgun Gothic" panose="020B0503020000020004" pitchFamily="34" charset="-127"/>
              </a:rPr>
              <a:t>R5</a:t>
            </a:r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>
            <a:off x="3378200" y="1145212"/>
            <a:ext cx="1404938" cy="2493963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588169 w 21600"/>
              <a:gd name="T1" fmla="*/ 0 h 21600"/>
              <a:gd name="T2" fmla="*/ 1176337 w 21600"/>
              <a:gd name="T3" fmla="*/ 1036638 h 21600"/>
              <a:gd name="T4" fmla="*/ 588169 w 21600"/>
              <a:gd name="T5" fmla="*/ 2073275 h 21600"/>
              <a:gd name="T6" fmla="*/ 0 w 21600"/>
              <a:gd name="T7" fmla="*/ 1036638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720" tIns="42480" rIns="81720" bIns="424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400">
              <a:latin typeface="+mn-lt"/>
              <a:ea typeface="Malgun Gothic" panose="020B0503020000020004" pitchFamily="34" charset="-127"/>
            </a:endParaRPr>
          </a:p>
          <a:p>
            <a:pPr eaLnBrk="1" hangingPunct="1">
              <a:buClrTx/>
              <a:buFontTx/>
              <a:buNone/>
            </a:pPr>
            <a:endParaRPr lang="en-US" sz="1400">
              <a:latin typeface="+mn-lt"/>
              <a:ea typeface="Malgun Gothic" panose="020B0503020000020004" pitchFamily="34" charset="-127"/>
            </a:endParaRPr>
          </a:p>
          <a:p>
            <a:pPr eaLnBrk="1" hangingPunct="1">
              <a:buClrTx/>
              <a:buFontTx/>
              <a:buNone/>
            </a:pPr>
            <a:endParaRPr lang="en-US" sz="1400">
              <a:latin typeface="+mn-lt"/>
              <a:ea typeface="Malgun Gothic" panose="020B0503020000020004" pitchFamily="34" charset="-127"/>
            </a:endParaRPr>
          </a:p>
          <a:p>
            <a:pPr eaLnBrk="1" hangingPunct="1">
              <a:buClrTx/>
              <a:buFontTx/>
              <a:buNone/>
            </a:pPr>
            <a:r>
              <a:rPr lang="en-US" sz="1400">
                <a:solidFill>
                  <a:srgbClr val="0000FF"/>
                </a:solidFill>
                <a:latin typeface="+mn-lt"/>
                <a:ea typeface="Malgun Gothic" panose="020B0503020000020004" pitchFamily="34" charset="-127"/>
              </a:rPr>
              <a:t>R2</a:t>
            </a:r>
          </a:p>
        </p:txBody>
      </p:sp>
      <p:grpSp>
        <p:nvGrpSpPr>
          <p:cNvPr id="55" name="Group 52"/>
          <p:cNvGrpSpPr>
            <a:grpSpLocks/>
          </p:cNvGrpSpPr>
          <p:nvPr/>
        </p:nvGrpSpPr>
        <p:grpSpPr bwMode="auto">
          <a:xfrm>
            <a:off x="3462338" y="2310437"/>
            <a:ext cx="1065212" cy="1238250"/>
            <a:chOff x="2181" y="1614"/>
            <a:chExt cx="671" cy="780"/>
          </a:xfrm>
        </p:grpSpPr>
        <p:sp>
          <p:nvSpPr>
            <p:cNvPr id="56" name="AutoShape 53"/>
            <p:cNvSpPr>
              <a:spLocks noChangeArrowheads="1"/>
            </p:cNvSpPr>
            <p:nvPr/>
          </p:nvSpPr>
          <p:spPr bwMode="auto">
            <a:xfrm>
              <a:off x="2234" y="2190"/>
              <a:ext cx="462" cy="151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340541 w 21600"/>
                <a:gd name="T1" fmla="*/ 0 h 21600"/>
                <a:gd name="T2" fmla="*/ 681081 w 21600"/>
                <a:gd name="T3" fmla="*/ 112050 h 21600"/>
                <a:gd name="T4" fmla="*/ 340541 w 21600"/>
                <a:gd name="T5" fmla="*/ 224100 h 21600"/>
                <a:gd name="T6" fmla="*/ 0 w 21600"/>
                <a:gd name="T7" fmla="*/ 112050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latin typeface="+mn-lt"/>
                  <a:ea typeface="Malgun Gothic" panose="020B0503020000020004" pitchFamily="34" charset="-127"/>
                </a:rPr>
                <a:t>I</a:t>
              </a:r>
            </a:p>
          </p:txBody>
        </p:sp>
        <p:sp>
          <p:nvSpPr>
            <p:cNvPr id="57" name="AutoShape 54"/>
            <p:cNvSpPr>
              <a:spLocks noChangeArrowheads="1"/>
            </p:cNvSpPr>
            <p:nvPr/>
          </p:nvSpPr>
          <p:spPr bwMode="auto">
            <a:xfrm>
              <a:off x="2546" y="1771"/>
              <a:ext cx="254" cy="256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188217 w 21600"/>
                <a:gd name="T1" fmla="*/ 0 h 21600"/>
                <a:gd name="T2" fmla="*/ 376434 w 21600"/>
                <a:gd name="T3" fmla="*/ 188210 h 21600"/>
                <a:gd name="T4" fmla="*/ 188217 w 21600"/>
                <a:gd name="T5" fmla="*/ 376419 h 21600"/>
                <a:gd name="T6" fmla="*/ 0 w 21600"/>
                <a:gd name="T7" fmla="*/ 188210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latin typeface="+mn-lt"/>
                  <a:ea typeface="Malgun Gothic" panose="020B0503020000020004" pitchFamily="34" charset="-127"/>
                </a:rPr>
                <a:t>H</a:t>
              </a:r>
            </a:p>
          </p:txBody>
        </p:sp>
        <p:sp>
          <p:nvSpPr>
            <p:cNvPr id="58" name="AutoShape 55"/>
            <p:cNvSpPr>
              <a:spLocks noChangeArrowheads="1"/>
            </p:cNvSpPr>
            <p:nvPr/>
          </p:nvSpPr>
          <p:spPr bwMode="auto">
            <a:xfrm>
              <a:off x="2234" y="1665"/>
              <a:ext cx="254" cy="257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188216 w 21600"/>
                <a:gd name="T1" fmla="*/ 0 h 21600"/>
                <a:gd name="T2" fmla="*/ 376432 w 21600"/>
                <a:gd name="T3" fmla="*/ 189085 h 21600"/>
                <a:gd name="T4" fmla="*/ 188216 w 21600"/>
                <a:gd name="T5" fmla="*/ 378169 h 21600"/>
                <a:gd name="T6" fmla="*/ 0 w 21600"/>
                <a:gd name="T7" fmla="*/ 189085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latin typeface="+mn-lt"/>
                  <a:ea typeface="Malgun Gothic" panose="020B0503020000020004" pitchFamily="34" charset="-127"/>
                </a:rPr>
                <a:t>G</a:t>
              </a:r>
            </a:p>
          </p:txBody>
        </p:sp>
        <p:sp>
          <p:nvSpPr>
            <p:cNvPr id="59" name="AutoShape 56"/>
            <p:cNvSpPr>
              <a:spLocks noChangeArrowheads="1"/>
            </p:cNvSpPr>
            <p:nvPr/>
          </p:nvSpPr>
          <p:spPr bwMode="auto">
            <a:xfrm>
              <a:off x="2181" y="1614"/>
              <a:ext cx="671" cy="780"/>
            </a:xfrm>
            <a:custGeom>
              <a:avLst/>
              <a:gdLst>
                <a:gd name="G0" fmla="+- 21600 0 0"/>
                <a:gd name="G1" fmla="+- 1 0 0"/>
                <a:gd name="G2" fmla="+- 65535 0 0"/>
                <a:gd name="G3" fmla="*/ 1 16385 2"/>
                <a:gd name="G4" fmla="*/ 1 50009 48160"/>
                <a:gd name="T0" fmla="*/ 493740 w 21600"/>
                <a:gd name="T1" fmla="*/ 0 h 21600"/>
                <a:gd name="T2" fmla="*/ 987480 w 21600"/>
                <a:gd name="T3" fmla="*/ 569880 h 21600"/>
                <a:gd name="T4" fmla="*/ 493740 w 21600"/>
                <a:gd name="T5" fmla="*/ 1139760 h 21600"/>
                <a:gd name="T6" fmla="*/ 0 w 21600"/>
                <a:gd name="T7" fmla="*/ 569880 h 21600"/>
                <a:gd name="T8" fmla="*/ 0 w 21600"/>
                <a:gd name="T9" fmla="*/ 0 h 21600"/>
                <a:gd name="T10" fmla="*/ 21600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720" tIns="42480" rIns="81720" bIns="4248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1400">
                  <a:solidFill>
                    <a:srgbClr val="0000FF"/>
                  </a:solidFill>
                  <a:latin typeface="+mn-lt"/>
                  <a:ea typeface="Malgun Gothic" panose="020B0503020000020004" pitchFamily="34" charset="-127"/>
                </a:rPr>
                <a:t>R5</a:t>
              </a:r>
            </a:p>
          </p:txBody>
        </p:sp>
      </p:grpSp>
      <p:sp>
        <p:nvSpPr>
          <p:cNvPr id="60" name="AutoShape 57"/>
          <p:cNvSpPr>
            <a:spLocks noChangeArrowheads="1"/>
          </p:cNvSpPr>
          <p:nvPr/>
        </p:nvSpPr>
        <p:spPr bwMode="auto">
          <a:xfrm>
            <a:off x="5191125" y="1058520"/>
            <a:ext cx="6527801" cy="947564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1844675 w 21600"/>
              <a:gd name="T1" fmla="*/ 0 h 21600"/>
              <a:gd name="T2" fmla="*/ 3689350 w 21600"/>
              <a:gd name="T3" fmla="*/ 283369 h 21600"/>
              <a:gd name="T4" fmla="*/ 1844675 w 21600"/>
              <a:gd name="T5" fmla="*/ 566738 h 21600"/>
              <a:gd name="T6" fmla="*/ 0 w 21600"/>
              <a:gd name="T7" fmla="*/ 283369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81720" tIns="42480" rIns="81720" bIns="424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latin typeface="+mn-lt"/>
                <a:ea typeface="Gulim" panose="020B0600000101010101" pitchFamily="34" charset="-127"/>
              </a:rPr>
              <a:t>M : maximum number of </a:t>
            </a:r>
            <a:r>
              <a:rPr lang="en-US" sz="2800" dirty="0" smtClean="0">
                <a:latin typeface="+mn-lt"/>
                <a:ea typeface="Gulim" panose="020B0600000101010101" pitchFamily="34" charset="-127"/>
              </a:rPr>
              <a:t>Key / </a:t>
            </a:r>
            <a:r>
              <a:rPr lang="en-US" sz="2800" dirty="0" err="1" smtClean="0">
                <a:latin typeface="+mn-lt"/>
                <a:ea typeface="Gulim" panose="020B0600000101010101" pitchFamily="34" charset="-127"/>
              </a:rPr>
              <a:t>entri</a:t>
            </a:r>
            <a:endParaRPr lang="en-US" sz="2800" dirty="0">
              <a:latin typeface="+mn-lt"/>
              <a:ea typeface="Gulim" panose="020B0600000101010101" pitchFamily="34" charset="-127"/>
            </a:endParaRPr>
          </a:p>
          <a:p>
            <a:r>
              <a:rPr lang="en-US" sz="2800" dirty="0">
                <a:latin typeface="+mn-lt"/>
                <a:ea typeface="Gulim" panose="020B0600000101010101" pitchFamily="34" charset="-127"/>
              </a:rPr>
              <a:t>m : minimum number of Key </a:t>
            </a:r>
            <a:r>
              <a:rPr lang="en-US" sz="2800" dirty="0" smtClean="0">
                <a:latin typeface="+mn-lt"/>
                <a:ea typeface="Gulim" panose="020B0600000101010101" pitchFamily="34" charset="-127"/>
              </a:rPr>
              <a:t>/ </a:t>
            </a:r>
            <a:r>
              <a:rPr lang="en-US" sz="2800" dirty="0" err="1" smtClean="0">
                <a:ea typeface="Gulim" panose="020B0600000101010101" pitchFamily="34" charset="-127"/>
              </a:rPr>
              <a:t>entri</a:t>
            </a:r>
            <a:r>
              <a:rPr lang="en-US" sz="2800" dirty="0" smtClean="0">
                <a:ea typeface="Gulim" panose="020B0600000101010101" pitchFamily="34" charset="-127"/>
              </a:rPr>
              <a:t> </a:t>
            </a:r>
            <a:r>
              <a:rPr lang="en-US" sz="2800" dirty="0" smtClean="0">
                <a:latin typeface="+mn-lt"/>
                <a:ea typeface="Gulim" panose="020B0600000101010101" pitchFamily="34" charset="-127"/>
              </a:rPr>
              <a:t>(</a:t>
            </a:r>
            <a:r>
              <a:rPr lang="en-US" sz="2800" dirty="0">
                <a:latin typeface="+mn-lt"/>
                <a:ea typeface="Gulim" panose="020B0600000101010101" pitchFamily="34" charset="-127"/>
              </a:rPr>
              <a:t>≤ M/2)</a:t>
            </a:r>
          </a:p>
        </p:txBody>
      </p:sp>
      <p:sp>
        <p:nvSpPr>
          <p:cNvPr id="61" name="AutoShape 58"/>
          <p:cNvSpPr>
            <a:spLocks noChangeArrowheads="1"/>
          </p:cNvSpPr>
          <p:nvPr/>
        </p:nvSpPr>
        <p:spPr bwMode="auto">
          <a:xfrm>
            <a:off x="487362" y="4294812"/>
            <a:ext cx="4378325" cy="390525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1697831 w 21600"/>
              <a:gd name="T1" fmla="*/ 0 h 21600"/>
              <a:gd name="T2" fmla="*/ 3395662 w 21600"/>
              <a:gd name="T3" fmla="*/ 195263 h 21600"/>
              <a:gd name="T4" fmla="*/ 1697831 w 21600"/>
              <a:gd name="T5" fmla="*/ 390525 h 21600"/>
              <a:gd name="T6" fmla="*/ 0 w 21600"/>
              <a:gd name="T7" fmla="*/ 195263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96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720" tIns="42480" rIns="81720" bIns="424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dirty="0">
                <a:latin typeface="+mn-lt"/>
                <a:ea typeface="Malgun Gothic" panose="020B0503020000020004" pitchFamily="34" charset="-127"/>
              </a:rPr>
              <a:t>&lt;MBR, Pointer to a child node&gt;</a:t>
            </a:r>
          </a:p>
        </p:txBody>
      </p:sp>
      <p:sp>
        <p:nvSpPr>
          <p:cNvPr id="62" name="AutoShape 59"/>
          <p:cNvSpPr>
            <a:spLocks noChangeArrowheads="1"/>
          </p:cNvSpPr>
          <p:nvPr/>
        </p:nvSpPr>
        <p:spPr bwMode="auto">
          <a:xfrm>
            <a:off x="487363" y="4750425"/>
            <a:ext cx="4387850" cy="392112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1697831 w 21600"/>
              <a:gd name="T1" fmla="*/ 0 h 21600"/>
              <a:gd name="T2" fmla="*/ 3395662 w 21600"/>
              <a:gd name="T3" fmla="*/ 196056 h 21600"/>
              <a:gd name="T4" fmla="*/ 1697831 w 21600"/>
              <a:gd name="T5" fmla="*/ 392112 h 21600"/>
              <a:gd name="T6" fmla="*/ 0 w 21600"/>
              <a:gd name="T7" fmla="*/ 196056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96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720" tIns="42480" rIns="81720" bIns="424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dirty="0">
                <a:latin typeface="+mn-lt"/>
                <a:ea typeface="Malgun Gothic" panose="020B0503020000020004" pitchFamily="34" charset="-127"/>
              </a:rPr>
              <a:t>&lt;MBR, Pointer or ID&gt;</a:t>
            </a:r>
          </a:p>
        </p:txBody>
      </p:sp>
      <p:sp>
        <p:nvSpPr>
          <p:cNvPr id="63" name="AutoShape 60"/>
          <p:cNvSpPr>
            <a:spLocks noChangeArrowheads="1"/>
          </p:cNvSpPr>
          <p:nvPr/>
        </p:nvSpPr>
        <p:spPr bwMode="auto">
          <a:xfrm>
            <a:off x="5278438" y="5509250"/>
            <a:ext cx="2005013" cy="712786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743744 w 21600"/>
              <a:gd name="T1" fmla="*/ 0 h 21600"/>
              <a:gd name="T2" fmla="*/ 1487488 w 21600"/>
              <a:gd name="T3" fmla="*/ 195263 h 21600"/>
              <a:gd name="T4" fmla="*/ 743744 w 21600"/>
              <a:gd name="T5" fmla="*/ 390525 h 21600"/>
              <a:gd name="T6" fmla="*/ 0 w 21600"/>
              <a:gd name="T7" fmla="*/ 195263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720" tIns="42480" rIns="81720" bIns="424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dirty="0">
                <a:latin typeface="+mn-lt"/>
                <a:ea typeface="Malgun Gothic" panose="020B0503020000020004" pitchFamily="34" charset="-127"/>
              </a:rPr>
              <a:t>M = 3 , m = </a:t>
            </a:r>
            <a:r>
              <a:rPr lang="en-US" sz="2400" dirty="0" smtClean="0">
                <a:latin typeface="+mn-lt"/>
                <a:ea typeface="Malgun Gothic" panose="020B0503020000020004" pitchFamily="34" charset="-127"/>
              </a:rPr>
              <a:t>2</a:t>
            </a:r>
            <a:endParaRPr lang="en-US" sz="2400" dirty="0">
              <a:latin typeface="+mn-lt"/>
              <a:ea typeface="Malgun Gothic" panose="020B0503020000020004" pitchFamily="34" charset="-127"/>
            </a:endParaRPr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H="1">
            <a:off x="4840288" y="3497887"/>
            <a:ext cx="1046162" cy="914400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H="1" flipV="1">
            <a:off x="4811713" y="4955212"/>
            <a:ext cx="404812" cy="101600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21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Contoh 2-dimensi      Contoh 3-dimensi     Contoh n-</a:t>
            </a:r>
            <a:r>
              <a:rPr lang="en-US" sz="3200" dirty="0" err="1" smtClean="0">
                <a:ea typeface="Gulim" panose="020B0600000101010101" pitchFamily="34" charset="-127"/>
              </a:rPr>
              <a:t>dimensi</a:t>
            </a:r>
            <a:endParaRPr lang="en-US" sz="3200" dirty="0" smtClean="0">
              <a:ea typeface="Gulim" panose="020B0600000101010101" pitchFamily="34" charset="-127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4,98                              4,98,2                          4,98,2,...n</a:t>
            </a:r>
          </a:p>
          <a:p>
            <a:pPr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98,37                            98,37,20                     98,37,20,...n</a:t>
            </a:r>
          </a:p>
          <a:p>
            <a:pPr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38,29                            38,29,2                       38,29,2,....n</a:t>
            </a:r>
          </a:p>
          <a:p>
            <a:pPr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37,19                            37,19,14                     37,19,14,....n</a:t>
            </a:r>
          </a:p>
          <a:p>
            <a:pPr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75,34                            75,34,11                     75,34,11,....n</a:t>
            </a:r>
          </a:p>
          <a:p>
            <a:pPr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.., ...                              …., ..., ....                     …., ..., ...., 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87687" y="1417982"/>
            <a:ext cx="0" cy="3538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53132" y="1457743"/>
            <a:ext cx="0" cy="3538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</a:pPr>
            <a:r>
              <a:rPr lang="en-US" sz="3200" u="sng" dirty="0" smtClean="0">
                <a:ea typeface="Gulim" panose="020B0600000101010101" pitchFamily="34" charset="-127"/>
              </a:rPr>
              <a:t>Contoh : Data 2 dimensi; </a:t>
            </a:r>
          </a:p>
          <a:p>
            <a:pPr>
              <a:spcBef>
                <a:spcPts val="450"/>
              </a:spcBef>
              <a:buNone/>
            </a:pPr>
            <a:endParaRPr lang="en-US" sz="3200" u="sng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en-US" sz="3200" dirty="0" smtClean="0">
                <a:ea typeface="Gulim" panose="020B0600000101010101" pitchFamily="34" charset="-127"/>
              </a:rPr>
              <a:t> Data </a:t>
            </a:r>
            <a:r>
              <a:rPr lang="en-US" sz="3200" dirty="0" err="1" smtClean="0">
                <a:ea typeface="Gulim" panose="020B0600000101010101" pitchFamily="34" charset="-127"/>
              </a:rPr>
              <a:t>disimpan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dalam</a:t>
            </a:r>
            <a:r>
              <a:rPr lang="en-US" sz="3200" dirty="0" smtClean="0">
                <a:ea typeface="Gulim" panose="020B0600000101010101" pitchFamily="34" charset="-127"/>
              </a:rPr>
              <a:t> file </a:t>
            </a:r>
            <a:r>
              <a:rPr lang="en-US" sz="3200" dirty="0" err="1" smtClean="0">
                <a:ea typeface="Gulim" panose="020B0600000101010101" pitchFamily="34" charset="-127"/>
              </a:rPr>
              <a:t>extention</a:t>
            </a:r>
            <a:r>
              <a:rPr lang="en-US" sz="3200" dirty="0" smtClean="0">
                <a:ea typeface="Gulim" panose="020B0600000101010101" pitchFamily="34" charset="-127"/>
              </a:rPr>
              <a:t> CSV dengan separator comma (,)</a:t>
            </a: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en-US" sz="3200" dirty="0" smtClean="0">
                <a:ea typeface="Gulim" panose="020B0600000101010101" pitchFamily="34" charset="-127"/>
              </a:rPr>
              <a:t> Data di </a:t>
            </a:r>
            <a:r>
              <a:rPr lang="en-US" sz="3200" dirty="0" err="1" smtClean="0">
                <a:ea typeface="Gulim" panose="020B0600000101010101" pitchFamily="34" charset="-127"/>
              </a:rPr>
              <a:t>dalam</a:t>
            </a:r>
            <a:r>
              <a:rPr lang="en-US" sz="3200" dirty="0" smtClean="0">
                <a:ea typeface="Gulim" panose="020B0600000101010101" pitchFamily="34" charset="-127"/>
              </a:rPr>
              <a:t> CSV </a:t>
            </a:r>
            <a:r>
              <a:rPr lang="en-US" sz="3200" dirty="0" err="1" smtClean="0">
                <a:ea typeface="Gulim" panose="020B0600000101010101" pitchFamily="34" charset="-127"/>
              </a:rPr>
              <a:t>terdiri</a:t>
            </a:r>
            <a:r>
              <a:rPr lang="en-US" sz="3200" dirty="0" smtClean="0">
                <a:ea typeface="Gulim" panose="020B0600000101010101" pitchFamily="34" charset="-127"/>
              </a:rPr>
              <a:t> dari 2 </a:t>
            </a:r>
            <a:r>
              <a:rPr lang="en-US" sz="3200" dirty="0" err="1" smtClean="0">
                <a:ea typeface="Gulim" panose="020B0600000101010101" pitchFamily="34" charset="-127"/>
              </a:rPr>
              <a:t>kolom</a:t>
            </a:r>
            <a:r>
              <a:rPr lang="en-US" sz="3200" dirty="0" smtClean="0">
                <a:ea typeface="Gulim" panose="020B0600000101010101" pitchFamily="34" charset="-127"/>
              </a:rPr>
              <a:t> (untuk 2 dimensi) </a:t>
            </a:r>
            <a:r>
              <a:rPr lang="en-US" sz="3200" dirty="0" err="1" smtClean="0">
                <a:ea typeface="Gulim" panose="020B0600000101010101" pitchFamily="34" charset="-127"/>
              </a:rPr>
              <a:t>atau</a:t>
            </a:r>
            <a:r>
              <a:rPr lang="en-US" sz="3200" dirty="0" smtClean="0">
                <a:ea typeface="Gulim" panose="020B0600000101010101" pitchFamily="34" charset="-127"/>
              </a:rPr>
              <a:t> n </a:t>
            </a:r>
            <a:r>
              <a:rPr lang="en-US" sz="3200" dirty="0" err="1" smtClean="0">
                <a:ea typeface="Gulim" panose="020B0600000101010101" pitchFamily="34" charset="-127"/>
              </a:rPr>
              <a:t>kolom</a:t>
            </a:r>
            <a:r>
              <a:rPr lang="en-US" sz="3200" dirty="0" smtClean="0">
                <a:ea typeface="Gulim" panose="020B0600000101010101" pitchFamily="34" charset="-127"/>
              </a:rPr>
              <a:t> (untuk n dimensi)</a:t>
            </a:r>
            <a:endParaRPr lang="en-US" sz="3200" u="sng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 smtClean="0">
              <a:ea typeface="Gulim" panose="020B0600000101010101" pitchFamily="34" charset="-127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15099"/>
              </p:ext>
            </p:extLst>
          </p:nvPr>
        </p:nvGraphicFramePr>
        <p:xfrm>
          <a:off x="947875" y="1463953"/>
          <a:ext cx="10405925" cy="12585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2042"/>
                <a:gridCol w="742043"/>
                <a:gridCol w="742042"/>
                <a:gridCol w="742043"/>
                <a:gridCol w="742042"/>
                <a:gridCol w="742043"/>
                <a:gridCol w="742042"/>
                <a:gridCol w="743618"/>
                <a:gridCol w="742043"/>
                <a:gridCol w="745193"/>
                <a:gridCol w="745194"/>
                <a:gridCol w="745193"/>
                <a:gridCol w="745194"/>
                <a:gridCol w="745193"/>
              </a:tblGrid>
              <a:tr h="593241"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</a:tr>
              <a:tr h="593241"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Algoritma</a:t>
            </a:r>
            <a:r>
              <a:rPr lang="en-US" dirty="0" smtClean="0">
                <a:latin typeface="+mn-lt"/>
              </a:rPr>
              <a:t> dan &lt;code/&gt;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9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156546"/>
          </a:xfrm>
        </p:spPr>
        <p:txBody>
          <a:bodyPr>
            <a:normAutofit/>
          </a:bodyPr>
          <a:lstStyle/>
          <a:p>
            <a:pPr algn="r">
              <a:spcBef>
                <a:spcPts val="725"/>
              </a:spcBef>
              <a:spcAft>
                <a:spcPts val="200"/>
              </a:spcAft>
              <a:buClrTx/>
              <a:buFont typeface="Wingdings" panose="05000000000000000000" pitchFamily="2" charset="2"/>
              <a:buChar char="q"/>
            </a:pPr>
            <a:r>
              <a:rPr lang="en-US" sz="3200" dirty="0" smtClean="0">
                <a:ea typeface="WenQuanYi Zen Hei" charset="0"/>
                <a:cs typeface="WenQuanYi Zen Hei" charset="0"/>
              </a:rPr>
              <a:t> Multidimensional </a:t>
            </a:r>
            <a:r>
              <a:rPr lang="en-US" sz="3200" dirty="0">
                <a:ea typeface="WenQuanYi Zen Hei" charset="0"/>
                <a:cs typeface="WenQuanYi Zen Hei" charset="0"/>
              </a:rPr>
              <a:t>indexing 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R-tree</a:t>
            </a:r>
          </a:p>
          <a:p>
            <a:pPr marL="463550" indent="-463550" algn="r">
              <a:spcBef>
                <a:spcPts val="725"/>
              </a:spcBef>
              <a:spcAft>
                <a:spcPts val="200"/>
              </a:spcAft>
              <a:buClrTx/>
              <a:buFont typeface="Wingdings" panose="05000000000000000000" pitchFamily="2" charset="2"/>
              <a:buChar char="q"/>
            </a:pPr>
            <a:r>
              <a:rPr lang="en-US" sz="3200" dirty="0" smtClean="0">
                <a:ea typeface="Gulim" panose="020B0600000101010101" pitchFamily="34" charset="-127"/>
              </a:rPr>
              <a:t>Implementasi </a:t>
            </a:r>
            <a:r>
              <a:rPr lang="en-US" sz="3200" dirty="0">
                <a:ea typeface="Gulim" panose="020B0600000101010101" pitchFamily="34" charset="-127"/>
              </a:rPr>
              <a:t>R-Tree </a:t>
            </a:r>
            <a:r>
              <a:rPr lang="en-US" sz="3200" dirty="0" smtClean="0">
                <a:ea typeface="Gulim" panose="020B0600000101010101" pitchFamily="34" charset="-127"/>
              </a:rPr>
              <a:t>dan </a:t>
            </a:r>
            <a:r>
              <a:rPr lang="en-US" sz="3200" dirty="0"/>
              <a:t>Branch and </a:t>
            </a:r>
            <a:r>
              <a:rPr lang="en-US" sz="3200" dirty="0" smtClean="0"/>
              <a:t>Bound Skyline </a:t>
            </a:r>
            <a:r>
              <a:rPr lang="en-US" sz="3200" dirty="0" smtClean="0">
                <a:ea typeface="Gulim" panose="020B0600000101010101" pitchFamily="34" charset="-127"/>
              </a:rPr>
              <a:t>dengan JAVA</a:t>
            </a:r>
          </a:p>
          <a:p>
            <a:pPr algn="r">
              <a:spcBef>
                <a:spcPts val="725"/>
              </a:spcBef>
              <a:spcAft>
                <a:spcPts val="200"/>
              </a:spcAft>
              <a:buClrTx/>
              <a:buFont typeface="Wingdings" panose="05000000000000000000" pitchFamily="2" charset="2"/>
              <a:buChar char="q"/>
            </a:pPr>
            <a:r>
              <a:rPr lang="en-US" sz="3200" dirty="0" smtClean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Kesimpulan</a:t>
            </a:r>
            <a:endParaRPr lang="en-US" sz="3200" dirty="0">
              <a:ea typeface="WenQuanYi Zen Hei" charset="0"/>
              <a:cs typeface="WenQuanYi Zen Hei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8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# Inisialisasi R-Tree</a:t>
            </a:r>
          </a:p>
          <a:p>
            <a:pPr marL="0" indent="0">
              <a:buNone/>
            </a:pPr>
            <a:r>
              <a:rPr lang="en-US" sz="3200" dirty="0" smtClean="0"/>
              <a:t># Read File CSV</a:t>
            </a:r>
          </a:p>
          <a:p>
            <a:pPr marL="0" indent="0">
              <a:buNone/>
            </a:pPr>
            <a:r>
              <a:rPr lang="en-US" sz="3200" dirty="0" smtClean="0"/>
              <a:t># Insert Data (visualisasi)</a:t>
            </a:r>
          </a:p>
          <a:p>
            <a:pPr marL="0" indent="0">
              <a:buNone/>
            </a:pPr>
            <a:r>
              <a:rPr lang="en-US" sz="3200" dirty="0" smtClean="0"/>
              <a:t># Delete Data (visualisasi)</a:t>
            </a:r>
          </a:p>
          <a:p>
            <a:pPr marL="0" indent="0">
              <a:buNone/>
            </a:pPr>
            <a:r>
              <a:rPr lang="en-US" sz="3200" dirty="0" smtClean="0"/>
              <a:t># Menghitung SKYLINE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01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</a:pPr>
            <a:r>
              <a:rPr lang="en-US" sz="3200" dirty="0" err="1" smtClean="0">
                <a:ea typeface="Gulim" panose="020B0600000101010101" pitchFamily="34" charset="-127"/>
              </a:rPr>
              <a:t>Algoritma</a:t>
            </a:r>
            <a:endParaRPr lang="en-US" sz="3200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r>
              <a:rPr lang="en-US" sz="3200" u="sng" dirty="0" smtClean="0">
                <a:ea typeface="Gulim" panose="020B0600000101010101" pitchFamily="34" charset="-127"/>
              </a:rPr>
              <a:t>#</a:t>
            </a:r>
            <a:r>
              <a:rPr lang="en-US" sz="3200" u="sng" dirty="0" smtClean="0"/>
              <a:t> Inisialisasi R-Tree</a:t>
            </a:r>
          </a:p>
          <a:p>
            <a:pPr algn="just">
              <a:spcBef>
                <a:spcPts val="450"/>
              </a:spcBef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Mendefinisikan M, m dan jumlah dimensi data</a:t>
            </a:r>
          </a:p>
          <a:p>
            <a:pPr algn="just">
              <a:spcBef>
                <a:spcPts val="450"/>
              </a:spcBef>
              <a:buNone/>
            </a:pPr>
            <a:r>
              <a:rPr lang="en-US" sz="3200" dirty="0" err="1" smtClean="0">
                <a:ea typeface="Gulim" panose="020B0600000101010101" pitchFamily="34" charset="-127"/>
              </a:rPr>
              <a:t>Menginisialisasi</a:t>
            </a:r>
            <a:r>
              <a:rPr lang="en-US" sz="3200" dirty="0" smtClean="0">
                <a:ea typeface="Gulim" panose="020B0600000101010101" pitchFamily="34" charset="-127"/>
              </a:rPr>
              <a:t> ROOT Node / rectangle </a:t>
            </a:r>
            <a:endParaRPr lang="en-US" sz="3200" dirty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r>
              <a:rPr lang="en-US" sz="3200" u="sng" dirty="0" smtClean="0">
                <a:ea typeface="Gulim" panose="020B0600000101010101" pitchFamily="34" charset="-127"/>
              </a:rPr>
              <a:t>Main code :</a:t>
            </a:r>
          </a:p>
          <a:p>
            <a:pPr>
              <a:spcBef>
                <a:spcPts val="45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RTree&lt;Integer&gt; tree = new RTree&lt;Integer&gt;(3, 2, 2);</a:t>
            </a:r>
            <a:endParaRPr lang="en-US" sz="2400" u="sng" dirty="0" smtClean="0">
              <a:latin typeface="Courier New" panose="02070309020205020404" pitchFamily="49" charset="0"/>
              <a:ea typeface="Gulim" panose="020B0600000101010101" pitchFamily="34" charset="-127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endParaRPr lang="en-US" sz="3200" b="1" u="sng" dirty="0"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25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Creates a new RTree object.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@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maximum number of entries per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@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minimum number of entries per node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kecuali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@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number of dimensions of the RTree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seedPicker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 method of split Rectangle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RTree(int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SeedPicker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seedPicker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assert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this.maxEntries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this.minEntries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this.seedPicker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seedPicker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= new float[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root           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buildRoot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RTree(int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this(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minEntries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SeedPicker.LINEAR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84174" y="5221357"/>
            <a:ext cx="6215270" cy="38431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9301369" y="2292626"/>
            <a:ext cx="544996" cy="3776870"/>
          </a:xfrm>
          <a:prstGeom prst="arc">
            <a:avLst>
              <a:gd name="adj1" fmla="val 16585309"/>
              <a:gd name="adj2" fmla="val 5601989"/>
            </a:avLst>
          </a:prstGeom>
          <a:ln w="57150"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Definisikan / Builds Root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Pertama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Inisialisasi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pojok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rectangle,skala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berdasarkan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jumlah Dimensi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Node yang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dibentuk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merupkan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NodeLeaf (true)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Float.MAX_VALUE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merupakan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 TYPE data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Node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buildRoot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asLeaf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float[]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initCoords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float[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float[]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initDimensions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float[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this.numDims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initCoords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  = (float)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Float.MAX_VALUE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initDimensions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= -2.0f * (float)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Float.MAX_VALUE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initCoords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initDimensions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asLeaf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69843"/>
            <a:ext cx="10969487" cy="56071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final float[]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final float[] dimensions; /*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Skala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untuk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suatu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*/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&lt;Node&gt; children;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leaf;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Node parent;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Node(float[]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float[] dimensions,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leaf)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this.coords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= new float[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this.dimensions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new float[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dimensions.length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this.coords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(dimensions, 0,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this.dimensions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dimensions.length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this.leaf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= leaf;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children          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&lt;Node&gt;();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</a:pPr>
            <a:r>
              <a:rPr lang="en-US" sz="3200" dirty="0" err="1" smtClean="0">
                <a:ea typeface="Gulim" panose="020B0600000101010101" pitchFamily="34" charset="-127"/>
              </a:rPr>
              <a:t>Algoritma</a:t>
            </a:r>
            <a:endParaRPr lang="en-US" sz="3200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r>
              <a:rPr lang="en-US" sz="3200" u="sng" dirty="0" smtClean="0">
                <a:ea typeface="Gulim" panose="020B0600000101010101" pitchFamily="34" charset="-127"/>
              </a:rPr>
              <a:t># </a:t>
            </a:r>
            <a:r>
              <a:rPr lang="en-US" sz="3200" u="sng" dirty="0" smtClean="0"/>
              <a:t>Read File CSV</a:t>
            </a:r>
            <a:endParaRPr lang="en-US" sz="3200" u="sng" dirty="0" smtClean="0"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sz="3200" dirty="0" err="1" smtClean="0"/>
              <a:t>Membaca</a:t>
            </a:r>
            <a:r>
              <a:rPr lang="en-US" sz="3200" dirty="0" smtClean="0"/>
              <a:t> file CSV </a:t>
            </a:r>
            <a:r>
              <a:rPr lang="en-US" sz="3200" dirty="0" err="1" smtClean="0"/>
              <a:t>baris</a:t>
            </a:r>
            <a:r>
              <a:rPr lang="en-US" sz="3200" dirty="0" smtClean="0"/>
              <a:t> per-</a:t>
            </a:r>
            <a:r>
              <a:rPr lang="en-US" sz="3200" dirty="0" err="1" smtClean="0"/>
              <a:t>baris</a:t>
            </a:r>
            <a:r>
              <a:rPr lang="en-US" sz="3200" dirty="0" smtClean="0"/>
              <a:t>, </a:t>
            </a:r>
            <a:r>
              <a:rPr lang="en-US" sz="3200" dirty="0" err="1" smtClean="0"/>
              <a:t>kemudian</a:t>
            </a:r>
            <a:r>
              <a:rPr lang="en-US" sz="3200" dirty="0" smtClean="0"/>
              <a:t> </a:t>
            </a:r>
            <a:r>
              <a:rPr lang="en-US" sz="3200" dirty="0" err="1" smtClean="0"/>
              <a:t>memisahkan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separator comma (,)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71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843"/>
            <a:ext cx="10836966" cy="56071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Entry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while ((line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!= 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String[] data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cvsSplitBy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float[]{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Float.parseFloat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(data[0]),     /* data dimensi 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Float.parseFloat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(data[1])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dimensi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Entry);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	    Entry++;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catch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catch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try {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br.close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catch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37183" y="2054088"/>
            <a:ext cx="2213113" cy="31805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Diagonal Corner Rectangle 1"/>
          <p:cNvSpPr/>
          <p:nvPr/>
        </p:nvSpPr>
        <p:spPr>
          <a:xfrm>
            <a:off x="1060175" y="2584172"/>
            <a:ext cx="2001078" cy="4373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Proses entry data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  <a:endCxn id="2" idx="3"/>
          </p:cNvCxnSpPr>
          <p:nvPr/>
        </p:nvCxnSpPr>
        <p:spPr>
          <a:xfrm flipH="1">
            <a:off x="2060714" y="2213114"/>
            <a:ext cx="576469" cy="371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3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</a:pPr>
            <a:r>
              <a:rPr lang="en-US" sz="3200" dirty="0" err="1" smtClean="0">
                <a:ea typeface="Gulim" panose="020B0600000101010101" pitchFamily="34" charset="-127"/>
              </a:rPr>
              <a:t>Algoritma</a:t>
            </a:r>
            <a:endParaRPr lang="en-US" sz="3200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endParaRPr lang="en-US" sz="3200" u="sng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None/>
            </a:pPr>
            <a:r>
              <a:rPr lang="en-US" sz="3200" u="sng" dirty="0" smtClean="0">
                <a:ea typeface="Gulim" panose="020B0600000101010101" pitchFamily="34" charset="-127"/>
              </a:rPr>
              <a:t># </a:t>
            </a:r>
            <a:r>
              <a:rPr lang="en-US" sz="3200" u="sng" dirty="0" smtClean="0"/>
              <a:t>Insert Data (visualisasi)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3200" dirty="0" err="1" smtClean="0">
                <a:ea typeface="Gulim" panose="020B0600000101010101" pitchFamily="34" charset="-127"/>
              </a:rPr>
              <a:t>Memasukan</a:t>
            </a:r>
            <a:r>
              <a:rPr lang="en-US" sz="3200" dirty="0" smtClean="0">
                <a:ea typeface="Gulim" panose="020B0600000101010101" pitchFamily="34" charset="-127"/>
              </a:rPr>
              <a:t> nilai dari object berdimensi </a:t>
            </a:r>
            <a:r>
              <a:rPr lang="en-US" sz="3200" i="1" dirty="0" smtClean="0">
                <a:ea typeface="Gulim" panose="020B0600000101010101" pitchFamily="34" charset="-127"/>
              </a:rPr>
              <a:t>n </a:t>
            </a:r>
            <a:r>
              <a:rPr lang="en-US" sz="3200" dirty="0" err="1" smtClean="0">
                <a:ea typeface="Gulim" panose="020B0600000101010101" pitchFamily="34" charset="-127"/>
              </a:rPr>
              <a:t>kedalam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struktur</a:t>
            </a:r>
            <a:r>
              <a:rPr lang="en-US" sz="3200" dirty="0" smtClean="0">
                <a:ea typeface="Gulim" panose="020B0600000101010101" pitchFamily="34" charset="-127"/>
              </a:rPr>
              <a:t> Rectangle TREE </a:t>
            </a:r>
            <a:r>
              <a:rPr lang="en-US" sz="3200" dirty="0" err="1" smtClean="0">
                <a:ea typeface="Gulim" panose="020B0600000101010101" pitchFamily="34" charset="-127"/>
              </a:rPr>
              <a:t>berdasarkan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inisialisasi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awal</a:t>
            </a:r>
            <a:r>
              <a:rPr lang="en-US" sz="3200" dirty="0" smtClean="0">
                <a:ea typeface="Gulim" panose="020B0600000101010101" pitchFamily="34" charset="-127"/>
              </a:rPr>
              <a:t>.</a:t>
            </a:r>
          </a:p>
          <a:p>
            <a:pPr marL="0" indent="0">
              <a:spcBef>
                <a:spcPts val="450"/>
              </a:spcBef>
              <a:buNone/>
            </a:pPr>
            <a:endParaRPr lang="en-US" sz="3200" i="1" dirty="0"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3564834" y="4161182"/>
            <a:ext cx="4452731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a typeface="Gulim" panose="020B0600000101010101" pitchFamily="34" charset="-127"/>
              </a:rPr>
              <a:t>Insert Object E </a:t>
            </a:r>
            <a:r>
              <a:rPr lang="en-US" sz="4000" dirty="0" smtClean="0">
                <a:ea typeface="Gulim" panose="020B0600000101010101" pitchFamily="34" charset="-127"/>
              </a:rPr>
              <a:t>!</a:t>
            </a:r>
            <a:endParaRPr lang="en-US" sz="40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0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912903"/>
              </p:ext>
            </p:extLst>
          </p:nvPr>
        </p:nvGraphicFramePr>
        <p:xfrm>
          <a:off x="424070" y="768625"/>
          <a:ext cx="11264347" cy="5367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9528313" y="6188764"/>
            <a:ext cx="2663687" cy="5433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Kemper, 2003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9"/>
            <a:ext cx="10515600" cy="4346712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450"/>
              </a:spcBef>
              <a:buNone/>
            </a:pPr>
            <a:r>
              <a:rPr lang="en-US" sz="3200" dirty="0" err="1" smtClean="0">
                <a:ea typeface="Gulim" panose="020B0600000101010101" pitchFamily="34" charset="-127"/>
              </a:rPr>
              <a:t>Algoritma</a:t>
            </a:r>
            <a:endParaRPr lang="en-US" sz="3200" dirty="0" smtClean="0">
              <a:ea typeface="Gulim" panose="020B0600000101010101" pitchFamily="34" charset="-127"/>
            </a:endParaRPr>
          </a:p>
          <a:p>
            <a:pPr algn="just">
              <a:spcBef>
                <a:spcPts val="450"/>
              </a:spcBef>
              <a:buNone/>
            </a:pPr>
            <a:endParaRPr lang="en-US" sz="3200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v"/>
            </a:pPr>
            <a:r>
              <a:rPr lang="en-US" sz="3200" dirty="0" smtClean="0">
                <a:ea typeface="Gulim" panose="020B0600000101010101" pitchFamily="34" charset="-127"/>
              </a:rPr>
              <a:t> [</a:t>
            </a:r>
            <a:r>
              <a:rPr lang="en-US" sz="3200" dirty="0" err="1" smtClean="0">
                <a:ea typeface="Gulim" panose="020B0600000101010101" pitchFamily="34" charset="-127"/>
              </a:rPr>
              <a:t>Inisialisasi</a:t>
            </a:r>
            <a:r>
              <a:rPr lang="en-US" sz="3200" dirty="0" smtClean="0">
                <a:ea typeface="Gulim" panose="020B0600000101010101" pitchFamily="34" charset="-127"/>
              </a:rPr>
              <a:t>] </a:t>
            </a:r>
            <a:r>
              <a:rPr lang="en-US" sz="3200" dirty="0" err="1" smtClean="0">
                <a:ea typeface="Gulim" panose="020B0600000101010101" pitchFamily="34" charset="-127"/>
              </a:rPr>
              <a:t>Tentukan</a:t>
            </a:r>
            <a:r>
              <a:rPr lang="en-US" sz="3200" dirty="0" smtClean="0">
                <a:ea typeface="Gulim" panose="020B0600000101010101" pitchFamily="34" charset="-127"/>
              </a:rPr>
              <a:t> N </a:t>
            </a:r>
            <a:r>
              <a:rPr lang="en-US" sz="3200" dirty="0" err="1" smtClean="0">
                <a:ea typeface="Gulim" panose="020B0600000101010101" pitchFamily="34" charset="-127"/>
              </a:rPr>
              <a:t>sebagai</a:t>
            </a:r>
            <a:r>
              <a:rPr lang="en-US" sz="3200" dirty="0" smtClean="0">
                <a:ea typeface="Gulim" panose="020B0600000101010101" pitchFamily="34" charset="-127"/>
              </a:rPr>
              <a:t> Node ROOT.</a:t>
            </a: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v"/>
            </a:pPr>
            <a:r>
              <a:rPr lang="en-US" sz="3200" dirty="0" smtClean="0">
                <a:ea typeface="Gulim" panose="020B0600000101010101" pitchFamily="34" charset="-127"/>
              </a:rPr>
              <a:t> [</a:t>
            </a:r>
            <a:r>
              <a:rPr lang="en-US" sz="3200" dirty="0" err="1" smtClean="0">
                <a:ea typeface="Gulim" panose="020B0600000101010101" pitchFamily="34" charset="-127"/>
              </a:rPr>
              <a:t>Cek</a:t>
            </a:r>
            <a:r>
              <a:rPr lang="en-US" sz="3200" dirty="0" smtClean="0">
                <a:ea typeface="Gulim" panose="020B0600000101010101" pitchFamily="34" charset="-127"/>
              </a:rPr>
              <a:t> NodeLeaf] Jika N </a:t>
            </a:r>
            <a:r>
              <a:rPr lang="en-US" sz="3200" dirty="0" err="1" smtClean="0">
                <a:ea typeface="Gulim" panose="020B0600000101010101" pitchFamily="34" charset="-127"/>
              </a:rPr>
              <a:t>adalah</a:t>
            </a:r>
            <a:r>
              <a:rPr lang="en-US" sz="3200" dirty="0" smtClean="0">
                <a:ea typeface="Gulim" panose="020B0600000101010101" pitchFamily="34" charset="-127"/>
              </a:rPr>
              <a:t> NodeLeaf </a:t>
            </a:r>
            <a:r>
              <a:rPr lang="en-US" sz="3200" dirty="0" err="1" smtClean="0">
                <a:ea typeface="Gulim" panose="020B0600000101010101" pitchFamily="34" charset="-127"/>
              </a:rPr>
              <a:t>maka</a:t>
            </a:r>
            <a:r>
              <a:rPr lang="en-US" sz="3200" dirty="0" smtClean="0">
                <a:ea typeface="Gulim" panose="020B0600000101010101" pitchFamily="34" charset="-127"/>
              </a:rPr>
              <a:t> return N. </a:t>
            </a:r>
            <a:endParaRPr lang="en-US" sz="3200" dirty="0">
              <a:ea typeface="Gulim" panose="020B0600000101010101" pitchFamily="34" charset="-127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dirty="0" smtClean="0">
                <a:ea typeface="Gulim" panose="020B0600000101010101" pitchFamily="34" charset="-127"/>
              </a:rPr>
              <a:t> [</a:t>
            </a:r>
            <a:r>
              <a:rPr lang="en-US" sz="3200" dirty="0" err="1" smtClean="0">
                <a:ea typeface="Gulim" panose="020B0600000101010101" pitchFamily="34" charset="-127"/>
              </a:rPr>
              <a:t>Memilih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SubTree</a:t>
            </a:r>
            <a:r>
              <a:rPr lang="en-US" sz="3200" dirty="0" smtClean="0">
                <a:ea typeface="Gulim" panose="020B0600000101010101" pitchFamily="34" charset="-127"/>
              </a:rPr>
              <a:t>] Jika </a:t>
            </a:r>
            <a:r>
              <a:rPr lang="en-US" sz="3200" dirty="0">
                <a:ea typeface="Gulim" panose="020B0600000101010101" pitchFamily="34" charset="-127"/>
              </a:rPr>
              <a:t>N </a:t>
            </a:r>
            <a:r>
              <a:rPr lang="en-US" sz="3200" dirty="0" err="1" smtClean="0">
                <a:ea typeface="Gulim" panose="020B0600000101010101" pitchFamily="34" charset="-127"/>
              </a:rPr>
              <a:t>adalah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bukan</a:t>
            </a:r>
            <a:r>
              <a:rPr lang="en-US" sz="3200" dirty="0" smtClean="0">
                <a:ea typeface="Gulim" panose="020B0600000101010101" pitchFamily="34" charset="-127"/>
              </a:rPr>
              <a:t> NodeLeaf </a:t>
            </a:r>
            <a:r>
              <a:rPr lang="en-US" sz="3200" dirty="0" err="1" smtClean="0">
                <a:ea typeface="Gulim" panose="020B0600000101010101" pitchFamily="34" charset="-127"/>
              </a:rPr>
              <a:t>maka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dapatkan</a:t>
            </a:r>
            <a:r>
              <a:rPr lang="en-US" sz="3200" dirty="0" smtClean="0">
                <a:ea typeface="Gulim" panose="020B0600000101010101" pitchFamily="34" charset="-127"/>
              </a:rPr>
              <a:t> F di </a:t>
            </a:r>
            <a:r>
              <a:rPr lang="en-US" sz="3200" dirty="0" err="1" smtClean="0">
                <a:ea typeface="Gulim" panose="020B0600000101010101" pitchFamily="34" charset="-127"/>
              </a:rPr>
              <a:t>dalam</a:t>
            </a:r>
            <a:r>
              <a:rPr lang="en-US" sz="3200" dirty="0" smtClean="0">
                <a:ea typeface="Gulim" panose="020B0600000101010101" pitchFamily="34" charset="-127"/>
              </a:rPr>
              <a:t> N yang </a:t>
            </a:r>
            <a:r>
              <a:rPr lang="en-US" sz="3200" dirty="0" err="1" smtClean="0">
                <a:ea typeface="Gulim" panose="020B0600000101010101" pitchFamily="34" charset="-127"/>
              </a:rPr>
              <a:t>mana</a:t>
            </a:r>
            <a:r>
              <a:rPr lang="en-US" sz="3200" dirty="0" smtClean="0">
                <a:ea typeface="Gulim" panose="020B0600000101010101" pitchFamily="34" charset="-127"/>
              </a:rPr>
              <a:t> MBR F:I </a:t>
            </a:r>
            <a:r>
              <a:rPr lang="en-US" sz="3200" dirty="0" err="1" smtClean="0">
                <a:ea typeface="Gulim" panose="020B0600000101010101" pitchFamily="34" charset="-127"/>
              </a:rPr>
              <a:t>dapat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meng</a:t>
            </a:r>
            <a:r>
              <a:rPr lang="en-US" sz="3200" dirty="0" smtClean="0">
                <a:ea typeface="Gulim" panose="020B0600000101010101" pitchFamily="34" charset="-127"/>
              </a:rPr>
              <a:t>-cover object E:I. </a:t>
            </a:r>
            <a:r>
              <a:rPr lang="en-US" sz="3200" dirty="0" err="1" smtClean="0">
                <a:ea typeface="Gulim" panose="020B0600000101010101" pitchFamily="34" charset="-127"/>
              </a:rPr>
              <a:t>Ketika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memenuhi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syarat</a:t>
            </a:r>
            <a:r>
              <a:rPr lang="en-US" sz="3200" dirty="0" smtClean="0">
                <a:ea typeface="Gulim" panose="020B0600000101010101" pitchFamily="34" charset="-127"/>
              </a:rPr>
              <a:t> pada </a:t>
            </a:r>
            <a:r>
              <a:rPr lang="en-US" sz="3200" dirty="0" err="1" smtClean="0">
                <a:ea typeface="Gulim" panose="020B0600000101010101" pitchFamily="34" charset="-127"/>
              </a:rPr>
              <a:t>inisialisasi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awal</a:t>
            </a:r>
            <a:r>
              <a:rPr lang="en-US" sz="3200" dirty="0" smtClean="0">
                <a:ea typeface="Gulim" panose="020B0600000101010101" pitchFamily="34" charset="-127"/>
              </a:rPr>
              <a:t>. Object </a:t>
            </a:r>
            <a:r>
              <a:rPr lang="en-US" sz="3200" dirty="0" err="1" smtClean="0">
                <a:ea typeface="Gulim" panose="020B0600000101010101" pitchFamily="34" charset="-127"/>
              </a:rPr>
              <a:t>tersebut</a:t>
            </a:r>
            <a:r>
              <a:rPr lang="en-US" sz="3200" dirty="0" smtClean="0">
                <a:ea typeface="Gulim" panose="020B0600000101010101" pitchFamily="34" charset="-127"/>
              </a:rPr>
              <a:t> di cover oleh rectangle yang paling minimum dengan object </a:t>
            </a:r>
            <a:r>
              <a:rPr lang="en-US" sz="3200" dirty="0" err="1" smtClean="0">
                <a:ea typeface="Gulim" panose="020B0600000101010101" pitchFamily="34" charset="-127"/>
              </a:rPr>
              <a:t>tersebut</a:t>
            </a:r>
            <a:r>
              <a:rPr lang="en-US" sz="3200" dirty="0" smtClean="0">
                <a:ea typeface="Gulim" panose="020B0600000101010101" pitchFamily="34" charset="-127"/>
              </a:rPr>
              <a:t>.</a:t>
            </a: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v"/>
            </a:pPr>
            <a:r>
              <a:rPr lang="en-US" sz="3200" dirty="0" smtClean="0">
                <a:ea typeface="Gulim" panose="020B0600000101010101" pitchFamily="34" charset="-127"/>
              </a:rPr>
              <a:t> [</a:t>
            </a:r>
            <a:r>
              <a:rPr lang="en-US" sz="3200" dirty="0" err="1" smtClean="0">
                <a:ea typeface="Gulim" panose="020B0600000101010101" pitchFamily="34" charset="-127"/>
              </a:rPr>
              <a:t>sampai</a:t>
            </a:r>
            <a:r>
              <a:rPr lang="en-US" sz="3200" dirty="0" smtClean="0">
                <a:ea typeface="Gulim" panose="020B0600000101010101" pitchFamily="34" charset="-127"/>
              </a:rPr>
              <a:t> Leaf </a:t>
            </a:r>
            <a:r>
              <a:rPr lang="en-US" sz="3200" dirty="0" err="1" smtClean="0">
                <a:ea typeface="Gulim" panose="020B0600000101010101" pitchFamily="34" charset="-127"/>
              </a:rPr>
              <a:t>ditemukan</a:t>
            </a:r>
            <a:r>
              <a:rPr lang="en-US" sz="3200" dirty="0" smtClean="0">
                <a:ea typeface="Gulim" panose="020B0600000101010101" pitchFamily="34" charset="-127"/>
              </a:rPr>
              <a:t>] </a:t>
            </a:r>
            <a:r>
              <a:rPr lang="en-US" sz="3200" dirty="0">
                <a:ea typeface="Gulim" panose="020B0600000101010101" pitchFamily="34" charset="-127"/>
              </a:rPr>
              <a:t>N is set to the child node F which is </a:t>
            </a:r>
            <a:r>
              <a:rPr lang="en-US" sz="3200" dirty="0" smtClean="0">
                <a:ea typeface="Gulim" panose="020B0600000101010101" pitchFamily="34" charset="-127"/>
              </a:rPr>
              <a:t>pointed to </a:t>
            </a:r>
            <a:r>
              <a:rPr lang="en-US" sz="3200" dirty="0">
                <a:ea typeface="Gulim" panose="020B0600000101010101" pitchFamily="34" charset="-127"/>
              </a:rPr>
              <a:t>by F:p and repeat from C </a:t>
            </a:r>
            <a:r>
              <a:rPr lang="en-US" sz="3200" dirty="0" smtClean="0">
                <a:ea typeface="Gulim" panose="020B0600000101010101" pitchFamily="34" charset="-127"/>
              </a:rPr>
              <a:t>L2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4465982" y="4916557"/>
            <a:ext cx="6887818" cy="155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ea typeface="Gulim" panose="020B0600000101010101" pitchFamily="34" charset="-127"/>
              </a:rPr>
              <a:t>ChooseLeaf()</a:t>
            </a:r>
          </a:p>
          <a:p>
            <a:pPr algn="r"/>
            <a:r>
              <a:rPr lang="en-US" sz="3200" dirty="0">
                <a:ea typeface="Gulim" panose="020B0600000101010101" pitchFamily="34" charset="-127"/>
              </a:rPr>
              <a:t>Merupakan fungsi mencari NodeLeaf untuk menempatkan Object E </a:t>
            </a:r>
          </a:p>
        </p:txBody>
      </p:sp>
    </p:spTree>
    <p:extLst>
      <p:ext uri="{BB962C8B-B14F-4D97-AF65-F5344CB8AC3E}">
        <p14:creationId xmlns:p14="http://schemas.microsoft.com/office/powerpoint/2010/main" val="34464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4" y="477077"/>
            <a:ext cx="10439400" cy="58508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>
                <a:ea typeface="WenQuanYi Zen Hei" charset="0"/>
                <a:cs typeface="WenQuanYi Zen Hei" charset="0"/>
              </a:rPr>
              <a:t>Banyak</a:t>
            </a:r>
            <a:r>
              <a:rPr lang="en-US" sz="3200" dirty="0">
                <a:ea typeface="WenQuanYi Zen Hei" charset="0"/>
                <a:cs typeface="WenQuanYi Zen Hei" charset="0"/>
              </a:rPr>
              <a:t> Object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dalam</a:t>
            </a:r>
            <a:r>
              <a:rPr lang="en-US" sz="3200" dirty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kehidupan</a:t>
            </a:r>
            <a:r>
              <a:rPr lang="en-US" sz="3200" dirty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sehari-hari</a:t>
            </a:r>
            <a:r>
              <a:rPr lang="en-US" sz="3200" dirty="0">
                <a:ea typeface="WenQuanYi Zen Hei" charset="0"/>
                <a:cs typeface="WenQuanYi Zen Hei" charset="0"/>
              </a:rPr>
              <a:t> di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representasikan</a:t>
            </a:r>
            <a:r>
              <a:rPr lang="en-US" sz="3200" dirty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sebagai</a:t>
            </a:r>
            <a:r>
              <a:rPr lang="en-US" sz="3200" dirty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sesuatu</a:t>
            </a:r>
            <a:r>
              <a:rPr lang="en-US" sz="3200" dirty="0">
                <a:ea typeface="WenQuanYi Zen Hei" charset="0"/>
                <a:cs typeface="WenQuanYi Zen Hei" charset="0"/>
              </a:rPr>
              <a:t> yang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multidimensi</a:t>
            </a:r>
            <a:r>
              <a:rPr lang="en-US" sz="3200" dirty="0">
                <a:ea typeface="WenQuanYi Zen Hei" charset="0"/>
                <a:cs typeface="WenQuanYi Zen Hei" charset="0"/>
              </a:rPr>
              <a:t>.</a:t>
            </a:r>
          </a:p>
          <a:p>
            <a:pPr algn="just">
              <a:buClrTx/>
              <a:buSzPct val="45000"/>
              <a:buNone/>
            </a:pPr>
            <a:r>
              <a:rPr lang="en-US" sz="3200" dirty="0">
                <a:ea typeface="WenQuanYi Zen Hei" charset="0"/>
                <a:cs typeface="WenQuanYi Zen Hei" charset="0"/>
              </a:rPr>
              <a:t>Contoh :</a:t>
            </a:r>
          </a:p>
          <a:p>
            <a:pPr algn="just">
              <a:buClrTx/>
              <a:buSzPct val="45000"/>
              <a:buFont typeface="Wingdings" panose="05000000000000000000" pitchFamily="2" charset="2"/>
              <a:buChar char="ü"/>
            </a:pPr>
            <a:r>
              <a:rPr lang="en-US" sz="3200" b="1" dirty="0">
                <a:ea typeface="WenQuanYi Zen Hei" charset="0"/>
                <a:cs typeface="WenQuanYi Zen Hei" charset="0"/>
              </a:rPr>
              <a:t>Spatial Databases</a:t>
            </a:r>
            <a:r>
              <a:rPr lang="en-US" sz="3200" dirty="0">
                <a:ea typeface="WenQuanYi Zen Hei" charset="0"/>
                <a:cs typeface="WenQuanYi Zen Hei" charset="0"/>
              </a:rPr>
              <a:t> → Object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permukaan</a:t>
            </a:r>
            <a:r>
              <a:rPr lang="en-US" sz="3200" dirty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bumi</a:t>
            </a:r>
            <a:r>
              <a:rPr lang="en-US" sz="3200" dirty="0">
                <a:ea typeface="WenQuanYi Zen Hei" charset="0"/>
                <a:cs typeface="WenQuanYi Zen Hei" charset="0"/>
              </a:rPr>
              <a:t> [</a:t>
            </a:r>
            <a:r>
              <a:rPr lang="en-US" sz="3200" dirty="0" err="1">
                <a:ea typeface="WenQuanYi Zen Hei" charset="0"/>
                <a:cs typeface="WenQuanYi Zen Hei" charset="0"/>
              </a:rPr>
              <a:t>kota</a:t>
            </a:r>
            <a:r>
              <a:rPr lang="en-US" sz="3200" dirty="0">
                <a:ea typeface="WenQuanYi Zen Hei" charset="0"/>
                <a:cs typeface="WenQuanYi Zen Hei" charset="0"/>
              </a:rPr>
              <a:t>,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wilayah</a:t>
            </a:r>
            <a:r>
              <a:rPr lang="en-US" sz="3200" dirty="0">
                <a:ea typeface="WenQuanYi Zen Hei" charset="0"/>
                <a:cs typeface="WenQuanYi Zen Hei" charset="0"/>
              </a:rPr>
              <a:t>,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tekstur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]</a:t>
            </a:r>
          </a:p>
          <a:p>
            <a:pPr algn="just">
              <a:buClrTx/>
              <a:buSzPct val="45000"/>
              <a:buFont typeface="Wingdings" panose="05000000000000000000" pitchFamily="2" charset="2"/>
              <a:buChar char="ü"/>
            </a:pPr>
            <a:r>
              <a:rPr lang="en-US" sz="3200" b="1" dirty="0" smtClean="0">
                <a:ea typeface="WenQuanYi Zen Hei" charset="0"/>
                <a:cs typeface="WenQuanYi Zen Hei" charset="0"/>
              </a:rPr>
              <a:t>Multimedia </a:t>
            </a:r>
            <a:r>
              <a:rPr lang="en-US" sz="3200" b="1" dirty="0">
                <a:ea typeface="WenQuanYi Zen Hei" charset="0"/>
                <a:cs typeface="WenQuanYi Zen Hei" charset="0"/>
              </a:rPr>
              <a:t>Databases</a:t>
            </a:r>
            <a:r>
              <a:rPr lang="en-US" sz="3200" dirty="0">
                <a:ea typeface="WenQuanYi Zen Hei" charset="0"/>
                <a:cs typeface="WenQuanYi Zen Hei" charset="0"/>
              </a:rPr>
              <a:t> → Object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berupa</a:t>
            </a:r>
            <a:r>
              <a:rPr lang="en-US" sz="3200" dirty="0">
                <a:ea typeface="WenQuanYi Zen Hei" charset="0"/>
                <a:cs typeface="WenQuanYi Zen Hei" charset="0"/>
              </a:rPr>
              <a:t> Video, image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dll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.</a:t>
            </a:r>
          </a:p>
          <a:p>
            <a:pPr algn="just">
              <a:buClrTx/>
              <a:buSzPct val="45000"/>
              <a:buFont typeface="Wingdings" panose="05000000000000000000" pitchFamily="2" charset="2"/>
              <a:buChar char="ü"/>
            </a:pPr>
            <a:r>
              <a:rPr lang="en-US" sz="3200" b="1" dirty="0" smtClean="0">
                <a:ea typeface="WenQuanYi Zen Hei" charset="0"/>
                <a:cs typeface="WenQuanYi Zen Hei" charset="0"/>
              </a:rPr>
              <a:t>Multidimensional </a:t>
            </a:r>
            <a:r>
              <a:rPr lang="en-US" sz="3200" b="1" dirty="0">
                <a:ea typeface="WenQuanYi Zen Hei" charset="0"/>
                <a:cs typeface="WenQuanYi Zen Hei" charset="0"/>
              </a:rPr>
              <a:t>Databases</a:t>
            </a:r>
            <a:r>
              <a:rPr lang="en-US" sz="3200" dirty="0">
                <a:ea typeface="WenQuanYi Zen Hei" charset="0"/>
                <a:cs typeface="WenQuanYi Zen Hei" charset="0"/>
              </a:rPr>
              <a:t> → Object yang </a:t>
            </a:r>
            <a:r>
              <a:rPr lang="en-US" sz="3200" dirty="0" err="1">
                <a:ea typeface="WenQuanYi Zen Hei" charset="0"/>
                <a:cs typeface="WenQuanYi Zen Hei" charset="0"/>
              </a:rPr>
              <a:t>disimpan</a:t>
            </a:r>
            <a:r>
              <a:rPr lang="en-US" sz="3200" dirty="0">
                <a:ea typeface="WenQuanYi Zen Hei" charset="0"/>
                <a:cs typeface="WenQuanYi Zen Hei" charset="0"/>
              </a:rPr>
              <a:t> pada databases dengan 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n-dimensi [</a:t>
            </a:r>
            <a:r>
              <a:rPr lang="en-US" sz="3200" dirty="0">
                <a:ea typeface="WenQuanYi Zen Hei" charset="0"/>
                <a:cs typeface="WenQuanYi Zen Hei" charset="0"/>
              </a:rPr>
              <a:t>data transaksi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]</a:t>
            </a:r>
            <a:endParaRPr lang="en-US" sz="3200" dirty="0">
              <a:ea typeface="WenQuanYi Zen Hei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82"/>
            <a:ext cx="10810461" cy="64935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RTree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&lt;T&gt;.Node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chooseLeaf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RTree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&lt;T&gt;.Node 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RTree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&lt;T&gt;.Entry 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n.leaf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Float.MAX_VALUE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next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RTree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&lt;T&gt;.Node c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n.children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getRequiredExpansion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c.coords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c.dimensions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else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curArea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1.0f;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thisArea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1.0f;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c.dimensions.length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curArea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next.dimensions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thisArea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c.dimensions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thisArea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curArea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next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chooseLeaf(next, 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82887" y="2266120"/>
            <a:ext cx="5512904" cy="25179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9"/>
            <a:ext cx="10515600" cy="4346712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450"/>
              </a:spcBef>
              <a:buNone/>
            </a:pPr>
            <a:r>
              <a:rPr lang="en-US" sz="3200" dirty="0" err="1" smtClean="0">
                <a:ea typeface="Gulim" panose="020B0600000101010101" pitchFamily="34" charset="-127"/>
              </a:rPr>
              <a:t>Algoritma</a:t>
            </a:r>
            <a:endParaRPr lang="en-US" sz="3200" dirty="0" smtClean="0">
              <a:ea typeface="Gulim" panose="020B0600000101010101" pitchFamily="34" charset="-127"/>
            </a:endParaRPr>
          </a:p>
          <a:p>
            <a:pPr algn="just">
              <a:spcBef>
                <a:spcPts val="450"/>
              </a:spcBef>
              <a:buNone/>
            </a:pPr>
            <a:endParaRPr lang="en-US" sz="3200" dirty="0" smtClean="0">
              <a:ea typeface="Gulim" panose="020B0600000101010101" pitchFamily="34" charset="-127"/>
            </a:endParaRP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v"/>
            </a:pPr>
            <a:r>
              <a:rPr lang="en-US" sz="3200" dirty="0" smtClean="0">
                <a:ea typeface="Gulim" panose="020B0600000101010101" pitchFamily="34" charset="-127"/>
              </a:rPr>
              <a:t> [</a:t>
            </a:r>
            <a:r>
              <a:rPr lang="en-US" sz="3200" dirty="0" err="1" smtClean="0">
                <a:ea typeface="Gulim" panose="020B0600000101010101" pitchFamily="34" charset="-127"/>
              </a:rPr>
              <a:t>Inisialisasi</a:t>
            </a:r>
            <a:r>
              <a:rPr lang="en-US" sz="3200" dirty="0" smtClean="0">
                <a:ea typeface="Gulim" panose="020B0600000101010101" pitchFamily="34" charset="-127"/>
              </a:rPr>
              <a:t>] </a:t>
            </a:r>
            <a:r>
              <a:rPr lang="en-US" sz="3200" dirty="0" err="1" smtClean="0">
                <a:ea typeface="Gulim" panose="020B0600000101010101" pitchFamily="34" charset="-127"/>
              </a:rPr>
              <a:t>Tentukan</a:t>
            </a:r>
            <a:r>
              <a:rPr lang="en-US" sz="3200" dirty="0" smtClean="0">
                <a:ea typeface="Gulim" panose="020B0600000101010101" pitchFamily="34" charset="-127"/>
              </a:rPr>
              <a:t> N </a:t>
            </a:r>
            <a:r>
              <a:rPr lang="en-US" sz="3200" dirty="0" err="1" smtClean="0">
                <a:ea typeface="Gulim" panose="020B0600000101010101" pitchFamily="34" charset="-127"/>
              </a:rPr>
              <a:t>sebagai</a:t>
            </a:r>
            <a:r>
              <a:rPr lang="en-US" sz="3200" dirty="0" smtClean="0">
                <a:ea typeface="Gulim" panose="020B0600000101010101" pitchFamily="34" charset="-127"/>
              </a:rPr>
              <a:t> Node ROOT.</a:t>
            </a: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v"/>
            </a:pPr>
            <a:r>
              <a:rPr lang="en-US" sz="3200" dirty="0" smtClean="0">
                <a:ea typeface="Gulim" panose="020B0600000101010101" pitchFamily="34" charset="-127"/>
              </a:rPr>
              <a:t> [</a:t>
            </a:r>
            <a:r>
              <a:rPr lang="en-US" sz="3200" dirty="0" err="1" smtClean="0">
                <a:ea typeface="Gulim" panose="020B0600000101010101" pitchFamily="34" charset="-127"/>
              </a:rPr>
              <a:t>Cek</a:t>
            </a:r>
            <a:r>
              <a:rPr lang="en-US" sz="3200" dirty="0" smtClean="0">
                <a:ea typeface="Gulim" panose="020B0600000101010101" pitchFamily="34" charset="-127"/>
              </a:rPr>
              <a:t> NodeLeaf] Jika N </a:t>
            </a:r>
            <a:r>
              <a:rPr lang="en-US" sz="3200" dirty="0" err="1" smtClean="0">
                <a:ea typeface="Gulim" panose="020B0600000101010101" pitchFamily="34" charset="-127"/>
              </a:rPr>
              <a:t>adalah</a:t>
            </a:r>
            <a:r>
              <a:rPr lang="en-US" sz="3200" dirty="0" smtClean="0">
                <a:ea typeface="Gulim" panose="020B0600000101010101" pitchFamily="34" charset="-127"/>
              </a:rPr>
              <a:t> NodeLeaf </a:t>
            </a:r>
            <a:r>
              <a:rPr lang="en-US" sz="3200" dirty="0" err="1" smtClean="0">
                <a:ea typeface="Gulim" panose="020B0600000101010101" pitchFamily="34" charset="-127"/>
              </a:rPr>
              <a:t>maka</a:t>
            </a:r>
            <a:r>
              <a:rPr lang="en-US" sz="3200" dirty="0" smtClean="0">
                <a:ea typeface="Gulim" panose="020B0600000101010101" pitchFamily="34" charset="-127"/>
              </a:rPr>
              <a:t> return N. </a:t>
            </a:r>
            <a:endParaRPr lang="en-US" sz="3200" dirty="0">
              <a:ea typeface="Gulim" panose="020B0600000101010101" pitchFamily="34" charset="-127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dirty="0" smtClean="0">
                <a:ea typeface="Gulim" panose="020B0600000101010101" pitchFamily="34" charset="-127"/>
              </a:rPr>
              <a:t> [</a:t>
            </a:r>
            <a:r>
              <a:rPr lang="en-US" sz="3200" dirty="0" err="1" smtClean="0">
                <a:ea typeface="Gulim" panose="020B0600000101010101" pitchFamily="34" charset="-127"/>
              </a:rPr>
              <a:t>Memilih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SubTree</a:t>
            </a:r>
            <a:r>
              <a:rPr lang="en-US" sz="3200" dirty="0" smtClean="0">
                <a:ea typeface="Gulim" panose="020B0600000101010101" pitchFamily="34" charset="-127"/>
              </a:rPr>
              <a:t>] Jika </a:t>
            </a:r>
            <a:r>
              <a:rPr lang="en-US" sz="3200" dirty="0">
                <a:ea typeface="Gulim" panose="020B0600000101010101" pitchFamily="34" charset="-127"/>
              </a:rPr>
              <a:t>N </a:t>
            </a:r>
            <a:r>
              <a:rPr lang="en-US" sz="3200" dirty="0" err="1" smtClean="0">
                <a:ea typeface="Gulim" panose="020B0600000101010101" pitchFamily="34" charset="-127"/>
              </a:rPr>
              <a:t>adalah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bukan</a:t>
            </a:r>
            <a:r>
              <a:rPr lang="en-US" sz="3200" dirty="0" smtClean="0">
                <a:ea typeface="Gulim" panose="020B0600000101010101" pitchFamily="34" charset="-127"/>
              </a:rPr>
              <a:t> NodeLeaf </a:t>
            </a:r>
            <a:r>
              <a:rPr lang="en-US" sz="3200" dirty="0" err="1" smtClean="0">
                <a:ea typeface="Gulim" panose="020B0600000101010101" pitchFamily="34" charset="-127"/>
              </a:rPr>
              <a:t>maka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dapatkan</a:t>
            </a:r>
            <a:r>
              <a:rPr lang="en-US" sz="3200" dirty="0" smtClean="0">
                <a:ea typeface="Gulim" panose="020B0600000101010101" pitchFamily="34" charset="-127"/>
              </a:rPr>
              <a:t> F di </a:t>
            </a:r>
            <a:r>
              <a:rPr lang="en-US" sz="3200" dirty="0" err="1" smtClean="0">
                <a:ea typeface="Gulim" panose="020B0600000101010101" pitchFamily="34" charset="-127"/>
              </a:rPr>
              <a:t>dalam</a:t>
            </a:r>
            <a:r>
              <a:rPr lang="en-US" sz="3200" dirty="0" smtClean="0">
                <a:ea typeface="Gulim" panose="020B0600000101010101" pitchFamily="34" charset="-127"/>
              </a:rPr>
              <a:t> N yang </a:t>
            </a:r>
            <a:r>
              <a:rPr lang="en-US" sz="3200" dirty="0" err="1" smtClean="0">
                <a:ea typeface="Gulim" panose="020B0600000101010101" pitchFamily="34" charset="-127"/>
              </a:rPr>
              <a:t>mana</a:t>
            </a:r>
            <a:r>
              <a:rPr lang="en-US" sz="3200" dirty="0" smtClean="0">
                <a:ea typeface="Gulim" panose="020B0600000101010101" pitchFamily="34" charset="-127"/>
              </a:rPr>
              <a:t> MBR F:I </a:t>
            </a:r>
            <a:r>
              <a:rPr lang="en-US" sz="3200" dirty="0" err="1" smtClean="0">
                <a:ea typeface="Gulim" panose="020B0600000101010101" pitchFamily="34" charset="-127"/>
              </a:rPr>
              <a:t>dapat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meng</a:t>
            </a:r>
            <a:r>
              <a:rPr lang="en-US" sz="3200" dirty="0" smtClean="0">
                <a:ea typeface="Gulim" panose="020B0600000101010101" pitchFamily="34" charset="-127"/>
              </a:rPr>
              <a:t>-cover object E:I. </a:t>
            </a:r>
            <a:r>
              <a:rPr lang="en-US" sz="3200" dirty="0" err="1" smtClean="0">
                <a:ea typeface="Gulim" panose="020B0600000101010101" pitchFamily="34" charset="-127"/>
              </a:rPr>
              <a:t>Ketika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memenuhi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syarat</a:t>
            </a:r>
            <a:r>
              <a:rPr lang="en-US" sz="3200" dirty="0" smtClean="0">
                <a:ea typeface="Gulim" panose="020B0600000101010101" pitchFamily="34" charset="-127"/>
              </a:rPr>
              <a:t> pada </a:t>
            </a:r>
            <a:r>
              <a:rPr lang="en-US" sz="3200" dirty="0" err="1" smtClean="0">
                <a:ea typeface="Gulim" panose="020B0600000101010101" pitchFamily="34" charset="-127"/>
              </a:rPr>
              <a:t>inisialisasi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awal</a:t>
            </a:r>
            <a:r>
              <a:rPr lang="en-US" sz="3200" dirty="0" smtClean="0">
                <a:ea typeface="Gulim" panose="020B0600000101010101" pitchFamily="34" charset="-127"/>
              </a:rPr>
              <a:t>. Object </a:t>
            </a:r>
            <a:r>
              <a:rPr lang="en-US" sz="3200" dirty="0" err="1" smtClean="0">
                <a:ea typeface="Gulim" panose="020B0600000101010101" pitchFamily="34" charset="-127"/>
              </a:rPr>
              <a:t>tersebut</a:t>
            </a:r>
            <a:r>
              <a:rPr lang="en-US" sz="3200" dirty="0" smtClean="0">
                <a:ea typeface="Gulim" panose="020B0600000101010101" pitchFamily="34" charset="-127"/>
              </a:rPr>
              <a:t> di cover oleh rectangle yang paling minimum dengan object </a:t>
            </a:r>
            <a:r>
              <a:rPr lang="en-US" sz="3200" dirty="0" err="1" smtClean="0">
                <a:ea typeface="Gulim" panose="020B0600000101010101" pitchFamily="34" charset="-127"/>
              </a:rPr>
              <a:t>tersebut</a:t>
            </a:r>
            <a:r>
              <a:rPr lang="en-US" sz="3200" dirty="0" smtClean="0">
                <a:ea typeface="Gulim" panose="020B0600000101010101" pitchFamily="34" charset="-127"/>
              </a:rPr>
              <a:t>.</a:t>
            </a: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v"/>
            </a:pPr>
            <a:r>
              <a:rPr lang="en-US" sz="3200" dirty="0" smtClean="0">
                <a:ea typeface="Gulim" panose="020B0600000101010101" pitchFamily="34" charset="-127"/>
              </a:rPr>
              <a:t> [</a:t>
            </a:r>
            <a:r>
              <a:rPr lang="en-US" sz="3200" dirty="0" err="1" smtClean="0">
                <a:ea typeface="Gulim" panose="020B0600000101010101" pitchFamily="34" charset="-127"/>
              </a:rPr>
              <a:t>Turun</a:t>
            </a:r>
            <a:r>
              <a:rPr lang="en-US" sz="3200" dirty="0" smtClean="0">
                <a:ea typeface="Gulim" panose="020B0600000101010101" pitchFamily="34" charset="-127"/>
              </a:rPr>
              <a:t> </a:t>
            </a:r>
            <a:r>
              <a:rPr lang="en-US" sz="3200" dirty="0" err="1" smtClean="0">
                <a:ea typeface="Gulim" panose="020B0600000101010101" pitchFamily="34" charset="-127"/>
              </a:rPr>
              <a:t>sampai</a:t>
            </a:r>
            <a:r>
              <a:rPr lang="en-US" sz="3200" dirty="0" smtClean="0">
                <a:ea typeface="Gulim" panose="020B0600000101010101" pitchFamily="34" charset="-127"/>
              </a:rPr>
              <a:t> Leaf </a:t>
            </a:r>
            <a:r>
              <a:rPr lang="en-US" sz="3200" dirty="0" err="1" smtClean="0">
                <a:ea typeface="Gulim" panose="020B0600000101010101" pitchFamily="34" charset="-127"/>
              </a:rPr>
              <a:t>ditemukan</a:t>
            </a:r>
            <a:r>
              <a:rPr lang="en-US" sz="3200" dirty="0" smtClean="0">
                <a:ea typeface="Gulim" panose="020B0600000101010101" pitchFamily="34" charset="-127"/>
              </a:rPr>
              <a:t>] </a:t>
            </a:r>
            <a:r>
              <a:rPr lang="en-US" sz="3200" dirty="0">
                <a:ea typeface="Gulim" panose="020B0600000101010101" pitchFamily="34" charset="-127"/>
              </a:rPr>
              <a:t>N is set to the child node F which is </a:t>
            </a:r>
            <a:r>
              <a:rPr lang="en-US" sz="3200" dirty="0" smtClean="0">
                <a:ea typeface="Gulim" panose="020B0600000101010101" pitchFamily="34" charset="-127"/>
              </a:rPr>
              <a:t>pointed to </a:t>
            </a:r>
            <a:r>
              <a:rPr lang="en-US" sz="3200" dirty="0">
                <a:ea typeface="Gulim" panose="020B0600000101010101" pitchFamily="34" charset="-127"/>
              </a:rPr>
              <a:t>by F:p and repeat from C </a:t>
            </a:r>
            <a:r>
              <a:rPr lang="en-US" sz="3200" dirty="0" smtClean="0">
                <a:ea typeface="Gulim" panose="020B0600000101010101" pitchFamily="34" charset="-127"/>
              </a:rPr>
              <a:t>L2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4465982" y="5017397"/>
            <a:ext cx="6887818" cy="1277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dirty="0" err="1">
                <a:solidFill>
                  <a:srgbClr val="FFFF00"/>
                </a:solidFill>
              </a:rPr>
              <a:t>SplitNode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ea typeface="Gulim" panose="020B0600000101010101" pitchFamily="34" charset="-127"/>
              </a:rPr>
              <a:t>()</a:t>
            </a:r>
          </a:p>
          <a:p>
            <a:pPr algn="r"/>
            <a:r>
              <a:rPr lang="en-US" sz="2400" dirty="0" smtClean="0">
                <a:ea typeface="Gulim" panose="020B0600000101010101" pitchFamily="34" charset="-127"/>
              </a:rPr>
              <a:t>Merupakan </a:t>
            </a:r>
            <a:r>
              <a:rPr lang="en-US" sz="2400" dirty="0">
                <a:ea typeface="Gulim" panose="020B0600000101010101" pitchFamily="34" charset="-127"/>
              </a:rPr>
              <a:t>fungsi mencari NodeLeaf untuk menempatkan Object E </a:t>
            </a:r>
          </a:p>
        </p:txBody>
      </p:sp>
    </p:spTree>
    <p:extLst>
      <p:ext uri="{BB962C8B-B14F-4D97-AF65-F5344CB8AC3E}">
        <p14:creationId xmlns:p14="http://schemas.microsoft.com/office/powerpoint/2010/main" val="26396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ea typeface="Gulim" panose="020B0600000101010101" pitchFamily="34" charset="-127"/>
              </a:rPr>
              <a:t>Result &lt;/R-TREE&gt;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81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ea typeface="Gulim" panose="020B0600000101010101" pitchFamily="34" charset="-127"/>
              </a:rPr>
              <a:t>Result &lt;/R-TREE&gt;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2231" t="18704" r="58454" b="24773"/>
          <a:stretch/>
        </p:blipFill>
        <p:spPr>
          <a:xfrm>
            <a:off x="838199" y="1378225"/>
            <a:ext cx="6105939" cy="4935370"/>
          </a:xfrm>
          <a:prstGeom prst="rect">
            <a:avLst/>
          </a:prstGeom>
        </p:spPr>
      </p:pic>
      <p:graphicFrame>
        <p:nvGraphicFramePr>
          <p:cNvPr id="9" name="Group 2"/>
          <p:cNvGraphicFramePr>
            <a:graphicFrameLocks noGrp="1"/>
          </p:cNvGraphicFramePr>
          <p:nvPr>
            <p:extLst/>
          </p:nvPr>
        </p:nvGraphicFramePr>
        <p:xfrm>
          <a:off x="5347606" y="3028732"/>
          <a:ext cx="6036010" cy="6952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425"/>
                <a:gridCol w="430425"/>
                <a:gridCol w="430425"/>
                <a:gridCol w="430425"/>
                <a:gridCol w="430425"/>
                <a:gridCol w="430425"/>
                <a:gridCol w="430425"/>
                <a:gridCol w="431340"/>
                <a:gridCol w="430425"/>
                <a:gridCol w="432254"/>
                <a:gridCol w="432254"/>
                <a:gridCol w="432254"/>
                <a:gridCol w="432254"/>
                <a:gridCol w="432254"/>
              </a:tblGrid>
              <a:tr h="295068"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</a:tr>
              <a:tr h="295068"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ea typeface="Gulim" panose="020B0600000101010101" pitchFamily="34" charset="-127"/>
              </a:rPr>
              <a:t>Result &lt;/R-TREE&gt;</a:t>
            </a: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5" y="365125"/>
            <a:ext cx="10918549" cy="61386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3583" y="365126"/>
            <a:ext cx="2173356" cy="76131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583" y="1126436"/>
            <a:ext cx="2173356" cy="76131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6348" y="1027907"/>
            <a:ext cx="2173356" cy="76131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09113" y="1027906"/>
            <a:ext cx="2173356" cy="76131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687" y="2292503"/>
            <a:ext cx="2173356" cy="76131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1043" y="2365282"/>
            <a:ext cx="2173356" cy="76131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97078" y="2378081"/>
            <a:ext cx="2173356" cy="76131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70434" y="2279553"/>
            <a:ext cx="1417982" cy="76131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3582" y="4152245"/>
            <a:ext cx="1090301" cy="1387164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90261" y="4048840"/>
            <a:ext cx="1090301" cy="1387164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95787" y="4152245"/>
            <a:ext cx="1090301" cy="1387164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16514" y="4048840"/>
            <a:ext cx="1090301" cy="1387164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2676939" y="745781"/>
            <a:ext cx="1729409" cy="66278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</p:cNvCxnSpPr>
          <p:nvPr/>
        </p:nvCxnSpPr>
        <p:spPr>
          <a:xfrm>
            <a:off x="2676939" y="745781"/>
            <a:ext cx="6506817" cy="28212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676939" y="1027905"/>
            <a:ext cx="304800" cy="479186"/>
            <a:chOff x="2676939" y="1027905"/>
            <a:chExt cx="304800" cy="47918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981739" y="1027905"/>
              <a:ext cx="0" cy="47918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676939" y="1505441"/>
              <a:ext cx="304800" cy="165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676939" y="1034571"/>
              <a:ext cx="304800" cy="1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endCxn id="12" idx="0"/>
          </p:cNvCxnSpPr>
          <p:nvPr/>
        </p:nvCxnSpPr>
        <p:spPr>
          <a:xfrm>
            <a:off x="1557130" y="1880665"/>
            <a:ext cx="2080591" cy="48461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0"/>
          </p:cNvCxnSpPr>
          <p:nvPr/>
        </p:nvCxnSpPr>
        <p:spPr>
          <a:xfrm flipH="1">
            <a:off x="1464365" y="1904665"/>
            <a:ext cx="125896" cy="38783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0"/>
          </p:cNvCxnSpPr>
          <p:nvPr/>
        </p:nvCxnSpPr>
        <p:spPr>
          <a:xfrm>
            <a:off x="5416514" y="1792316"/>
            <a:ext cx="3767242" cy="58576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>
            <a:off x="5493026" y="1789217"/>
            <a:ext cx="5420139" cy="48545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475303" y="1797771"/>
            <a:ext cx="2339009" cy="24306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5" idx="0"/>
          </p:cNvCxnSpPr>
          <p:nvPr/>
        </p:nvCxnSpPr>
        <p:spPr>
          <a:xfrm flipH="1">
            <a:off x="1048733" y="3053813"/>
            <a:ext cx="419983" cy="109843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>
            <a:off x="1464366" y="3084438"/>
            <a:ext cx="671046" cy="96440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0"/>
          </p:cNvCxnSpPr>
          <p:nvPr/>
        </p:nvCxnSpPr>
        <p:spPr>
          <a:xfrm>
            <a:off x="3440440" y="3139391"/>
            <a:ext cx="1500498" cy="101285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8" idx="0"/>
          </p:cNvCxnSpPr>
          <p:nvPr/>
        </p:nvCxnSpPr>
        <p:spPr>
          <a:xfrm>
            <a:off x="3440440" y="3126592"/>
            <a:ext cx="2521225" cy="9222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03582" y="5895833"/>
            <a:ext cx="6076122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/ </a:t>
            </a:r>
            <a:r>
              <a:rPr lang="en-US" dirty="0" err="1" smtClean="0"/>
              <a:t>leftNode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851062" y="3303479"/>
            <a:ext cx="3816938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Object/</a:t>
            </a:r>
            <a:r>
              <a:rPr lang="en-US" dirty="0" smtClean="0">
                <a:latin typeface="Calibri" panose="020F0502020204030204" pitchFamily="34" charset="0"/>
                <a:ea typeface="Gulim" panose="020B0600000101010101" pitchFamily="34" charset="-127"/>
              </a:rPr>
              <a:t>rectangles/</a:t>
            </a:r>
            <a:r>
              <a:rPr lang="en-US" dirty="0" err="1" smtClean="0">
                <a:latin typeface="Calibri" panose="020F0502020204030204" pitchFamily="34" charset="0"/>
                <a:ea typeface="Gulim" panose="020B0600000101010101" pitchFamily="34" charset="-127"/>
              </a:rPr>
              <a:t>NonLeafNode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3584090" y="1878891"/>
            <a:ext cx="3266972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Object/</a:t>
            </a:r>
            <a:r>
              <a:rPr lang="en-US" dirty="0" smtClean="0">
                <a:latin typeface="Calibri" panose="020F0502020204030204" pitchFamily="34" charset="0"/>
                <a:ea typeface="Gulim" panose="020B0600000101010101" pitchFamily="34" charset="-127"/>
              </a:rPr>
              <a:t>rectangles/</a:t>
            </a:r>
            <a:r>
              <a:rPr lang="en-US" dirty="0" err="1" smtClean="0">
                <a:latin typeface="Calibri" panose="020F0502020204030204" pitchFamily="34" charset="0"/>
                <a:ea typeface="Gulim" panose="020B0600000101010101" pitchFamily="34" charset="-127"/>
              </a:rPr>
              <a:t>NonLeafNode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772862" y="322954"/>
            <a:ext cx="864859" cy="39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7543" y="2394857"/>
            <a:ext cx="3149600" cy="285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8795657" y="3222171"/>
            <a:ext cx="783772" cy="779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4818743" y="3611732"/>
            <a:ext cx="3976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494288" y="4390855"/>
            <a:ext cx="1386509" cy="381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2341" y="1973942"/>
            <a:ext cx="3149600" cy="285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100455" y="2801256"/>
            <a:ext cx="783772" cy="779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11" idx="2"/>
          </p:cNvCxnSpPr>
          <p:nvPr/>
        </p:nvCxnSpPr>
        <p:spPr>
          <a:xfrm>
            <a:off x="2699656" y="1748970"/>
            <a:ext cx="4412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99086" y="3969940"/>
            <a:ext cx="1386509" cy="381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4741" y="2126342"/>
            <a:ext cx="936172" cy="1454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18855" y="3468914"/>
            <a:ext cx="1103085" cy="1364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12456" y="1973943"/>
            <a:ext cx="1509484" cy="827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7111998" y="1359409"/>
            <a:ext cx="783772" cy="779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111998" y="2801255"/>
            <a:ext cx="783772" cy="779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111998" y="3969939"/>
            <a:ext cx="783772" cy="779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8" idx="0"/>
          </p:cNvCxnSpPr>
          <p:nvPr/>
        </p:nvCxnSpPr>
        <p:spPr>
          <a:xfrm flipH="1">
            <a:off x="2492827" y="1748970"/>
            <a:ext cx="206829" cy="37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>
            <a:off x="4630056" y="4359500"/>
            <a:ext cx="2481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2"/>
          </p:cNvCxnSpPr>
          <p:nvPr/>
        </p:nvCxnSpPr>
        <p:spPr>
          <a:xfrm>
            <a:off x="4470397" y="2416628"/>
            <a:ext cx="2641601" cy="77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1"/>
            <a:endCxn id="11" idx="6"/>
          </p:cNvCxnSpPr>
          <p:nvPr/>
        </p:nvCxnSpPr>
        <p:spPr>
          <a:xfrm flipH="1" flipV="1">
            <a:off x="7895770" y="1748971"/>
            <a:ext cx="1319466" cy="116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  <a:endCxn id="12" idx="6"/>
          </p:cNvCxnSpPr>
          <p:nvPr/>
        </p:nvCxnSpPr>
        <p:spPr>
          <a:xfrm flipH="1" flipV="1">
            <a:off x="7895770" y="3190817"/>
            <a:ext cx="12046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13" idx="6"/>
          </p:cNvCxnSpPr>
          <p:nvPr/>
        </p:nvCxnSpPr>
        <p:spPr>
          <a:xfrm flipH="1">
            <a:off x="7895770" y="3466279"/>
            <a:ext cx="1319466" cy="89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62170" y="5146558"/>
            <a:ext cx="1883428" cy="381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 NODE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2341" y="1973942"/>
            <a:ext cx="3149600" cy="285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100455" y="2801256"/>
            <a:ext cx="783772" cy="779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31" idx="2"/>
          </p:cNvCxnSpPr>
          <p:nvPr/>
        </p:nvCxnSpPr>
        <p:spPr>
          <a:xfrm flipV="1">
            <a:off x="2772897" y="2090055"/>
            <a:ext cx="3170362" cy="110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99086" y="3969940"/>
            <a:ext cx="1386509" cy="381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4741" y="2126342"/>
            <a:ext cx="936172" cy="1454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18855" y="3468914"/>
            <a:ext cx="1103085" cy="1364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12456" y="1973943"/>
            <a:ext cx="1509484" cy="827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7111998" y="1359409"/>
            <a:ext cx="783772" cy="779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111998" y="2801255"/>
            <a:ext cx="783772" cy="779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111998" y="3969939"/>
            <a:ext cx="783772" cy="779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35" idx="2"/>
          </p:cNvCxnSpPr>
          <p:nvPr/>
        </p:nvCxnSpPr>
        <p:spPr>
          <a:xfrm>
            <a:off x="4847100" y="4407737"/>
            <a:ext cx="1100124" cy="29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8" idx="2"/>
          </p:cNvCxnSpPr>
          <p:nvPr/>
        </p:nvCxnSpPr>
        <p:spPr>
          <a:xfrm flipV="1">
            <a:off x="2199578" y="1515757"/>
            <a:ext cx="3739717" cy="86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1"/>
            <a:endCxn id="11" idx="6"/>
          </p:cNvCxnSpPr>
          <p:nvPr/>
        </p:nvCxnSpPr>
        <p:spPr>
          <a:xfrm flipH="1" flipV="1">
            <a:off x="7895770" y="1748971"/>
            <a:ext cx="1319466" cy="116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12" idx="6"/>
          </p:cNvCxnSpPr>
          <p:nvPr/>
        </p:nvCxnSpPr>
        <p:spPr>
          <a:xfrm flipH="1" flipV="1">
            <a:off x="7895770" y="3190817"/>
            <a:ext cx="12046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3" idx="6"/>
          </p:cNvCxnSpPr>
          <p:nvPr/>
        </p:nvCxnSpPr>
        <p:spPr>
          <a:xfrm flipH="1">
            <a:off x="7895770" y="3466279"/>
            <a:ext cx="1319466" cy="89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03784" y="4756997"/>
            <a:ext cx="1883428" cy="381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18816" y="2124018"/>
            <a:ext cx="361524" cy="682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92135" y="2908101"/>
            <a:ext cx="361524" cy="682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26109" y="3471522"/>
            <a:ext cx="361524" cy="682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9389" y="2900841"/>
            <a:ext cx="361524" cy="682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66338" y="3912890"/>
            <a:ext cx="361524" cy="682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12445" y="1968130"/>
            <a:ext cx="361524" cy="682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59075" y="1968641"/>
            <a:ext cx="361524" cy="433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5939295" y="1336959"/>
            <a:ext cx="356276" cy="3575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943259" y="1911257"/>
            <a:ext cx="356276" cy="3575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924441" y="2680950"/>
            <a:ext cx="356276" cy="3575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939295" y="3248896"/>
            <a:ext cx="356276" cy="3575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947224" y="4075177"/>
            <a:ext cx="356276" cy="3575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5947224" y="4521787"/>
            <a:ext cx="356276" cy="3575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2" idx="2"/>
          </p:cNvCxnSpPr>
          <p:nvPr/>
        </p:nvCxnSpPr>
        <p:spPr>
          <a:xfrm>
            <a:off x="3701815" y="2439416"/>
            <a:ext cx="2222626" cy="42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2"/>
          </p:cNvCxnSpPr>
          <p:nvPr/>
        </p:nvCxnSpPr>
        <p:spPr>
          <a:xfrm>
            <a:off x="4955657" y="2207195"/>
            <a:ext cx="983638" cy="12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4" idx="2"/>
          </p:cNvCxnSpPr>
          <p:nvPr/>
        </p:nvCxnSpPr>
        <p:spPr>
          <a:xfrm>
            <a:off x="4106871" y="3814720"/>
            <a:ext cx="1840353" cy="43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2"/>
            <a:endCxn id="28" idx="6"/>
          </p:cNvCxnSpPr>
          <p:nvPr/>
        </p:nvCxnSpPr>
        <p:spPr>
          <a:xfrm flipH="1" flipV="1">
            <a:off x="6295571" y="1515757"/>
            <a:ext cx="816427" cy="233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2"/>
            <a:endCxn id="31" idx="6"/>
          </p:cNvCxnSpPr>
          <p:nvPr/>
        </p:nvCxnSpPr>
        <p:spPr>
          <a:xfrm flipH="1">
            <a:off x="6299535" y="1748971"/>
            <a:ext cx="812463" cy="34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2"/>
            <a:endCxn id="32" idx="6"/>
          </p:cNvCxnSpPr>
          <p:nvPr/>
        </p:nvCxnSpPr>
        <p:spPr>
          <a:xfrm flipH="1" flipV="1">
            <a:off x="6280717" y="2859748"/>
            <a:ext cx="831281" cy="3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2"/>
            <a:endCxn id="33" idx="6"/>
          </p:cNvCxnSpPr>
          <p:nvPr/>
        </p:nvCxnSpPr>
        <p:spPr>
          <a:xfrm flipH="1">
            <a:off x="6295571" y="3190817"/>
            <a:ext cx="816427" cy="23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3" idx="2"/>
            <a:endCxn id="34" idx="6"/>
          </p:cNvCxnSpPr>
          <p:nvPr/>
        </p:nvCxnSpPr>
        <p:spPr>
          <a:xfrm flipH="1" flipV="1">
            <a:off x="6303500" y="4253975"/>
            <a:ext cx="808498" cy="10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2"/>
            <a:endCxn id="35" idx="6"/>
          </p:cNvCxnSpPr>
          <p:nvPr/>
        </p:nvCxnSpPr>
        <p:spPr>
          <a:xfrm flipH="1">
            <a:off x="6303500" y="4359501"/>
            <a:ext cx="808498" cy="34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60865" y="5259054"/>
            <a:ext cx="1883428" cy="381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LEFT NODE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SINGLE OBJECT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ea typeface="Gulim" panose="020B0600000101010101" pitchFamily="34" charset="-127"/>
              </a:rPr>
              <a:t>&lt;/</a:t>
            </a:r>
            <a:r>
              <a:rPr lang="en-US" dirty="0" smtClean="0">
                <a:latin typeface="+mn-lt"/>
                <a:ea typeface="Gulim" panose="020B0600000101010101" pitchFamily="34" charset="-127"/>
              </a:rPr>
              <a:t>Skyline&gt;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5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Branch </a:t>
            </a:r>
            <a:r>
              <a:rPr lang="en-US" dirty="0">
                <a:latin typeface="+mn-lt"/>
              </a:rPr>
              <a:t>and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17"/>
            <a:ext cx="10253870" cy="485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Minimum  </a:t>
            </a:r>
            <a:r>
              <a:rPr lang="en-US" sz="2000" dirty="0"/>
              <a:t>B</a:t>
            </a:r>
            <a:r>
              <a:rPr lang="en-US" sz="2000" dirty="0" smtClean="0"/>
              <a:t>ounding  Rectangles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Mindist </a:t>
            </a:r>
            <a:r>
              <a:rPr lang="en-US" sz="2000" dirty="0" err="1" smtClean="0"/>
              <a:t>e.MBR</a:t>
            </a:r>
            <a:r>
              <a:rPr lang="en-US" sz="2000" dirty="0" smtClean="0"/>
              <a:t>/Rectangles </a:t>
            </a:r>
            <a:r>
              <a:rPr lang="en-US" sz="2000" dirty="0" smtClean="0"/>
              <a:t>: X + Y			</a:t>
            </a:r>
            <a:r>
              <a:rPr lang="en-US" sz="2000" i="1" dirty="0"/>
              <a:t> </a:t>
            </a:r>
            <a:r>
              <a:rPr lang="en-US" sz="2000" i="1" dirty="0" smtClean="0"/>
              <a:t>    Mindist </a:t>
            </a:r>
            <a:r>
              <a:rPr lang="en-US" sz="2000" dirty="0" smtClean="0"/>
              <a:t>object </a:t>
            </a:r>
            <a:r>
              <a:rPr lang="en-US" sz="2000" dirty="0"/>
              <a:t>: X + </a:t>
            </a:r>
            <a:r>
              <a:rPr lang="en-US" sz="2000" dirty="0" smtClean="0"/>
              <a:t>Y +N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37248" y="2478157"/>
            <a:ext cx="0" cy="2345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37248" y="4823791"/>
            <a:ext cx="3419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4153" y="2478157"/>
            <a:ext cx="4008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93361" y="4958729"/>
            <a:ext cx="4008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38835" y="2630557"/>
            <a:ext cx="1615109" cy="11688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7248" y="3799371"/>
            <a:ext cx="1128091" cy="1024420"/>
            <a:chOff x="1020417" y="3799371"/>
            <a:chExt cx="1128091" cy="102442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48508" y="3799371"/>
              <a:ext cx="0" cy="102442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020417" y="4815060"/>
              <a:ext cx="1114839" cy="8731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822709" y="4154815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94228" y="4911932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383941" y="2431360"/>
            <a:ext cx="0" cy="2345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383941" y="4776994"/>
            <a:ext cx="3419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00846" y="2431360"/>
            <a:ext cx="4008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740054" y="4911932"/>
            <a:ext cx="4008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85528" y="2583760"/>
            <a:ext cx="1615109" cy="11688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383941" y="3752574"/>
            <a:ext cx="1128091" cy="1024420"/>
            <a:chOff x="1020417" y="3799371"/>
            <a:chExt cx="1128091" cy="102442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148508" y="3799371"/>
              <a:ext cx="0" cy="102442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020417" y="4815060"/>
              <a:ext cx="1114839" cy="8731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8669402" y="4108018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40921" y="4865135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7383942" y="4108018"/>
            <a:ext cx="861391" cy="660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693918" y="3918019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ea typeface="WenQuanYi Zen Hei" charset="0"/>
                <a:cs typeface="WenQuanYi Zen Hei" charset="0"/>
              </a:rPr>
              <a:t>Contoh Data Set 2-dimensi</a:t>
            </a:r>
            <a:endParaRPr lang="en-US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2356" y="1690688"/>
            <a:ext cx="5597525" cy="3921125"/>
            <a:chOff x="822325" y="2271713"/>
            <a:chExt cx="5597525" cy="39211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lum bright="-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t="52231" r="53128" b="8717"/>
            <a:stretch>
              <a:fillRect/>
            </a:stretch>
          </p:blipFill>
          <p:spPr bwMode="auto">
            <a:xfrm>
              <a:off x="822325" y="3773488"/>
              <a:ext cx="3317875" cy="24193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-50000"/>
                    </a:blip>
                    <a:srcRect l="9375" t="52231" r="53128" b="8717"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lum bright="-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t="52231" r="54689" b="8717"/>
            <a:stretch>
              <a:fillRect/>
            </a:stretch>
          </p:blipFill>
          <p:spPr bwMode="auto">
            <a:xfrm>
              <a:off x="3240088" y="2271713"/>
              <a:ext cx="3179762" cy="24193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-50000"/>
                    </a:blip>
                    <a:srcRect l="9375" t="52231" r="54689" b="871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52579"/>
              </p:ext>
            </p:extLst>
          </p:nvPr>
        </p:nvGraphicFramePr>
        <p:xfrm>
          <a:off x="8088244" y="1690688"/>
          <a:ext cx="1970158" cy="39374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079"/>
                <a:gridCol w="985079"/>
              </a:tblGrid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10.25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20.00</a:t>
                      </a:r>
                      <a:endParaRPr lang="en-US" dirty="0"/>
                    </a:p>
                  </a:txBody>
                  <a:tcPr/>
                </a:tc>
              </a:tr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100.30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30.00</a:t>
                      </a:r>
                      <a:endParaRPr lang="en-US" dirty="0"/>
                    </a:p>
                  </a:txBody>
                  <a:tcPr/>
                </a:tc>
              </a:tr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220.00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330.00</a:t>
                      </a:r>
                      <a:endParaRPr lang="en-US" dirty="0"/>
                    </a:p>
                  </a:txBody>
                  <a:tcPr/>
                </a:tc>
              </a:tr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100.00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32.00</a:t>
                      </a:r>
                      <a:endParaRPr lang="en-US" dirty="0"/>
                    </a:p>
                  </a:txBody>
                  <a:tcPr/>
                </a:tc>
              </a:tr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120.23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302.00</a:t>
                      </a:r>
                      <a:endParaRPr lang="en-US" dirty="0"/>
                    </a:p>
                  </a:txBody>
                  <a:tcPr/>
                </a:tc>
              </a:tr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111.30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440.00</a:t>
                      </a:r>
                      <a:endParaRPr lang="en-US" dirty="0"/>
                    </a:p>
                  </a:txBody>
                  <a:tcPr/>
                </a:tc>
              </a:tr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32.00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130.00</a:t>
                      </a:r>
                      <a:endParaRPr lang="en-US" dirty="0"/>
                    </a:p>
                  </a:txBody>
                  <a:tcPr/>
                </a:tc>
              </a:tr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222.00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20.00</a:t>
                      </a:r>
                      <a:endParaRPr lang="en-US" dirty="0"/>
                    </a:p>
                  </a:txBody>
                  <a:tcPr/>
                </a:tc>
              </a:tr>
              <a:tr h="393746">
                <a:tc>
                  <a:txBody>
                    <a:bodyPr/>
                    <a:lstStyle/>
                    <a:p>
                      <a:r>
                        <a:rPr lang="en-US" dirty="0" smtClean="0"/>
                        <a:t>302.00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8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Branch </a:t>
            </a:r>
            <a:r>
              <a:rPr lang="en-US" dirty="0">
                <a:latin typeface="+mn-lt"/>
              </a:rPr>
              <a:t>and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17"/>
            <a:ext cx="10253870" cy="485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Minimum  </a:t>
            </a:r>
            <a:r>
              <a:rPr lang="en-US" sz="2000" dirty="0"/>
              <a:t>B</a:t>
            </a:r>
            <a:r>
              <a:rPr lang="en-US" sz="2000" dirty="0" smtClean="0"/>
              <a:t>ounding  Rectangles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 smtClean="0"/>
              <a:t>Mindist</a:t>
            </a:r>
            <a:r>
              <a:rPr lang="en-US" sz="2000" dirty="0" smtClean="0"/>
              <a:t> object </a:t>
            </a:r>
            <a:r>
              <a:rPr lang="en-US" sz="2000" dirty="0" smtClean="0"/>
              <a:t>: </a:t>
            </a:r>
            <a:r>
              <a:rPr lang="en-US" sz="2000" dirty="0" smtClean="0"/>
              <a:t>X + Y				</a:t>
            </a:r>
            <a:r>
              <a:rPr lang="en-US" sz="2000" dirty="0" smtClean="0"/>
              <a:t> 	</a:t>
            </a:r>
            <a:r>
              <a:rPr lang="en-US" sz="2000" i="1" dirty="0" smtClean="0"/>
              <a:t>Mindist </a:t>
            </a:r>
            <a:r>
              <a:rPr lang="en-US" sz="2000" dirty="0" smtClean="0"/>
              <a:t>object </a:t>
            </a:r>
            <a:r>
              <a:rPr lang="en-US" sz="2000" dirty="0"/>
              <a:t>: X + </a:t>
            </a:r>
            <a:r>
              <a:rPr lang="en-US" sz="2000" dirty="0" smtClean="0"/>
              <a:t>Y + N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37248" y="2478157"/>
            <a:ext cx="0" cy="2345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37248" y="4823791"/>
            <a:ext cx="3419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4153" y="2478157"/>
            <a:ext cx="4008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93361" y="4958729"/>
            <a:ext cx="4008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7248" y="3799371"/>
            <a:ext cx="1128091" cy="1024420"/>
            <a:chOff x="1020417" y="3799371"/>
            <a:chExt cx="1128091" cy="102442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48508" y="3799371"/>
              <a:ext cx="0" cy="102442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020417" y="4815060"/>
              <a:ext cx="1114839" cy="8731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822709" y="4154815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94228" y="4911932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383941" y="2431360"/>
            <a:ext cx="0" cy="2345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383941" y="4776994"/>
            <a:ext cx="3419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00846" y="2431360"/>
            <a:ext cx="4008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740054" y="4911932"/>
            <a:ext cx="4008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383941" y="3752574"/>
            <a:ext cx="1128091" cy="1024420"/>
            <a:chOff x="1020417" y="3799371"/>
            <a:chExt cx="1128091" cy="102442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148508" y="3799371"/>
              <a:ext cx="0" cy="102442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020417" y="4815060"/>
              <a:ext cx="1114839" cy="8731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8669402" y="4108018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40921" y="4865135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7383942" y="4108018"/>
            <a:ext cx="861391" cy="660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693918" y="3918019"/>
            <a:ext cx="400878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4173" y="3578088"/>
            <a:ext cx="173930" cy="14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417613" y="3509359"/>
            <a:ext cx="173930" cy="14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[</a:t>
            </a:r>
            <a:r>
              <a:rPr lang="en-US" sz="3200" dirty="0" err="1" smtClean="0">
                <a:ea typeface="Gulim" panose="020B0600000101010101" pitchFamily="34" charset="-127"/>
              </a:rPr>
              <a:t>Algoritma</a:t>
            </a:r>
            <a:r>
              <a:rPr lang="en-US" sz="3200" dirty="0" smtClean="0">
                <a:ea typeface="Gulim" panose="020B0600000101010101" pitchFamily="34" charset="-127"/>
              </a:rPr>
              <a:t> BBS]</a:t>
            </a:r>
            <a:endParaRPr lang="en-US" sz="3200" u="sng" dirty="0" smtClean="0"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940904" y="1338469"/>
            <a:ext cx="10508974" cy="51020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bg1"/>
                </a:solidFill>
              </a:rPr>
              <a:t>From </a:t>
            </a:r>
            <a:r>
              <a:rPr lang="en-US" sz="2100" dirty="0">
                <a:solidFill>
                  <a:schemeClr val="bg1"/>
                </a:solidFill>
              </a:rPr>
              <a:t>: An Optimal and Progressive Algorithm for Skyline </a:t>
            </a:r>
            <a:r>
              <a:rPr lang="en-US" sz="2100" dirty="0" smtClean="0">
                <a:solidFill>
                  <a:schemeClr val="bg1"/>
                </a:solidFill>
              </a:rPr>
              <a:t>Queries Algorithm </a:t>
            </a:r>
            <a:r>
              <a:rPr lang="en-US" sz="2100" dirty="0">
                <a:solidFill>
                  <a:schemeClr val="bg1"/>
                </a:solidFill>
              </a:rPr>
              <a:t>BBS (R-tree R) </a:t>
            </a:r>
          </a:p>
          <a:p>
            <a:r>
              <a:rPr lang="en-US" sz="2100" dirty="0" smtClean="0">
                <a:solidFill>
                  <a:schemeClr val="bg1"/>
                </a:solidFill>
              </a:rPr>
              <a:t> S </a:t>
            </a:r>
            <a:r>
              <a:rPr lang="en-US" sz="2100" dirty="0">
                <a:solidFill>
                  <a:schemeClr val="bg1"/>
                </a:solidFill>
              </a:rPr>
              <a:t>// list of skyline points 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dirty="0" smtClean="0">
                <a:solidFill>
                  <a:schemeClr val="bg1"/>
                </a:solidFill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</a:rPr>
              <a:t>Masukan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semua</a:t>
            </a:r>
            <a:r>
              <a:rPr lang="en-US" sz="2100" dirty="0">
                <a:solidFill>
                  <a:schemeClr val="bg1"/>
                </a:solidFill>
              </a:rPr>
              <a:t> child dari root </a:t>
            </a:r>
            <a:r>
              <a:rPr lang="en-US" sz="2100" dirty="0" err="1">
                <a:solidFill>
                  <a:schemeClr val="bg1"/>
                </a:solidFill>
              </a:rPr>
              <a:t>ke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dalam</a:t>
            </a:r>
            <a:r>
              <a:rPr lang="en-US" sz="2100" dirty="0">
                <a:solidFill>
                  <a:schemeClr val="bg1"/>
                </a:solidFill>
              </a:rPr>
              <a:t> &lt; heap </a:t>
            </a:r>
            <a:r>
              <a:rPr lang="en-US" sz="21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smtClean="0">
                <a:solidFill>
                  <a:schemeClr val="bg1"/>
                </a:solidFill>
              </a:rPr>
              <a:t>&lt;sort&gt; heap </a:t>
            </a:r>
            <a:r>
              <a:rPr lang="en-US" sz="2100" dirty="0" err="1" smtClean="0">
                <a:solidFill>
                  <a:schemeClr val="bg1"/>
                </a:solidFill>
              </a:rPr>
              <a:t>berdasarkan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  <a:r>
              <a:rPr lang="en-US" sz="2400" i="1" dirty="0" smtClean="0"/>
              <a:t>Mindist </a:t>
            </a:r>
            <a:r>
              <a:rPr lang="en-US" sz="2100" dirty="0" err="1" smtClean="0"/>
              <a:t>terkecil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nn-NO" sz="2100" dirty="0" smtClean="0">
                <a:solidFill>
                  <a:schemeClr val="bg1"/>
                </a:solidFill>
              </a:rPr>
              <a:t> while </a:t>
            </a:r>
            <a:r>
              <a:rPr lang="nn-NO" sz="2100" dirty="0">
                <a:solidFill>
                  <a:schemeClr val="bg1"/>
                </a:solidFill>
              </a:rPr>
              <a:t>heap tidak kosong [lakukan] </a:t>
            </a:r>
          </a:p>
          <a:p>
            <a:r>
              <a:rPr lang="en-US" sz="2100" dirty="0" smtClean="0">
                <a:solidFill>
                  <a:schemeClr val="bg1"/>
                </a:solidFill>
              </a:rPr>
              <a:t>	</a:t>
            </a:r>
            <a:r>
              <a:rPr lang="en-US" sz="2100" dirty="0" err="1" smtClean="0">
                <a:solidFill>
                  <a:schemeClr val="bg1"/>
                </a:solidFill>
              </a:rPr>
              <a:t>Ambil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paling </a:t>
            </a:r>
            <a:r>
              <a:rPr lang="en-US" sz="2100" dirty="0" err="1">
                <a:solidFill>
                  <a:schemeClr val="bg1"/>
                </a:solidFill>
              </a:rPr>
              <a:t>atas</a:t>
            </a:r>
            <a:r>
              <a:rPr lang="en-US" sz="2100" dirty="0">
                <a:solidFill>
                  <a:schemeClr val="bg1"/>
                </a:solidFill>
              </a:rPr>
              <a:t> e dari &lt;heap&gt;, dan </a:t>
            </a:r>
            <a:r>
              <a:rPr lang="en-US" sz="2100" dirty="0" err="1">
                <a:solidFill>
                  <a:schemeClr val="bg1"/>
                </a:solidFill>
              </a:rPr>
              <a:t>hapus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dirty="0" smtClean="0">
                <a:solidFill>
                  <a:schemeClr val="bg1"/>
                </a:solidFill>
              </a:rPr>
              <a:t>		if </a:t>
            </a:r>
            <a:r>
              <a:rPr lang="en-US" sz="2100" dirty="0">
                <a:solidFill>
                  <a:schemeClr val="bg1"/>
                </a:solidFill>
              </a:rPr>
              <a:t>e </a:t>
            </a:r>
            <a:r>
              <a:rPr lang="en-US" sz="2100" dirty="0" err="1">
                <a:solidFill>
                  <a:schemeClr val="bg1"/>
                </a:solidFill>
              </a:rPr>
              <a:t>didominasi</a:t>
            </a:r>
            <a:r>
              <a:rPr lang="en-US" sz="2100" dirty="0">
                <a:solidFill>
                  <a:schemeClr val="bg1"/>
                </a:solidFill>
              </a:rPr>
              <a:t> oleh </a:t>
            </a:r>
            <a:r>
              <a:rPr lang="en-US" sz="2100" dirty="0" err="1">
                <a:solidFill>
                  <a:schemeClr val="bg1"/>
                </a:solidFill>
              </a:rPr>
              <a:t>beberapa</a:t>
            </a:r>
            <a:r>
              <a:rPr lang="en-US" sz="2100" dirty="0">
                <a:solidFill>
                  <a:schemeClr val="bg1"/>
                </a:solidFill>
              </a:rPr>
              <a:t> data di </a:t>
            </a:r>
            <a:r>
              <a:rPr lang="en-US" sz="2100" dirty="0" err="1">
                <a:solidFill>
                  <a:schemeClr val="bg1"/>
                </a:solidFill>
              </a:rPr>
              <a:t>dalam</a:t>
            </a:r>
            <a:r>
              <a:rPr lang="en-US" sz="2100" dirty="0">
                <a:solidFill>
                  <a:schemeClr val="bg1"/>
                </a:solidFill>
              </a:rPr>
              <a:t> S </a:t>
            </a:r>
            <a:r>
              <a:rPr lang="en-US" sz="2100" dirty="0" err="1">
                <a:solidFill>
                  <a:schemeClr val="bg1"/>
                </a:solidFill>
              </a:rPr>
              <a:t>maka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hapus</a:t>
            </a:r>
            <a:r>
              <a:rPr lang="en-US" sz="2100" dirty="0">
                <a:solidFill>
                  <a:schemeClr val="bg1"/>
                </a:solidFill>
              </a:rPr>
              <a:t> e</a:t>
            </a:r>
          </a:p>
          <a:p>
            <a:r>
              <a:rPr lang="it-IT" sz="2100" dirty="0" smtClean="0">
                <a:solidFill>
                  <a:schemeClr val="bg1"/>
                </a:solidFill>
              </a:rPr>
              <a:t>		else</a:t>
            </a:r>
            <a:r>
              <a:rPr lang="it-IT" sz="2100" dirty="0">
                <a:solidFill>
                  <a:schemeClr val="bg1"/>
                </a:solidFill>
              </a:rPr>
              <a:t>// e tidak di dominasi</a:t>
            </a:r>
          </a:p>
          <a:p>
            <a:r>
              <a:rPr lang="en-US" sz="2100" dirty="0" smtClean="0">
                <a:solidFill>
                  <a:schemeClr val="bg1"/>
                </a:solidFill>
              </a:rPr>
              <a:t>			if </a:t>
            </a:r>
            <a:r>
              <a:rPr lang="en-US" sz="2100" dirty="0">
                <a:solidFill>
                  <a:schemeClr val="bg1"/>
                </a:solidFill>
              </a:rPr>
              <a:t>e </a:t>
            </a:r>
            <a:r>
              <a:rPr lang="en-US" sz="2100" dirty="0" err="1">
                <a:solidFill>
                  <a:schemeClr val="bg1"/>
                </a:solidFill>
              </a:rPr>
              <a:t>adalah</a:t>
            </a:r>
            <a:r>
              <a:rPr lang="en-US" sz="2100" dirty="0">
                <a:solidFill>
                  <a:schemeClr val="bg1"/>
                </a:solidFill>
              </a:rPr>
              <a:t> intermediate entry // internal </a:t>
            </a:r>
            <a:r>
              <a:rPr lang="en-US" sz="2100" dirty="0" smtClean="0">
                <a:solidFill>
                  <a:schemeClr val="bg1"/>
                </a:solidFill>
              </a:rPr>
              <a:t>node </a:t>
            </a:r>
            <a:r>
              <a:rPr lang="en-US" sz="2100" dirty="0" err="1" smtClean="0">
                <a:solidFill>
                  <a:schemeClr val="bg1"/>
                </a:solidFill>
              </a:rPr>
              <a:t>atau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</a:rPr>
              <a:t>rectangel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nn-NO" sz="2100" dirty="0" smtClean="0">
                <a:solidFill>
                  <a:schemeClr val="bg1"/>
                </a:solidFill>
              </a:rPr>
              <a:t>				for </a:t>
            </a:r>
            <a:r>
              <a:rPr lang="nn-NO" sz="2100" dirty="0">
                <a:solidFill>
                  <a:schemeClr val="bg1"/>
                </a:solidFill>
              </a:rPr>
              <a:t>setiap child ei dari e</a:t>
            </a:r>
          </a:p>
          <a:p>
            <a:r>
              <a:rPr lang="en-US" sz="2100" dirty="0" smtClean="0">
                <a:solidFill>
                  <a:schemeClr val="bg1"/>
                </a:solidFill>
              </a:rPr>
              <a:t>					if </a:t>
            </a:r>
            <a:r>
              <a:rPr lang="en-US" sz="2100" dirty="0" err="1">
                <a:solidFill>
                  <a:schemeClr val="bg1"/>
                </a:solidFill>
              </a:rPr>
              <a:t>ei</a:t>
            </a:r>
            <a:r>
              <a:rPr lang="en-US" sz="2100" dirty="0">
                <a:solidFill>
                  <a:schemeClr val="bg1"/>
                </a:solidFill>
              </a:rPr>
              <a:t> tidak </a:t>
            </a:r>
            <a:r>
              <a:rPr lang="en-US" sz="2100" dirty="0" err="1">
                <a:solidFill>
                  <a:schemeClr val="bg1"/>
                </a:solidFill>
              </a:rPr>
              <a:t>didominasi</a:t>
            </a:r>
            <a:r>
              <a:rPr lang="en-US" sz="2100" dirty="0">
                <a:solidFill>
                  <a:schemeClr val="bg1"/>
                </a:solidFill>
              </a:rPr>
              <a:t> oleh </a:t>
            </a:r>
            <a:r>
              <a:rPr lang="en-US" sz="2100" dirty="0" smtClean="0">
                <a:solidFill>
                  <a:schemeClr val="bg1"/>
                </a:solidFill>
              </a:rPr>
              <a:t>point </a:t>
            </a:r>
            <a:r>
              <a:rPr lang="en-US" sz="2100" dirty="0">
                <a:solidFill>
                  <a:schemeClr val="bg1"/>
                </a:solidFill>
              </a:rPr>
              <a:t>di </a:t>
            </a:r>
            <a:r>
              <a:rPr lang="en-US" sz="2100" dirty="0" err="1">
                <a:solidFill>
                  <a:schemeClr val="bg1"/>
                </a:solidFill>
              </a:rPr>
              <a:t>dalam</a:t>
            </a:r>
            <a:r>
              <a:rPr lang="en-US" sz="2100" dirty="0">
                <a:solidFill>
                  <a:schemeClr val="bg1"/>
                </a:solidFill>
              </a:rPr>
              <a:t> S</a:t>
            </a:r>
          </a:p>
          <a:p>
            <a:r>
              <a:rPr lang="en-US" sz="2100" dirty="0" smtClean="0">
                <a:solidFill>
                  <a:schemeClr val="bg1"/>
                </a:solidFill>
              </a:rPr>
              <a:t>						insert </a:t>
            </a:r>
            <a:r>
              <a:rPr lang="en-US" sz="2100" dirty="0" err="1">
                <a:solidFill>
                  <a:schemeClr val="bg1"/>
                </a:solidFill>
              </a:rPr>
              <a:t>ei</a:t>
            </a:r>
            <a:r>
              <a:rPr lang="en-US" sz="2100" dirty="0">
                <a:solidFill>
                  <a:schemeClr val="bg1"/>
                </a:solidFill>
              </a:rPr>
              <a:t> into </a:t>
            </a:r>
            <a:r>
              <a:rPr lang="en-US" sz="2100" dirty="0" smtClean="0">
                <a:solidFill>
                  <a:schemeClr val="bg1"/>
                </a:solidFill>
              </a:rPr>
              <a:t>S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dirty="0" smtClean="0">
                <a:solidFill>
                  <a:schemeClr val="bg1"/>
                </a:solidFill>
              </a:rPr>
              <a:t>			else </a:t>
            </a:r>
            <a:r>
              <a:rPr lang="en-US" sz="2100" dirty="0">
                <a:solidFill>
                  <a:schemeClr val="bg1"/>
                </a:solidFill>
              </a:rPr>
              <a:t>// e </a:t>
            </a:r>
            <a:r>
              <a:rPr lang="en-US" sz="2100" dirty="0" err="1">
                <a:solidFill>
                  <a:schemeClr val="bg1"/>
                </a:solidFill>
              </a:rPr>
              <a:t>adalah</a:t>
            </a:r>
            <a:r>
              <a:rPr lang="en-US" sz="2100" dirty="0">
                <a:solidFill>
                  <a:schemeClr val="bg1"/>
                </a:solidFill>
              </a:rPr>
              <a:t> data </a:t>
            </a:r>
            <a:r>
              <a:rPr lang="en-US" sz="2100" dirty="0" err="1">
                <a:solidFill>
                  <a:schemeClr val="bg1"/>
                </a:solidFill>
              </a:rPr>
              <a:t>poin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</a:p>
          <a:p>
            <a:r>
              <a:rPr lang="en-US" sz="2100" dirty="0" smtClean="0">
                <a:solidFill>
                  <a:schemeClr val="bg1"/>
                </a:solidFill>
              </a:rPr>
              <a:t>				insert </a:t>
            </a:r>
            <a:r>
              <a:rPr lang="en-US" sz="2100" dirty="0" smtClean="0">
                <a:solidFill>
                  <a:schemeClr val="bg1"/>
                </a:solidFill>
              </a:rPr>
              <a:t>e </a:t>
            </a:r>
            <a:r>
              <a:rPr lang="en-US" sz="2100" dirty="0">
                <a:solidFill>
                  <a:schemeClr val="bg1"/>
                </a:solidFill>
              </a:rPr>
              <a:t>into S </a:t>
            </a:r>
          </a:p>
          <a:p>
            <a:r>
              <a:rPr lang="en-US" sz="2100" dirty="0" smtClean="0">
                <a:solidFill>
                  <a:schemeClr val="bg1"/>
                </a:solidFill>
              </a:rPr>
              <a:t> end </a:t>
            </a:r>
            <a:r>
              <a:rPr lang="en-US" sz="2100" dirty="0">
                <a:solidFill>
                  <a:schemeClr val="bg1"/>
                </a:solidFill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9243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</a:pPr>
            <a:r>
              <a:rPr lang="en-US" sz="3200" dirty="0" smtClean="0">
                <a:ea typeface="Gulim" panose="020B0600000101010101" pitchFamily="34" charset="-127"/>
              </a:rPr>
              <a:t>[</a:t>
            </a:r>
            <a:r>
              <a:rPr lang="en-US" sz="3200" dirty="0" err="1" smtClean="0">
                <a:ea typeface="Gulim" panose="020B0600000101010101" pitchFamily="34" charset="-127"/>
              </a:rPr>
              <a:t>Algoritma</a:t>
            </a:r>
            <a:r>
              <a:rPr lang="en-US" sz="3200" dirty="0" smtClean="0">
                <a:ea typeface="Gulim" panose="020B0600000101010101" pitchFamily="34" charset="-127"/>
              </a:rPr>
              <a:t> BBS]</a:t>
            </a:r>
            <a:endParaRPr lang="en-US" sz="3200" u="sng" dirty="0" smtClean="0"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sz="3200" dirty="0" smtClean="0"/>
              <a:t>#Formula </a:t>
            </a:r>
            <a:r>
              <a:rPr lang="en-US" sz="3200" dirty="0" err="1" smtClean="0"/>
              <a:t>Dominasi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object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8200" y="2135049"/>
            <a:ext cx="10515600" cy="1351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Suatu object </a:t>
            </a:r>
            <a:r>
              <a:rPr lang="en-US" sz="3200" i="1" dirty="0"/>
              <a:t>a</a:t>
            </a:r>
            <a:r>
              <a:rPr lang="en-US" sz="3200" dirty="0"/>
              <a:t> dikatakan </a:t>
            </a:r>
            <a:r>
              <a:rPr lang="en-US" sz="3200" dirty="0" smtClean="0"/>
              <a:t>tidak terdominasi oleh object </a:t>
            </a:r>
            <a:r>
              <a:rPr lang="en-US" sz="3200" i="1" dirty="0" smtClean="0"/>
              <a:t>b </a:t>
            </a:r>
            <a:r>
              <a:rPr lang="en-US" sz="3200" dirty="0" smtClean="0"/>
              <a:t>jika nilai setiap dimensi pada object </a:t>
            </a:r>
            <a:r>
              <a:rPr lang="en-US" sz="3200" i="1" dirty="0" smtClean="0"/>
              <a:t>a </a:t>
            </a:r>
            <a:r>
              <a:rPr lang="en-US" sz="3200" dirty="0"/>
              <a:t>&lt;</a:t>
            </a:r>
            <a:r>
              <a:rPr lang="en-US" sz="3200" dirty="0" smtClean="0"/>
              <a:t>= </a:t>
            </a:r>
            <a:r>
              <a:rPr lang="en-US" sz="3200" dirty="0"/>
              <a:t>dari object </a:t>
            </a:r>
            <a:r>
              <a:rPr lang="en-US" sz="3200" i="1" dirty="0" smtClean="0"/>
              <a:t>b</a:t>
            </a:r>
            <a:endParaRPr lang="en-US" sz="32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036736"/>
            <a:ext cx="10515600" cy="1351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Suatu object </a:t>
            </a:r>
            <a:r>
              <a:rPr lang="en-US" sz="3200" i="1" dirty="0" smtClean="0"/>
              <a:t>a </a:t>
            </a:r>
            <a:r>
              <a:rPr lang="en-US" sz="3200" dirty="0" smtClean="0"/>
              <a:t>termasuk skyline object jika object </a:t>
            </a:r>
            <a:r>
              <a:rPr lang="en-US" sz="3200" i="1" dirty="0" smtClean="0"/>
              <a:t>a </a:t>
            </a:r>
            <a:r>
              <a:rPr lang="en-US" sz="3200" dirty="0" smtClean="0"/>
              <a:t>tidak terdominasi oleh setiap skyline object yang terdefinisikan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819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ea typeface="Gulim" panose="020B0600000101010101" pitchFamily="34" charset="-127"/>
              </a:rPr>
              <a:t>Result </a:t>
            </a:r>
            <a:r>
              <a:rPr lang="en-US" dirty="0" smtClean="0">
                <a:latin typeface="+mn-lt"/>
                <a:ea typeface="Gulim" panose="020B0600000101010101" pitchFamily="34" charset="-127"/>
              </a:rPr>
              <a:t>&lt;/Skyline&gt;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2231" t="18704" r="58454" b="24773"/>
          <a:stretch/>
        </p:blipFill>
        <p:spPr>
          <a:xfrm>
            <a:off x="838199" y="1378225"/>
            <a:ext cx="6105939" cy="4935370"/>
          </a:xfrm>
          <a:prstGeom prst="rect">
            <a:avLst/>
          </a:prstGeom>
        </p:spPr>
      </p:pic>
      <p:graphicFrame>
        <p:nvGraphicFramePr>
          <p:cNvPr id="9" name="Group 2"/>
          <p:cNvGraphicFramePr>
            <a:graphicFrameLocks noGrp="1"/>
          </p:cNvGraphicFramePr>
          <p:nvPr>
            <p:extLst/>
          </p:nvPr>
        </p:nvGraphicFramePr>
        <p:xfrm>
          <a:off x="5347606" y="3028732"/>
          <a:ext cx="6036010" cy="6952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425"/>
                <a:gridCol w="430425"/>
                <a:gridCol w="430425"/>
                <a:gridCol w="430425"/>
                <a:gridCol w="430425"/>
                <a:gridCol w="430425"/>
                <a:gridCol w="430425"/>
                <a:gridCol w="431340"/>
                <a:gridCol w="430425"/>
                <a:gridCol w="432254"/>
                <a:gridCol w="432254"/>
                <a:gridCol w="432254"/>
                <a:gridCol w="432254"/>
                <a:gridCol w="432254"/>
              </a:tblGrid>
              <a:tr h="295068"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</a:tr>
              <a:tr h="295068"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4000"/>
                        </a:lnSpc>
                        <a:spcAft>
                          <a:spcPts val="11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lnSpc>
                          <a:spcPct val="94000"/>
                        </a:lnSpc>
                        <a:spcAft>
                          <a:spcPts val="9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lnSpc>
                          <a:spcPct val="94000"/>
                        </a:lnSpc>
                        <a:spcAft>
                          <a:spcPts val="70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lnSpc>
                          <a:spcPct val="94000"/>
                        </a:lnSpc>
                        <a:spcAft>
                          <a:spcPts val="4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lnSpc>
                          <a:spcPct val="94000"/>
                        </a:lnSpc>
                        <a:spcAft>
                          <a:spcPts val="2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121608" marB="46800" horzOverflow="overflow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123583" y="4611757"/>
            <a:ext cx="2703443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Sky </a:t>
            </a:r>
            <a:r>
              <a:rPr lang="en-US" dirty="0"/>
              <a:t>Object : [3.0, 2.0]</a:t>
            </a:r>
            <a:br>
              <a:rPr lang="en-US" dirty="0"/>
            </a:br>
            <a:r>
              <a:rPr lang="en-US" dirty="0"/>
              <a:t>Sky Object : [9.0, 1.0]</a:t>
            </a:r>
            <a:br>
              <a:rPr lang="en-US" dirty="0"/>
            </a:br>
            <a:r>
              <a:rPr lang="en-US" dirty="0"/>
              <a:t>Sky Object : [1.0, 9.0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31237" y="2319130"/>
            <a:ext cx="1046920" cy="0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91412" y="5420138"/>
            <a:ext cx="3591335" cy="1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31234" y="1690688"/>
            <a:ext cx="0" cy="628442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78157" y="2319130"/>
            <a:ext cx="0" cy="3101008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082747" y="5420139"/>
            <a:ext cx="1" cy="410818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0" y="5844209"/>
            <a:ext cx="583096" cy="1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ea typeface="WenQuanYi Zen Hei" charset="0"/>
                <a:cs typeface="WenQuanYi Zen Hei" charset="0"/>
              </a:rPr>
              <a:t>Contoh Data Set n-</a:t>
            </a:r>
            <a:r>
              <a:rPr lang="en-US" dirty="0" err="1" smtClean="0">
                <a:latin typeface="+mn-lt"/>
                <a:ea typeface="WenQuanYi Zen Hei" charset="0"/>
                <a:cs typeface="WenQuanYi Zen Hei" charset="0"/>
              </a:rPr>
              <a:t>dimensi</a:t>
            </a:r>
            <a:endParaRPr lang="en-US" dirty="0">
              <a:latin typeface="+mn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035318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n-d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1zxsdsasgg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2sdjfjjjxjfgg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3nsdhsjdfgg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5jskdskdff5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3k3kckkdff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6m7dkfdkff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Fdjfj34kdkd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Jfjrfj4jdj34j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Dsjfdj6jsksd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8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977003" y="2842661"/>
            <a:ext cx="9982546" cy="927100"/>
          </a:xfrm>
          <a:custGeom>
            <a:avLst/>
            <a:gdLst>
              <a:gd name="G0" fmla="+- 21600 0 0"/>
              <a:gd name="G1" fmla="+- 1 0 0"/>
              <a:gd name="G2" fmla="+- 65535 0 0"/>
              <a:gd name="G3" fmla="*/ 1 16385 2"/>
              <a:gd name="G4" fmla="*/ 1 50009 48160"/>
              <a:gd name="T0" fmla="*/ 3981450 w 21600"/>
              <a:gd name="T1" fmla="*/ 0 h 21600"/>
              <a:gd name="T2" fmla="*/ 7962900 w 21600"/>
              <a:gd name="T3" fmla="*/ 456406 h 21600"/>
              <a:gd name="T4" fmla="*/ 3981450 w 21600"/>
              <a:gd name="T5" fmla="*/ 912812 h 21600"/>
              <a:gd name="T6" fmla="*/ 0 w 21600"/>
              <a:gd name="T7" fmla="*/ 456406 h 21600"/>
              <a:gd name="T8" fmla="*/ 0 w 21600"/>
              <a:gd name="T9" fmla="*/ 0 h 21600"/>
              <a:gd name="T10" fmla="*/ 2160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720" tIns="40680" rIns="81720" bIns="406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sz="3200" dirty="0" err="1">
                <a:solidFill>
                  <a:schemeClr val="tx1"/>
                </a:solidFill>
                <a:latin typeface="+mn-lt"/>
              </a:rPr>
              <a:t>Bagaimana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n-lt"/>
              </a:rPr>
              <a:t>Menentukan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SKYLINE object dari data </a:t>
            </a:r>
            <a:r>
              <a:rPr lang="en-US" sz="3200" dirty="0" err="1">
                <a:solidFill>
                  <a:schemeClr val="tx1"/>
                </a:solidFill>
                <a:latin typeface="+mn-lt"/>
              </a:rPr>
              <a:t>tersebut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?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2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3553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SzPct val="45000"/>
              <a:buNone/>
            </a:pPr>
            <a:endParaRPr lang="en-US" sz="3200" dirty="0" smtClean="0">
              <a:ea typeface="WenQuanYi Zen Hei" charset="0"/>
              <a:cs typeface="WenQuanYi Zen Hei" charset="0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SzPct val="45000"/>
              <a:buNone/>
            </a:pPr>
            <a:endParaRPr lang="en-US" sz="3200" dirty="0" smtClean="0">
              <a:ea typeface="WenQuanYi Zen Hei" charset="0"/>
              <a:cs typeface="WenQuanYi Zen Hei" charset="0"/>
            </a:endParaRPr>
          </a:p>
          <a:p>
            <a:pPr marL="0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3200" dirty="0" err="1" smtClean="0">
                <a:ea typeface="WenQuanYi Zen Hei" charset="0"/>
                <a:cs typeface="WenQuanYi Zen Hei" charset="0"/>
              </a:rPr>
              <a:t>Metode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yang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digunakan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untuk Indexing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harus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dapat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menangani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proses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penambahan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(insert) dan </a:t>
            </a:r>
            <a:r>
              <a:rPr lang="en-US" sz="3200" dirty="0" err="1" smtClean="0">
                <a:ea typeface="WenQuanYi Zen Hei" charset="0"/>
                <a:cs typeface="WenQuanYi Zen Hei" charset="0"/>
              </a:rPr>
              <a:t>penghapusan</a:t>
            </a:r>
            <a:r>
              <a:rPr lang="en-US" sz="3200" dirty="0" smtClean="0">
                <a:ea typeface="WenQuanYi Zen Hei" charset="0"/>
                <a:cs typeface="WenQuanYi Zen Hei" charset="0"/>
              </a:rPr>
              <a:t> (delete) Object </a:t>
            </a:r>
            <a:r>
              <a:rPr lang="en-US" sz="3200" b="1" dirty="0">
                <a:ea typeface="WenQuanYi Zen Hei" charset="0"/>
                <a:cs typeface="WenQuanYi Zen Hei" charset="0"/>
              </a:rPr>
              <a:t>{dynamic environment</a:t>
            </a:r>
            <a:r>
              <a:rPr lang="en-US" sz="3200" b="1" dirty="0" smtClean="0">
                <a:ea typeface="WenQuanYi Zen Hei" charset="0"/>
                <a:cs typeface="WenQuanYi Zen Hei" charset="0"/>
              </a:rPr>
              <a:t>}</a:t>
            </a:r>
            <a:endParaRPr lang="en-US" sz="3200" dirty="0">
              <a:ea typeface="WenQuanYi Zen Hei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8139"/>
            <a:ext cx="10515600" cy="53288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400" dirty="0" smtClean="0">
                <a:ea typeface="WenQuanYi Zen Hei" charset="0"/>
                <a:cs typeface="WenQuanYi Zen Hei" charset="0"/>
              </a:rPr>
              <a:t>R-Tree [Rectangle Tree</a:t>
            </a:r>
            <a:r>
              <a:rPr lang="en-US" sz="4400" dirty="0">
                <a:ea typeface="WenQuanYi Zen Hei" charset="0"/>
                <a:cs typeface="WenQuanYi Zen Hei" charset="0"/>
              </a:rPr>
              <a:t>]</a:t>
            </a:r>
            <a:endParaRPr lang="en-US" sz="4400" dirty="0" smtClean="0">
              <a:ea typeface="WenQuanYi Zen Hei" charset="0"/>
              <a:cs typeface="WenQuanYi Zen Hei" charset="0"/>
            </a:endParaRPr>
          </a:p>
          <a:p>
            <a:pPr>
              <a:spcBef>
                <a:spcPts val="1200"/>
              </a:spcBef>
              <a:buSzPct val="45000"/>
              <a:buNone/>
            </a:pPr>
            <a:endParaRPr lang="en-US" sz="3200" dirty="0" smtClean="0">
              <a:ea typeface="WenQuanYi Zen Hei" charset="0"/>
              <a:cs typeface="WenQuanYi Zen Hei" charset="0"/>
            </a:endParaRPr>
          </a:p>
          <a:p>
            <a:pPr>
              <a:spcBef>
                <a:spcPts val="1200"/>
              </a:spcBef>
              <a:buSzPct val="45000"/>
              <a:buNone/>
            </a:pPr>
            <a:endParaRPr lang="en-US" sz="3200" dirty="0" smtClean="0">
              <a:ea typeface="WenQuanYi Zen Hei" charset="0"/>
              <a:cs typeface="WenQuanYi Zen Hei" charset="0"/>
            </a:endParaRPr>
          </a:p>
          <a:p>
            <a:pPr>
              <a:spcBef>
                <a:spcPts val="1200"/>
              </a:spcBef>
              <a:buSzPct val="45000"/>
              <a:buNone/>
            </a:pPr>
            <a:endParaRPr lang="en-US" sz="3200" dirty="0" smtClean="0">
              <a:ea typeface="WenQuanYi Zen Hei" charset="0"/>
              <a:cs typeface="WenQuanYi Zen Hei" charset="0"/>
            </a:endParaRPr>
          </a:p>
          <a:p>
            <a:pPr>
              <a:spcBef>
                <a:spcPts val="1200"/>
              </a:spcBef>
              <a:buSzPct val="45000"/>
              <a:buNone/>
            </a:pPr>
            <a:endParaRPr lang="en-US" sz="3200" dirty="0">
              <a:ea typeface="WenQuanYi Zen Hei" charset="0"/>
              <a:cs typeface="WenQuanYi Zen Hei" charset="0"/>
            </a:endParaRPr>
          </a:p>
          <a:p>
            <a:pPr>
              <a:spcBef>
                <a:spcPts val="1200"/>
              </a:spcBef>
              <a:buSzPct val="45000"/>
              <a:buNone/>
            </a:pPr>
            <a:endParaRPr lang="en-US" sz="3200" dirty="0" smtClean="0">
              <a:ea typeface="WenQuanYi Zen Hei" charset="0"/>
              <a:cs typeface="WenQuanYi Zen Hei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GB" sz="3200" dirty="0" smtClean="0">
                <a:ea typeface="WenQuanYi Zen Hei" charset="0"/>
                <a:cs typeface="WenQuanYi Zen Hei" charset="0"/>
              </a:rPr>
              <a:t>A. </a:t>
            </a:r>
            <a:r>
              <a:rPr lang="en-GB" sz="3200" dirty="0" err="1" smtClean="0">
                <a:ea typeface="WenQuanYi Zen Hei" charset="0"/>
                <a:cs typeface="WenQuanYi Zen Hei" charset="0"/>
              </a:rPr>
              <a:t>Guttman</a:t>
            </a:r>
            <a:r>
              <a:rPr lang="en-GB" sz="3200" dirty="0" smtClean="0">
                <a:ea typeface="WenQuanYi Zen Hei" charset="0"/>
                <a:cs typeface="WenQuanYi Zen Hei" charset="0"/>
              </a:rPr>
              <a:t> :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3200" dirty="0" smtClean="0">
                <a:ea typeface="WenQuanYi Zen Hei" charset="0"/>
                <a:cs typeface="WenQuanYi Zen Hei" charset="0"/>
              </a:rPr>
              <a:t>R-tree: A Dynamic Index Structure for Spatial Searching, ACM SIGMOD Conference</a:t>
            </a:r>
            <a:r>
              <a:rPr lang="en-GB" sz="3200" i="1" dirty="0" smtClean="0">
                <a:ea typeface="WenQuanYi Zen Hei" charset="0"/>
                <a:cs typeface="WenQuanYi Zen Hei" charset="0"/>
              </a:rPr>
              <a:t>,</a:t>
            </a:r>
            <a:r>
              <a:rPr lang="en-GB" sz="3200" dirty="0" smtClean="0">
                <a:ea typeface="WenQuanYi Zen Hei" charset="0"/>
                <a:cs typeface="WenQuanYi Zen Hei" charset="0"/>
              </a:rPr>
              <a:t> 1984</a:t>
            </a:r>
          </a:p>
          <a:p>
            <a:pPr>
              <a:spcBef>
                <a:spcPts val="1200"/>
              </a:spcBef>
              <a:buSzPct val="45000"/>
              <a:buNone/>
            </a:pPr>
            <a:endParaRPr lang="en-US" sz="3200" dirty="0" smtClean="0">
              <a:ea typeface="WenQuanYi Zen Hei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7"/>
            <a:ext cx="10515600" cy="5395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R-trees</a:t>
            </a:r>
            <a:r>
              <a:rPr lang="en-US" sz="3600" dirty="0"/>
              <a:t> are tree data structures used for spatial access methods, for </a:t>
            </a:r>
            <a:r>
              <a:rPr lang="en-US" sz="3600" b="1" dirty="0"/>
              <a:t>indexing multi-dimensional information</a:t>
            </a:r>
            <a:r>
              <a:rPr lang="en-US" sz="3600" dirty="0"/>
              <a:t> such as </a:t>
            </a:r>
            <a:r>
              <a:rPr lang="en-US" sz="3600" b="1" dirty="0"/>
              <a:t>geographical coordinates, rectangles or polygons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GB" sz="3600" dirty="0" err="1" smtClean="0">
                <a:ea typeface="WenQuanYi Zen Hei" charset="0"/>
                <a:cs typeface="WenQuanYi Zen Hei" charset="0"/>
              </a:rPr>
              <a:t>Guttman</a:t>
            </a:r>
            <a:r>
              <a:rPr lang="en-GB" sz="3600" dirty="0" smtClean="0">
                <a:ea typeface="WenQuanYi Zen Hei" charset="0"/>
                <a:cs typeface="WenQuanYi Zen Hei" charset="0"/>
              </a:rPr>
              <a:t>, 1984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24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1816</Words>
  <Application>Microsoft Office PowerPoint</Application>
  <PresentationFormat>Widescreen</PresentationFormat>
  <Paragraphs>592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Gulim</vt:lpstr>
      <vt:lpstr>Malgun Gothic</vt:lpstr>
      <vt:lpstr>Arial</vt:lpstr>
      <vt:lpstr>Calibri</vt:lpstr>
      <vt:lpstr>Calibri Light</vt:lpstr>
      <vt:lpstr>Courier New</vt:lpstr>
      <vt:lpstr>Droid Sans Fallback</vt:lpstr>
      <vt:lpstr>Ubuntu</vt:lpstr>
      <vt:lpstr>WenQuanYi Zen Hei</vt:lpstr>
      <vt:lpstr>Wingdings</vt:lpstr>
      <vt:lpstr>Office Theme</vt:lpstr>
      <vt:lpstr>Multidimensional indexing</vt:lpstr>
      <vt:lpstr>PowerPoint Presentation</vt:lpstr>
      <vt:lpstr>PowerPoint Presentation</vt:lpstr>
      <vt:lpstr>Contoh Data Set 2-dimensi</vt:lpstr>
      <vt:lpstr>Contoh Data Set n-dimensi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Algoritma dan &lt;code/&gt;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&lt;/R-TREE&gt;</vt:lpstr>
      <vt:lpstr>Result &lt;/R-TREE&gt;</vt:lpstr>
      <vt:lpstr>Result &lt;/R-TREE&gt;</vt:lpstr>
      <vt:lpstr>PowerPoint Presentation</vt:lpstr>
      <vt:lpstr>PowerPoint Presentation</vt:lpstr>
      <vt:lpstr>PowerPoint Presentation</vt:lpstr>
      <vt:lpstr>&lt;/Skyline&gt;</vt:lpstr>
      <vt:lpstr>Branch and Bound</vt:lpstr>
      <vt:lpstr>Branch and Bound</vt:lpstr>
      <vt:lpstr>PowerPoint Presentation</vt:lpstr>
      <vt:lpstr>PowerPoint Presentation</vt:lpstr>
      <vt:lpstr>Result &lt;/Skyline&gt;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indexing</dc:title>
  <dc:creator>ahmadluky</dc:creator>
  <cp:lastModifiedBy>ahmadluky</cp:lastModifiedBy>
  <cp:revision>507</cp:revision>
  <dcterms:created xsi:type="dcterms:W3CDTF">2015-01-01T07:38:09Z</dcterms:created>
  <dcterms:modified xsi:type="dcterms:W3CDTF">2015-01-12T15:43:43Z</dcterms:modified>
</cp:coreProperties>
</file>