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58" r:id="rId3"/>
    <p:sldId id="260" r:id="rId4"/>
    <p:sldId id="266" r:id="rId5"/>
    <p:sldId id="267" r:id="rId6"/>
    <p:sldId id="312" r:id="rId7"/>
    <p:sldId id="274" r:id="rId8"/>
    <p:sldId id="263" r:id="rId9"/>
    <p:sldId id="279" r:id="rId10"/>
    <p:sldId id="273" r:id="rId11"/>
    <p:sldId id="270" r:id="rId12"/>
    <p:sldId id="313" r:id="rId13"/>
    <p:sldId id="262" r:id="rId14"/>
    <p:sldId id="315" r:id="rId15"/>
    <p:sldId id="261" r:id="rId16"/>
    <p:sldId id="316" r:id="rId17"/>
    <p:sldId id="287" r:id="rId18"/>
    <p:sldId id="314" r:id="rId19"/>
    <p:sldId id="268" r:id="rId20"/>
    <p:sldId id="317" r:id="rId21"/>
    <p:sldId id="276" r:id="rId22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4"/>
    </p:embeddedFont>
    <p:embeddedFont>
      <p:font typeface="Chakra Petch" pitchFamily="2" charset="-34"/>
      <p:regular r:id="rId25"/>
      <p:bold r:id="rId26"/>
      <p:italic r:id="rId27"/>
      <p:boldItalic r:id="rId28"/>
    </p:embeddedFont>
    <p:embeddedFont>
      <p:font typeface="Chakra Petch Medium" pitchFamily="2" charset="-34"/>
      <p:regular r:id="rId29"/>
      <p:bold r:id="rId30"/>
      <p:italic r:id="rId31"/>
      <p:boldItalic r:id="rId32"/>
    </p:embeddedFont>
    <p:embeddedFont>
      <p:font typeface="Fira Code" panose="020B0809050000020004" pitchFamily="49" charset="0"/>
      <p:regular r:id="rId33"/>
      <p:bold r:id="rId34"/>
    </p:embeddedFont>
    <p:embeddedFont>
      <p:font typeface="Poppins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4EDA69-CC6D-4C04-82F3-E0839AE6B39A}">
  <a:tblStyle styleId="{E34EDA69-CC6D-4C04-82F3-E0839AE6B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0"/>
    <p:restoredTop sz="94767"/>
  </p:normalViewPr>
  <p:slideViewPr>
    <p:cSldViewPr snapToGrid="0">
      <p:cViewPr varScale="1">
        <p:scale>
          <a:sx n="171" d="100"/>
          <a:sy n="171" d="100"/>
        </p:scale>
        <p:origin x="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7030f7ab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17030f7ab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17030f7ab2_0_22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17030f7ab2_0_22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57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93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17030f7ab2_0_2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17030f7ab2_0_2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17030f7ab2_0_2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17030f7ab2_0_2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599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17030f7ab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17030f7ab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17030f7ab2_0_2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17030f7ab2_0_2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296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17030f7ab2_0_22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17030f7ab2_0_22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17030f7a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17030f7ab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17030f7ab2_0_22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17030f7ab2_0_22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54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7030f7ab2_0_2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7030f7ab2_0_2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17030f7ab2_0_22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17030f7ab2_0_22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4" r:id="rId11"/>
    <p:sldLayoutId id="2147483665" r:id="rId12"/>
    <p:sldLayoutId id="2147483668" r:id="rId13"/>
    <p:sldLayoutId id="2147483669" r:id="rId14"/>
    <p:sldLayoutId id="2147483670" r:id="rId15"/>
    <p:sldLayoutId id="2147483671" r:id="rId16"/>
    <p:sldLayoutId id="2147483674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Object Oriented Design</a:t>
            </a:r>
            <a:endParaRPr sz="3100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100" dirty="0"/>
              <a:t>Elevator Management System</a:t>
            </a:r>
            <a:endParaRPr sz="3100" dirty="0">
              <a:solidFill>
                <a:schemeClr val="accent1"/>
              </a:solidFill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84855EF4-8AB9-5230-4946-607005C84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CS5004 </a:t>
            </a:r>
            <a:r>
              <a:rPr lang="en-US" altLang="zh-CN" dirty="0" err="1"/>
              <a:t>Qiaowen</a:t>
            </a:r>
            <a:r>
              <a:rPr lang="en-US" altLang="zh-CN" dirty="0"/>
              <a:t> Mei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/>
          <p:cNvSpPr/>
          <p:nvPr/>
        </p:nvSpPr>
        <p:spPr>
          <a:xfrm>
            <a:off x="648550" y="1534625"/>
            <a:ext cx="3923400" cy="272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method</a:t>
            </a:r>
            <a:endParaRPr dirty="0"/>
          </a:p>
        </p:txBody>
      </p:sp>
      <p:sp>
        <p:nvSpPr>
          <p:cNvPr id="1293" name="Google Shape;1293;p53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Take external request/take internal request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Open gate/close gate</a:t>
            </a:r>
            <a:endParaRPr lang="en-US"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-US" dirty="0"/>
              <a:t>Check weight</a:t>
            </a:r>
            <a:endParaRPr lang="en-US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4" name="Google Shape;1294;p53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Press button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5" name="Google Shape;1295;p53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ElevatorCab</a:t>
            </a:r>
            <a:endParaRPr dirty="0"/>
          </a:p>
        </p:txBody>
      </p:sp>
      <p:sp>
        <p:nvSpPr>
          <p:cNvPr id="1296" name="Google Shape;1296;p53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ElevatorButton</a:t>
            </a:r>
            <a:endParaRPr dirty="0"/>
          </a:p>
        </p:txBody>
      </p:sp>
      <p:grpSp>
        <p:nvGrpSpPr>
          <p:cNvPr id="1297" name="Google Shape;1297;p53"/>
          <p:cNvGrpSpPr/>
          <p:nvPr/>
        </p:nvGrpSpPr>
        <p:grpSpPr>
          <a:xfrm>
            <a:off x="2359173" y="4172741"/>
            <a:ext cx="502173" cy="502172"/>
            <a:chOff x="2913983" y="4329790"/>
            <a:chExt cx="591627" cy="591626"/>
          </a:xfrm>
        </p:grpSpPr>
        <p:sp>
          <p:nvSpPr>
            <p:cNvPr id="1298" name="Google Shape;1298;p5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method(data flow)</a:t>
            </a:r>
            <a:endParaRPr dirty="0"/>
          </a:p>
        </p:txBody>
      </p:sp>
      <p:sp>
        <p:nvSpPr>
          <p:cNvPr id="1097" name="Google Shape;1097;p50"/>
          <p:cNvSpPr txBox="1"/>
          <p:nvPr/>
        </p:nvSpPr>
        <p:spPr>
          <a:xfrm>
            <a:off x="1040456" y="3689101"/>
            <a:ext cx="2486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m</a:t>
            </a:r>
            <a:r>
              <a:rPr lang="en" sz="1600" dirty="0" err="1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ove</a:t>
            </a:r>
            <a:r>
              <a:rPr lang="en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 to target floor</a:t>
            </a:r>
            <a:endParaRPr sz="16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098" name="Google Shape;1098;p50"/>
          <p:cNvSpPr txBox="1"/>
          <p:nvPr/>
        </p:nvSpPr>
        <p:spPr>
          <a:xfrm>
            <a:off x="5616570" y="3689101"/>
            <a:ext cx="2486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open gate, close gate</a:t>
            </a:r>
            <a:endParaRPr sz="16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100" name="Google Shape;1100;p50"/>
          <p:cNvSpPr txBox="1"/>
          <p:nvPr/>
        </p:nvSpPr>
        <p:spPr>
          <a:xfrm>
            <a:off x="520769" y="1292703"/>
            <a:ext cx="352599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t</a:t>
            </a:r>
            <a:r>
              <a:rPr lang="en" sz="1600" dirty="0" err="1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ake</a:t>
            </a:r>
            <a:r>
              <a:rPr lang="en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 external request</a:t>
            </a:r>
            <a:endParaRPr sz="16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101" name="Google Shape;1101;p50"/>
          <p:cNvSpPr txBox="1"/>
          <p:nvPr/>
        </p:nvSpPr>
        <p:spPr>
          <a:xfrm>
            <a:off x="5791476" y="647675"/>
            <a:ext cx="2703431" cy="174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e</a:t>
            </a:r>
            <a:r>
              <a:rPr lang="en" sz="1600" dirty="0" err="1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levator</a:t>
            </a:r>
            <a:r>
              <a:rPr lang="en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 system dispatch the request to target elevator using algorithm</a:t>
            </a:r>
            <a:endParaRPr sz="16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105" name="Google Shape;1105;p50"/>
          <p:cNvSpPr txBox="1"/>
          <p:nvPr/>
        </p:nvSpPr>
        <p:spPr>
          <a:xfrm>
            <a:off x="1040417" y="2627563"/>
            <a:ext cx="2486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o</a:t>
            </a:r>
            <a:r>
              <a:rPr lang="en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pen gate, close gate</a:t>
            </a:r>
            <a:endParaRPr sz="16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106" name="Google Shape;1106;p50"/>
          <p:cNvSpPr txBox="1"/>
          <p:nvPr/>
        </p:nvSpPr>
        <p:spPr>
          <a:xfrm>
            <a:off x="5616570" y="2490084"/>
            <a:ext cx="2807430" cy="70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e</a:t>
            </a:r>
            <a:r>
              <a:rPr lang="en" sz="1600" dirty="0" err="1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levator</a:t>
            </a:r>
            <a:r>
              <a:rPr lang="en" sz="16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 move toward customer</a:t>
            </a:r>
            <a:endParaRPr sz="16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108" name="Google Shape;1108;p50"/>
          <p:cNvCxnSpPr>
            <a:cxnSpLocks/>
            <a:endCxn id="1101" idx="1"/>
          </p:cNvCxnSpPr>
          <p:nvPr/>
        </p:nvCxnSpPr>
        <p:spPr>
          <a:xfrm>
            <a:off x="3527156" y="1507503"/>
            <a:ext cx="2264320" cy="139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09" name="Google Shape;1109;p50"/>
          <p:cNvCxnSpPr>
            <a:cxnSpLocks/>
            <a:endCxn id="1106" idx="0"/>
          </p:cNvCxnSpPr>
          <p:nvPr/>
        </p:nvCxnSpPr>
        <p:spPr>
          <a:xfrm>
            <a:off x="7020285" y="1987826"/>
            <a:ext cx="0" cy="5022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0" name="Google Shape;1110;p50"/>
          <p:cNvCxnSpPr>
            <a:cxnSpLocks/>
            <a:stCxn id="1106" idx="1"/>
            <a:endCxn id="1105" idx="3"/>
          </p:cNvCxnSpPr>
          <p:nvPr/>
        </p:nvCxnSpPr>
        <p:spPr>
          <a:xfrm flipH="1" flipV="1">
            <a:off x="3527117" y="2842363"/>
            <a:ext cx="2089453" cy="23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1" name="Google Shape;1111;p50"/>
          <p:cNvCxnSpPr>
            <a:cxnSpLocks/>
            <a:endCxn id="1097" idx="0"/>
          </p:cNvCxnSpPr>
          <p:nvPr/>
        </p:nvCxnSpPr>
        <p:spPr>
          <a:xfrm>
            <a:off x="2283767" y="3115265"/>
            <a:ext cx="39" cy="5738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2" name="Google Shape;1112;p50"/>
          <p:cNvCxnSpPr>
            <a:stCxn id="1097" idx="3"/>
            <a:endCxn id="1098" idx="1"/>
          </p:cNvCxnSpPr>
          <p:nvPr/>
        </p:nvCxnSpPr>
        <p:spPr>
          <a:xfrm>
            <a:off x="3527156" y="3903901"/>
            <a:ext cx="208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9"/>
          <p:cNvSpPr txBox="1">
            <a:spLocks noGrp="1"/>
          </p:cNvSpPr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Algorithm, code, test</a:t>
            </a:r>
            <a:endParaRPr dirty="0"/>
          </a:p>
        </p:txBody>
      </p:sp>
      <p:sp>
        <p:nvSpPr>
          <p:cNvPr id="1526" name="Google Shape;1526;p59"/>
          <p:cNvSpPr txBox="1">
            <a:spLocks noGrp="1"/>
          </p:cNvSpPr>
          <p:nvPr>
            <p:ph type="subTitle" idx="1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ow data flow works</a:t>
            </a:r>
            <a:endParaRPr dirty="0"/>
          </a:p>
        </p:txBody>
      </p:sp>
      <p:sp>
        <p:nvSpPr>
          <p:cNvPr id="1527" name="Google Shape;1527;p59"/>
          <p:cNvSpPr txBox="1">
            <a:spLocks noGrp="1"/>
          </p:cNvSpPr>
          <p:nvPr>
            <p:ph type="title" idx="2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5" name="Google Shape;9607;p82">
            <a:extLst>
              <a:ext uri="{FF2B5EF4-FFF2-40B4-BE49-F238E27FC236}">
                <a16:creationId xmlns:a16="http://schemas.microsoft.com/office/drawing/2014/main" id="{4960F60B-B4BE-D36F-461C-4DD4CFA1D388}"/>
              </a:ext>
            </a:extLst>
          </p:cNvPr>
          <p:cNvGrpSpPr/>
          <p:nvPr/>
        </p:nvGrpSpPr>
        <p:grpSpPr>
          <a:xfrm>
            <a:off x="376285" y="4146880"/>
            <a:ext cx="633531" cy="687514"/>
            <a:chOff x="2499700" y="1135950"/>
            <a:chExt cx="732402" cy="777990"/>
          </a:xfrm>
        </p:grpSpPr>
        <p:grpSp>
          <p:nvGrpSpPr>
            <p:cNvPr id="6" name="Google Shape;9608;p82">
              <a:extLst>
                <a:ext uri="{FF2B5EF4-FFF2-40B4-BE49-F238E27FC236}">
                  <a16:creationId xmlns:a16="http://schemas.microsoft.com/office/drawing/2014/main" id="{A37A3F1E-AD7B-094A-8AB0-386009CE375B}"/>
                </a:ext>
              </a:extLst>
            </p:cNvPr>
            <p:cNvGrpSpPr/>
            <p:nvPr/>
          </p:nvGrpSpPr>
          <p:grpSpPr>
            <a:xfrm>
              <a:off x="2499700" y="1135950"/>
              <a:ext cx="732402" cy="694705"/>
              <a:chOff x="2499700" y="1135950"/>
              <a:chExt cx="732402" cy="694705"/>
            </a:xfrm>
          </p:grpSpPr>
          <p:sp>
            <p:nvSpPr>
              <p:cNvPr id="13" name="Google Shape;9609;p82">
                <a:extLst>
                  <a:ext uri="{FF2B5EF4-FFF2-40B4-BE49-F238E27FC236}">
                    <a16:creationId xmlns:a16="http://schemas.microsoft.com/office/drawing/2014/main" id="{1E8AA281-18EF-DA03-E783-100F70DB3674}"/>
                  </a:ext>
                </a:extLst>
              </p:cNvPr>
              <p:cNvSpPr/>
              <p:nvPr/>
            </p:nvSpPr>
            <p:spPr>
              <a:xfrm>
                <a:off x="2721907" y="1135950"/>
                <a:ext cx="288719" cy="199571"/>
              </a:xfrm>
              <a:custGeom>
                <a:avLst/>
                <a:gdLst/>
                <a:ahLst/>
                <a:cxnLst/>
                <a:rect l="l" t="t" r="r" b="b"/>
                <a:pathLst>
                  <a:path w="81559" h="56376" extrusionOk="0">
                    <a:moveTo>
                      <a:pt x="40780" y="1"/>
                    </a:moveTo>
                    <a:cubicBezTo>
                      <a:pt x="38862" y="1"/>
                      <a:pt x="36944" y="556"/>
                      <a:pt x="35329" y="1666"/>
                    </a:cubicBezTo>
                    <a:cubicBezTo>
                      <a:pt x="24427" y="9338"/>
                      <a:pt x="1211" y="28718"/>
                      <a:pt x="0" y="51329"/>
                    </a:cubicBezTo>
                    <a:lnTo>
                      <a:pt x="1211" y="51732"/>
                    </a:lnTo>
                    <a:cubicBezTo>
                      <a:pt x="4845" y="52944"/>
                      <a:pt x="8479" y="54357"/>
                      <a:pt x="12113" y="56174"/>
                    </a:cubicBezTo>
                    <a:lnTo>
                      <a:pt x="12113" y="53145"/>
                    </a:lnTo>
                    <a:cubicBezTo>
                      <a:pt x="12113" y="36591"/>
                      <a:pt x="29071" y="22662"/>
                      <a:pt x="36944" y="17009"/>
                    </a:cubicBezTo>
                    <a:cubicBezTo>
                      <a:pt x="38155" y="16202"/>
                      <a:pt x="39467" y="15798"/>
                      <a:pt x="40780" y="15798"/>
                    </a:cubicBezTo>
                    <a:cubicBezTo>
                      <a:pt x="42092" y="15798"/>
                      <a:pt x="43404" y="16202"/>
                      <a:pt x="44615" y="17009"/>
                    </a:cubicBezTo>
                    <a:cubicBezTo>
                      <a:pt x="52489" y="22662"/>
                      <a:pt x="69446" y="36591"/>
                      <a:pt x="69446" y="53145"/>
                    </a:cubicBezTo>
                    <a:lnTo>
                      <a:pt x="69446" y="56376"/>
                    </a:lnTo>
                    <a:cubicBezTo>
                      <a:pt x="72878" y="54559"/>
                      <a:pt x="76512" y="53145"/>
                      <a:pt x="80146" y="51934"/>
                    </a:cubicBezTo>
                    <a:lnTo>
                      <a:pt x="81559" y="51530"/>
                    </a:lnTo>
                    <a:cubicBezTo>
                      <a:pt x="80751" y="28920"/>
                      <a:pt x="57132" y="9540"/>
                      <a:pt x="46230" y="1666"/>
                    </a:cubicBezTo>
                    <a:cubicBezTo>
                      <a:pt x="44615" y="556"/>
                      <a:pt x="42697" y="1"/>
                      <a:pt x="407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610;p82">
                <a:extLst>
                  <a:ext uri="{FF2B5EF4-FFF2-40B4-BE49-F238E27FC236}">
                    <a16:creationId xmlns:a16="http://schemas.microsoft.com/office/drawing/2014/main" id="{E1CA20C0-E184-AD63-DCC9-FECA34BD00CB}"/>
                  </a:ext>
                </a:extLst>
              </p:cNvPr>
              <p:cNvSpPr/>
              <p:nvPr/>
            </p:nvSpPr>
            <p:spPr>
              <a:xfrm>
                <a:off x="2499700" y="1313180"/>
                <a:ext cx="225119" cy="278853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772" extrusionOk="0">
                    <a:moveTo>
                      <a:pt x="53819" y="1"/>
                    </a:moveTo>
                    <a:cubicBezTo>
                      <a:pt x="53376" y="1"/>
                      <a:pt x="52933" y="13"/>
                      <a:pt x="52489" y="39"/>
                    </a:cubicBezTo>
                    <a:cubicBezTo>
                      <a:pt x="33311" y="39"/>
                      <a:pt x="13527" y="12758"/>
                      <a:pt x="4442" y="19420"/>
                    </a:cubicBezTo>
                    <a:cubicBezTo>
                      <a:pt x="1212" y="21842"/>
                      <a:pt x="1" y="26082"/>
                      <a:pt x="1212" y="29917"/>
                    </a:cubicBezTo>
                    <a:cubicBezTo>
                      <a:pt x="5048" y="42434"/>
                      <a:pt x="16353" y="70697"/>
                      <a:pt x="37550" y="78772"/>
                    </a:cubicBezTo>
                    <a:cubicBezTo>
                      <a:pt x="37752" y="78368"/>
                      <a:pt x="37954" y="77964"/>
                      <a:pt x="38156" y="77561"/>
                    </a:cubicBezTo>
                    <a:cubicBezTo>
                      <a:pt x="40377" y="74533"/>
                      <a:pt x="43001" y="71504"/>
                      <a:pt x="45827" y="68678"/>
                    </a:cubicBezTo>
                    <a:cubicBezTo>
                      <a:pt x="44818" y="68476"/>
                      <a:pt x="43809" y="68072"/>
                      <a:pt x="42799" y="67871"/>
                    </a:cubicBezTo>
                    <a:cubicBezTo>
                      <a:pt x="27255" y="62824"/>
                      <a:pt x="19179" y="42232"/>
                      <a:pt x="16151" y="32946"/>
                    </a:cubicBezTo>
                    <a:cubicBezTo>
                      <a:pt x="15344" y="30321"/>
                      <a:pt x="16353" y="27293"/>
                      <a:pt x="18574" y="25678"/>
                    </a:cubicBezTo>
                    <a:cubicBezTo>
                      <a:pt x="25034" y="20833"/>
                      <a:pt x="38963" y="11748"/>
                      <a:pt x="52489" y="11748"/>
                    </a:cubicBezTo>
                    <a:cubicBezTo>
                      <a:pt x="55316" y="11748"/>
                      <a:pt x="57940" y="12152"/>
                      <a:pt x="60564" y="12960"/>
                    </a:cubicBezTo>
                    <a:cubicBezTo>
                      <a:pt x="61574" y="13363"/>
                      <a:pt x="62583" y="13767"/>
                      <a:pt x="63593" y="14171"/>
                    </a:cubicBezTo>
                    <a:cubicBezTo>
                      <a:pt x="62987" y="10335"/>
                      <a:pt x="62785" y="6701"/>
                      <a:pt x="62785" y="2866"/>
                    </a:cubicBezTo>
                    <a:lnTo>
                      <a:pt x="62785" y="1452"/>
                    </a:lnTo>
                    <a:cubicBezTo>
                      <a:pt x="59796" y="573"/>
                      <a:pt x="56808" y="1"/>
                      <a:pt x="538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611;p82">
                <a:extLst>
                  <a:ext uri="{FF2B5EF4-FFF2-40B4-BE49-F238E27FC236}">
                    <a16:creationId xmlns:a16="http://schemas.microsoft.com/office/drawing/2014/main" id="{C41B8402-36A1-F73E-7AD8-1842CB4078E1}"/>
                  </a:ext>
                </a:extLst>
              </p:cNvPr>
              <p:cNvSpPr/>
              <p:nvPr/>
            </p:nvSpPr>
            <p:spPr>
              <a:xfrm>
                <a:off x="2721907" y="1317604"/>
                <a:ext cx="53599" cy="72899"/>
              </a:xfrm>
              <a:custGeom>
                <a:avLst/>
                <a:gdLst/>
                <a:ahLst/>
                <a:cxnLst/>
                <a:rect l="l" t="t" r="r" b="b"/>
                <a:pathLst>
                  <a:path w="15141" h="20593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5249"/>
                      <a:pt x="202" y="9085"/>
                      <a:pt x="808" y="12921"/>
                    </a:cubicBezTo>
                    <a:cubicBezTo>
                      <a:pt x="5653" y="14738"/>
                      <a:pt x="9892" y="17362"/>
                      <a:pt x="13930" y="20592"/>
                    </a:cubicBezTo>
                    <a:cubicBezTo>
                      <a:pt x="14333" y="20188"/>
                      <a:pt x="14737" y="19785"/>
                      <a:pt x="15141" y="19583"/>
                    </a:cubicBezTo>
                    <a:cubicBezTo>
                      <a:pt x="13324" y="14738"/>
                      <a:pt x="12315" y="9893"/>
                      <a:pt x="12113" y="4846"/>
                    </a:cubicBezTo>
                    <a:cubicBezTo>
                      <a:pt x="8681" y="3029"/>
                      <a:pt x="5047" y="1414"/>
                      <a:pt x="1211" y="404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612;p82">
                <a:extLst>
                  <a:ext uri="{FF2B5EF4-FFF2-40B4-BE49-F238E27FC236}">
                    <a16:creationId xmlns:a16="http://schemas.microsoft.com/office/drawing/2014/main" id="{4A530A31-D112-CB50-3C5B-A2241B5B7167}"/>
                  </a:ext>
                </a:extLst>
              </p:cNvPr>
              <p:cNvSpPr/>
              <p:nvPr/>
            </p:nvSpPr>
            <p:spPr>
              <a:xfrm>
                <a:off x="2764773" y="1334751"/>
                <a:ext cx="47171" cy="52173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4738" extrusionOk="0">
                    <a:moveTo>
                      <a:pt x="1" y="1"/>
                    </a:moveTo>
                    <a:cubicBezTo>
                      <a:pt x="203" y="5048"/>
                      <a:pt x="1212" y="9893"/>
                      <a:pt x="3029" y="14738"/>
                    </a:cubicBezTo>
                    <a:cubicBezTo>
                      <a:pt x="6259" y="12315"/>
                      <a:pt x="9691" y="10498"/>
                      <a:pt x="13325" y="9085"/>
                    </a:cubicBezTo>
                    <a:cubicBezTo>
                      <a:pt x="9287" y="5451"/>
                      <a:pt x="4846" y="2423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613;p82">
                <a:extLst>
                  <a:ext uri="{FF2B5EF4-FFF2-40B4-BE49-F238E27FC236}">
                    <a16:creationId xmlns:a16="http://schemas.microsoft.com/office/drawing/2014/main" id="{65374D43-B69F-41F7-4CE8-AAB2AC19E1BF}"/>
                  </a:ext>
                </a:extLst>
              </p:cNvPr>
              <p:cNvSpPr/>
              <p:nvPr/>
            </p:nvSpPr>
            <p:spPr>
              <a:xfrm>
                <a:off x="2554001" y="1354757"/>
                <a:ext cx="187956" cy="201536"/>
              </a:xfrm>
              <a:custGeom>
                <a:avLst/>
                <a:gdLst/>
                <a:ahLst/>
                <a:cxnLst/>
                <a:rect l="l" t="t" r="r" b="b"/>
                <a:pathLst>
                  <a:path w="53095" h="56931" extrusionOk="0">
                    <a:moveTo>
                      <a:pt x="37146" y="0"/>
                    </a:moveTo>
                    <a:cubicBezTo>
                      <a:pt x="23620" y="0"/>
                      <a:pt x="9489" y="9085"/>
                      <a:pt x="3231" y="13930"/>
                    </a:cubicBezTo>
                    <a:cubicBezTo>
                      <a:pt x="808" y="15545"/>
                      <a:pt x="1" y="18573"/>
                      <a:pt x="808" y="21198"/>
                    </a:cubicBezTo>
                    <a:cubicBezTo>
                      <a:pt x="3634" y="30282"/>
                      <a:pt x="11710" y="51076"/>
                      <a:pt x="27456" y="56123"/>
                    </a:cubicBezTo>
                    <a:cubicBezTo>
                      <a:pt x="28466" y="56324"/>
                      <a:pt x="29273" y="56728"/>
                      <a:pt x="30282" y="56930"/>
                    </a:cubicBezTo>
                    <a:cubicBezTo>
                      <a:pt x="34926" y="52287"/>
                      <a:pt x="40174" y="48249"/>
                      <a:pt x="46029" y="45221"/>
                    </a:cubicBezTo>
                    <a:cubicBezTo>
                      <a:pt x="46029" y="44414"/>
                      <a:pt x="46029" y="43404"/>
                      <a:pt x="46029" y="42395"/>
                    </a:cubicBezTo>
                    <a:cubicBezTo>
                      <a:pt x="45827" y="34118"/>
                      <a:pt x="48452" y="25841"/>
                      <a:pt x="53095" y="18977"/>
                    </a:cubicBezTo>
                    <a:cubicBezTo>
                      <a:pt x="50672" y="13728"/>
                      <a:pt x="49057" y="8075"/>
                      <a:pt x="48250" y="2423"/>
                    </a:cubicBezTo>
                    <a:cubicBezTo>
                      <a:pt x="47240" y="2019"/>
                      <a:pt x="46231" y="1615"/>
                      <a:pt x="45221" y="1413"/>
                    </a:cubicBezTo>
                    <a:cubicBezTo>
                      <a:pt x="42597" y="404"/>
                      <a:pt x="39771" y="0"/>
                      <a:pt x="3714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614;p82">
                <a:extLst>
                  <a:ext uri="{FF2B5EF4-FFF2-40B4-BE49-F238E27FC236}">
                    <a16:creationId xmlns:a16="http://schemas.microsoft.com/office/drawing/2014/main" id="{F4DA8677-A4D6-780F-494D-67782437A11D}"/>
                  </a:ext>
                </a:extLst>
              </p:cNvPr>
              <p:cNvSpPr/>
              <p:nvPr/>
            </p:nvSpPr>
            <p:spPr>
              <a:xfrm>
                <a:off x="2724763" y="1363329"/>
                <a:ext cx="46455" cy="58605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65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0" y="5653"/>
                      <a:pt x="2625" y="11306"/>
                      <a:pt x="4846" y="16555"/>
                    </a:cubicBezTo>
                    <a:cubicBezTo>
                      <a:pt x="6461" y="14334"/>
                      <a:pt x="8076" y="12315"/>
                      <a:pt x="10095" y="10297"/>
                    </a:cubicBezTo>
                    <a:cubicBezTo>
                      <a:pt x="10902" y="9489"/>
                      <a:pt x="12113" y="8480"/>
                      <a:pt x="13123" y="7672"/>
                    </a:cubicBezTo>
                    <a:cubicBezTo>
                      <a:pt x="9085" y="4442"/>
                      <a:pt x="4846" y="1818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615;p82">
                <a:extLst>
                  <a:ext uri="{FF2B5EF4-FFF2-40B4-BE49-F238E27FC236}">
                    <a16:creationId xmlns:a16="http://schemas.microsoft.com/office/drawing/2014/main" id="{0019646C-D88E-B589-1F7A-D7DCDDD19611}"/>
                  </a:ext>
                </a:extLst>
              </p:cNvPr>
              <p:cNvSpPr/>
              <p:nvPr/>
            </p:nvSpPr>
            <p:spPr>
              <a:xfrm>
                <a:off x="2587581" y="1591246"/>
                <a:ext cx="277288" cy="238695"/>
              </a:xfrm>
              <a:custGeom>
                <a:avLst/>
                <a:gdLst/>
                <a:ahLst/>
                <a:cxnLst/>
                <a:rect l="l" t="t" r="r" b="b"/>
                <a:pathLst>
                  <a:path w="78330" h="67428" extrusionOk="0">
                    <a:moveTo>
                      <a:pt x="12719" y="0"/>
                    </a:moveTo>
                    <a:cubicBezTo>
                      <a:pt x="1" y="18977"/>
                      <a:pt x="7672" y="48451"/>
                      <a:pt x="11912" y="61169"/>
                    </a:cubicBezTo>
                    <a:cubicBezTo>
                      <a:pt x="13123" y="64803"/>
                      <a:pt x="16555" y="67428"/>
                      <a:pt x="20593" y="67428"/>
                    </a:cubicBezTo>
                    <a:lnTo>
                      <a:pt x="22006" y="67428"/>
                    </a:lnTo>
                    <a:cubicBezTo>
                      <a:pt x="35935" y="67428"/>
                      <a:pt x="64602" y="65207"/>
                      <a:pt x="78330" y="48047"/>
                    </a:cubicBezTo>
                    <a:cubicBezTo>
                      <a:pt x="78128" y="47643"/>
                      <a:pt x="77724" y="47442"/>
                      <a:pt x="77522" y="47038"/>
                    </a:cubicBezTo>
                    <a:cubicBezTo>
                      <a:pt x="75302" y="43808"/>
                      <a:pt x="73283" y="40578"/>
                      <a:pt x="71466" y="37146"/>
                    </a:cubicBezTo>
                    <a:cubicBezTo>
                      <a:pt x="70860" y="37953"/>
                      <a:pt x="70457" y="38761"/>
                      <a:pt x="69851" y="39568"/>
                    </a:cubicBezTo>
                    <a:cubicBezTo>
                      <a:pt x="60363" y="52489"/>
                      <a:pt x="39367" y="54104"/>
                      <a:pt x="29273" y="54104"/>
                    </a:cubicBezTo>
                    <a:lnTo>
                      <a:pt x="28466" y="54104"/>
                    </a:lnTo>
                    <a:cubicBezTo>
                      <a:pt x="25640" y="54104"/>
                      <a:pt x="23015" y="52287"/>
                      <a:pt x="22208" y="49662"/>
                    </a:cubicBezTo>
                    <a:cubicBezTo>
                      <a:pt x="19179" y="40578"/>
                      <a:pt x="13527" y="18977"/>
                      <a:pt x="23217" y="5855"/>
                    </a:cubicBezTo>
                    <a:cubicBezTo>
                      <a:pt x="23823" y="4845"/>
                      <a:pt x="24428" y="4038"/>
                      <a:pt x="25236" y="3230"/>
                    </a:cubicBezTo>
                    <a:cubicBezTo>
                      <a:pt x="21400" y="2625"/>
                      <a:pt x="17766" y="1817"/>
                      <a:pt x="14132" y="606"/>
                    </a:cubicBezTo>
                    <a:cubicBezTo>
                      <a:pt x="13527" y="404"/>
                      <a:pt x="13123" y="202"/>
                      <a:pt x="1271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616;p82">
                <a:extLst>
                  <a:ext uri="{FF2B5EF4-FFF2-40B4-BE49-F238E27FC236}">
                    <a16:creationId xmlns:a16="http://schemas.microsoft.com/office/drawing/2014/main" id="{D80ABDBA-5DDD-D9E0-85FC-20408339683C}"/>
                  </a:ext>
                </a:extLst>
              </p:cNvPr>
              <p:cNvSpPr/>
              <p:nvPr/>
            </p:nvSpPr>
            <p:spPr>
              <a:xfrm>
                <a:off x="2631881" y="1556237"/>
                <a:ext cx="95768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13123" extrusionOk="0">
                    <a:moveTo>
                      <a:pt x="8277" y="0"/>
                    </a:moveTo>
                    <a:cubicBezTo>
                      <a:pt x="5451" y="2826"/>
                      <a:pt x="3029" y="5653"/>
                      <a:pt x="808" y="8883"/>
                    </a:cubicBezTo>
                    <a:cubicBezTo>
                      <a:pt x="404" y="9286"/>
                      <a:pt x="202" y="9690"/>
                      <a:pt x="0" y="9892"/>
                    </a:cubicBezTo>
                    <a:cubicBezTo>
                      <a:pt x="606" y="10094"/>
                      <a:pt x="1010" y="10296"/>
                      <a:pt x="1414" y="10498"/>
                    </a:cubicBezTo>
                    <a:cubicBezTo>
                      <a:pt x="5047" y="11709"/>
                      <a:pt x="8883" y="12517"/>
                      <a:pt x="12719" y="13122"/>
                    </a:cubicBezTo>
                    <a:cubicBezTo>
                      <a:pt x="16554" y="8277"/>
                      <a:pt x="21601" y="4240"/>
                      <a:pt x="27052" y="1211"/>
                    </a:cubicBezTo>
                    <a:lnTo>
                      <a:pt x="27052" y="1211"/>
                    </a:lnTo>
                    <a:cubicBezTo>
                      <a:pt x="25033" y="1615"/>
                      <a:pt x="23015" y="1615"/>
                      <a:pt x="20996" y="1615"/>
                    </a:cubicBezTo>
                    <a:cubicBezTo>
                      <a:pt x="16756" y="1615"/>
                      <a:pt x="12517" y="1009"/>
                      <a:pt x="827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617;p82">
                <a:extLst>
                  <a:ext uri="{FF2B5EF4-FFF2-40B4-BE49-F238E27FC236}">
                    <a16:creationId xmlns:a16="http://schemas.microsoft.com/office/drawing/2014/main" id="{479BDAEB-6306-EE90-6AE1-92A8649DF963}"/>
                  </a:ext>
                </a:extLst>
              </p:cNvPr>
              <p:cNvSpPr/>
              <p:nvPr/>
            </p:nvSpPr>
            <p:spPr>
              <a:xfrm>
                <a:off x="2661889" y="1514798"/>
                <a:ext cx="66467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776" h="13325" extrusionOk="0">
                    <a:moveTo>
                      <a:pt x="15747" y="0"/>
                    </a:moveTo>
                    <a:cubicBezTo>
                      <a:pt x="9892" y="3028"/>
                      <a:pt x="4644" y="7066"/>
                      <a:pt x="0" y="11709"/>
                    </a:cubicBezTo>
                    <a:cubicBezTo>
                      <a:pt x="4038" y="12718"/>
                      <a:pt x="8277" y="13324"/>
                      <a:pt x="12517" y="13324"/>
                    </a:cubicBezTo>
                    <a:cubicBezTo>
                      <a:pt x="14536" y="13324"/>
                      <a:pt x="16756" y="13122"/>
                      <a:pt x="18775" y="12920"/>
                    </a:cubicBezTo>
                    <a:cubicBezTo>
                      <a:pt x="16958" y="8883"/>
                      <a:pt x="16151" y="4441"/>
                      <a:pt x="157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618;p82">
                <a:extLst>
                  <a:ext uri="{FF2B5EF4-FFF2-40B4-BE49-F238E27FC236}">
                    <a16:creationId xmlns:a16="http://schemas.microsoft.com/office/drawing/2014/main" id="{603C2A77-FAAB-99A8-B2B7-18126E7DAFB7}"/>
                  </a:ext>
                </a:extLst>
              </p:cNvPr>
              <p:cNvSpPr/>
              <p:nvPr/>
            </p:nvSpPr>
            <p:spPr>
              <a:xfrm>
                <a:off x="2635452" y="1602677"/>
                <a:ext cx="205108" cy="180094"/>
              </a:xfrm>
              <a:custGeom>
                <a:avLst/>
                <a:gdLst/>
                <a:ahLst/>
                <a:cxnLst/>
                <a:rect l="l" t="t" r="r" b="b"/>
                <a:pathLst>
                  <a:path w="57940" h="50874" extrusionOk="0">
                    <a:moveTo>
                      <a:pt x="11710" y="0"/>
                    </a:moveTo>
                    <a:cubicBezTo>
                      <a:pt x="10902" y="808"/>
                      <a:pt x="10297" y="1615"/>
                      <a:pt x="9691" y="2625"/>
                    </a:cubicBezTo>
                    <a:cubicBezTo>
                      <a:pt x="1" y="15949"/>
                      <a:pt x="5653" y="37348"/>
                      <a:pt x="8682" y="46432"/>
                    </a:cubicBezTo>
                    <a:cubicBezTo>
                      <a:pt x="9489" y="49057"/>
                      <a:pt x="12114" y="50874"/>
                      <a:pt x="14940" y="50874"/>
                    </a:cubicBezTo>
                    <a:lnTo>
                      <a:pt x="15747" y="50874"/>
                    </a:lnTo>
                    <a:cubicBezTo>
                      <a:pt x="25841" y="50874"/>
                      <a:pt x="46837" y="49259"/>
                      <a:pt x="56325" y="36338"/>
                    </a:cubicBezTo>
                    <a:cubicBezTo>
                      <a:pt x="56931" y="35531"/>
                      <a:pt x="57334" y="34723"/>
                      <a:pt x="57940" y="33916"/>
                    </a:cubicBezTo>
                    <a:cubicBezTo>
                      <a:pt x="54508" y="27052"/>
                      <a:pt x="52085" y="19582"/>
                      <a:pt x="51278" y="11911"/>
                    </a:cubicBezTo>
                    <a:cubicBezTo>
                      <a:pt x="45222" y="9892"/>
                      <a:pt x="39771" y="6460"/>
                      <a:pt x="35330" y="2019"/>
                    </a:cubicBezTo>
                    <a:cubicBezTo>
                      <a:pt x="34522" y="1413"/>
                      <a:pt x="33916" y="606"/>
                      <a:pt x="33311" y="0"/>
                    </a:cubicBezTo>
                    <a:cubicBezTo>
                      <a:pt x="29677" y="606"/>
                      <a:pt x="26043" y="808"/>
                      <a:pt x="22409" y="808"/>
                    </a:cubicBezTo>
                    <a:cubicBezTo>
                      <a:pt x="18776" y="808"/>
                      <a:pt x="15142" y="606"/>
                      <a:pt x="117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619;p82">
                <a:extLst>
                  <a:ext uri="{FF2B5EF4-FFF2-40B4-BE49-F238E27FC236}">
                    <a16:creationId xmlns:a16="http://schemas.microsoft.com/office/drawing/2014/main" id="{16F38C6E-2FE2-F8DD-0EB0-C66264D24C52}"/>
                  </a:ext>
                </a:extLst>
              </p:cNvPr>
              <p:cNvSpPr/>
              <p:nvPr/>
            </p:nvSpPr>
            <p:spPr>
              <a:xfrm>
                <a:off x="2676892" y="1560523"/>
                <a:ext cx="76471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21602" h="12719" extrusionOk="0">
                    <a:moveTo>
                      <a:pt x="14334" y="0"/>
                    </a:moveTo>
                    <a:cubicBezTo>
                      <a:pt x="8883" y="3029"/>
                      <a:pt x="3836" y="7066"/>
                      <a:pt x="1" y="11911"/>
                    </a:cubicBezTo>
                    <a:cubicBezTo>
                      <a:pt x="3433" y="12517"/>
                      <a:pt x="7067" y="12719"/>
                      <a:pt x="10700" y="12719"/>
                    </a:cubicBezTo>
                    <a:cubicBezTo>
                      <a:pt x="14334" y="12719"/>
                      <a:pt x="17968" y="12517"/>
                      <a:pt x="21602" y="11911"/>
                    </a:cubicBezTo>
                    <a:cubicBezTo>
                      <a:pt x="18574" y="8277"/>
                      <a:pt x="16151" y="4240"/>
                      <a:pt x="143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620;p82">
                <a:extLst>
                  <a:ext uri="{FF2B5EF4-FFF2-40B4-BE49-F238E27FC236}">
                    <a16:creationId xmlns:a16="http://schemas.microsoft.com/office/drawing/2014/main" id="{7032A495-1E75-2507-C494-23471DE5EDCE}"/>
                  </a:ext>
                </a:extLst>
              </p:cNvPr>
              <p:cNvSpPr/>
              <p:nvPr/>
            </p:nvSpPr>
            <p:spPr>
              <a:xfrm>
                <a:off x="2864801" y="1592672"/>
                <a:ext cx="278003" cy="237984"/>
              </a:xfrm>
              <a:custGeom>
                <a:avLst/>
                <a:gdLst/>
                <a:ahLst/>
                <a:cxnLst/>
                <a:rect l="l" t="t" r="r" b="b"/>
                <a:pathLst>
                  <a:path w="78532" h="67227" extrusionOk="0">
                    <a:moveTo>
                      <a:pt x="66015" y="1"/>
                    </a:moveTo>
                    <a:cubicBezTo>
                      <a:pt x="65611" y="203"/>
                      <a:pt x="65208" y="405"/>
                      <a:pt x="64804" y="405"/>
                    </a:cubicBezTo>
                    <a:cubicBezTo>
                      <a:pt x="61170" y="1616"/>
                      <a:pt x="57334" y="2625"/>
                      <a:pt x="53499" y="3231"/>
                    </a:cubicBezTo>
                    <a:cubicBezTo>
                      <a:pt x="54104" y="4038"/>
                      <a:pt x="54710" y="4644"/>
                      <a:pt x="55315" y="5653"/>
                    </a:cubicBezTo>
                    <a:cubicBezTo>
                      <a:pt x="65006" y="18977"/>
                      <a:pt x="59555" y="40377"/>
                      <a:pt x="56325" y="49461"/>
                    </a:cubicBezTo>
                    <a:cubicBezTo>
                      <a:pt x="55517" y="52086"/>
                      <a:pt x="52893" y="53902"/>
                      <a:pt x="50269" y="53902"/>
                    </a:cubicBezTo>
                    <a:lnTo>
                      <a:pt x="49259" y="53902"/>
                    </a:lnTo>
                    <a:cubicBezTo>
                      <a:pt x="39165" y="53902"/>
                      <a:pt x="18170" y="52287"/>
                      <a:pt x="8883" y="39367"/>
                    </a:cubicBezTo>
                    <a:cubicBezTo>
                      <a:pt x="8076" y="38560"/>
                      <a:pt x="7470" y="37550"/>
                      <a:pt x="7067" y="36743"/>
                    </a:cubicBezTo>
                    <a:cubicBezTo>
                      <a:pt x="5250" y="40175"/>
                      <a:pt x="3231" y="43405"/>
                      <a:pt x="1010" y="46433"/>
                    </a:cubicBezTo>
                    <a:cubicBezTo>
                      <a:pt x="808" y="46837"/>
                      <a:pt x="405" y="47240"/>
                      <a:pt x="1" y="47644"/>
                    </a:cubicBezTo>
                    <a:cubicBezTo>
                      <a:pt x="13729" y="65006"/>
                      <a:pt x="42597" y="67226"/>
                      <a:pt x="56527" y="67226"/>
                    </a:cubicBezTo>
                    <a:lnTo>
                      <a:pt x="57738" y="67226"/>
                    </a:lnTo>
                    <a:cubicBezTo>
                      <a:pt x="61776" y="67226"/>
                      <a:pt x="65409" y="64602"/>
                      <a:pt x="66621" y="60968"/>
                    </a:cubicBezTo>
                    <a:cubicBezTo>
                      <a:pt x="70860" y="48250"/>
                      <a:pt x="78532" y="18977"/>
                      <a:pt x="660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621;p82">
                <a:extLst>
                  <a:ext uri="{FF2B5EF4-FFF2-40B4-BE49-F238E27FC236}">
                    <a16:creationId xmlns:a16="http://schemas.microsoft.com/office/drawing/2014/main" id="{86A71597-B473-67BD-D72D-BC01DC89C87C}"/>
                  </a:ext>
                </a:extLst>
              </p:cNvPr>
              <p:cNvSpPr/>
              <p:nvPr/>
            </p:nvSpPr>
            <p:spPr>
              <a:xfrm>
                <a:off x="2840508" y="1660548"/>
                <a:ext cx="49316" cy="10077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28466" extrusionOk="0">
                    <a:moveTo>
                      <a:pt x="6865" y="0"/>
                    </a:moveTo>
                    <a:cubicBezTo>
                      <a:pt x="5855" y="6259"/>
                      <a:pt x="3433" y="12113"/>
                      <a:pt x="1" y="17564"/>
                    </a:cubicBezTo>
                    <a:cubicBezTo>
                      <a:pt x="1818" y="20996"/>
                      <a:pt x="3837" y="24428"/>
                      <a:pt x="6057" y="27658"/>
                    </a:cubicBezTo>
                    <a:cubicBezTo>
                      <a:pt x="6259" y="27860"/>
                      <a:pt x="6663" y="28263"/>
                      <a:pt x="6865" y="28465"/>
                    </a:cubicBezTo>
                    <a:cubicBezTo>
                      <a:pt x="7269" y="28061"/>
                      <a:pt x="7470" y="27860"/>
                      <a:pt x="7874" y="27456"/>
                    </a:cubicBezTo>
                    <a:cubicBezTo>
                      <a:pt x="10095" y="24226"/>
                      <a:pt x="12114" y="20996"/>
                      <a:pt x="13931" y="17564"/>
                    </a:cubicBezTo>
                    <a:cubicBezTo>
                      <a:pt x="10297" y="12113"/>
                      <a:pt x="8076" y="6259"/>
                      <a:pt x="686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622;p82">
                <a:extLst>
                  <a:ext uri="{FF2B5EF4-FFF2-40B4-BE49-F238E27FC236}">
                    <a16:creationId xmlns:a16="http://schemas.microsoft.com/office/drawing/2014/main" id="{D8BDBB22-F4A4-6948-A9D1-C0B4AEAE5C6F}"/>
                  </a:ext>
                </a:extLst>
              </p:cNvPr>
              <p:cNvSpPr/>
              <p:nvPr/>
            </p:nvSpPr>
            <p:spPr>
              <a:xfrm>
                <a:off x="2816930" y="1644831"/>
                <a:ext cx="47886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220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08" y="7671"/>
                      <a:pt x="3231" y="15141"/>
                      <a:pt x="6663" y="22005"/>
                    </a:cubicBezTo>
                    <a:cubicBezTo>
                      <a:pt x="10095" y="16554"/>
                      <a:pt x="12517" y="10700"/>
                      <a:pt x="13527" y="4441"/>
                    </a:cubicBezTo>
                    <a:cubicBezTo>
                      <a:pt x="13527" y="3836"/>
                      <a:pt x="13325" y="3028"/>
                      <a:pt x="13325" y="2221"/>
                    </a:cubicBezTo>
                    <a:cubicBezTo>
                      <a:pt x="8682" y="2221"/>
                      <a:pt x="4240" y="141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623;p82">
                <a:extLst>
                  <a:ext uri="{FF2B5EF4-FFF2-40B4-BE49-F238E27FC236}">
                    <a16:creationId xmlns:a16="http://schemas.microsoft.com/office/drawing/2014/main" id="{49DFCDCF-B776-B8D7-5018-14A526AC117A}"/>
                  </a:ext>
                </a:extLst>
              </p:cNvPr>
              <p:cNvSpPr/>
              <p:nvPr/>
            </p:nvSpPr>
            <p:spPr>
              <a:xfrm>
                <a:off x="2889093" y="1602677"/>
                <a:ext cx="205823" cy="180809"/>
              </a:xfrm>
              <a:custGeom>
                <a:avLst/>
                <a:gdLst/>
                <a:ahLst/>
                <a:cxnLst/>
                <a:rect l="l" t="t" r="r" b="b"/>
                <a:pathLst>
                  <a:path w="58142" h="51076" extrusionOk="0">
                    <a:moveTo>
                      <a:pt x="24428" y="0"/>
                    </a:moveTo>
                    <a:cubicBezTo>
                      <a:pt x="23822" y="808"/>
                      <a:pt x="23419" y="1413"/>
                      <a:pt x="22813" y="2019"/>
                    </a:cubicBezTo>
                    <a:cubicBezTo>
                      <a:pt x="18170" y="6460"/>
                      <a:pt x="12719" y="9892"/>
                      <a:pt x="6865" y="11911"/>
                    </a:cubicBezTo>
                    <a:cubicBezTo>
                      <a:pt x="5855" y="19582"/>
                      <a:pt x="3634" y="27052"/>
                      <a:pt x="1" y="33916"/>
                    </a:cubicBezTo>
                    <a:cubicBezTo>
                      <a:pt x="606" y="34723"/>
                      <a:pt x="1212" y="35733"/>
                      <a:pt x="1818" y="36540"/>
                    </a:cubicBezTo>
                    <a:cubicBezTo>
                      <a:pt x="11306" y="49460"/>
                      <a:pt x="32301" y="51075"/>
                      <a:pt x="42395" y="51075"/>
                    </a:cubicBezTo>
                    <a:lnTo>
                      <a:pt x="43203" y="51075"/>
                    </a:lnTo>
                    <a:cubicBezTo>
                      <a:pt x="46029" y="51075"/>
                      <a:pt x="48451" y="49259"/>
                      <a:pt x="49461" y="46634"/>
                    </a:cubicBezTo>
                    <a:cubicBezTo>
                      <a:pt x="52489" y="37550"/>
                      <a:pt x="58142" y="15949"/>
                      <a:pt x="48451" y="2826"/>
                    </a:cubicBezTo>
                    <a:cubicBezTo>
                      <a:pt x="47846" y="1817"/>
                      <a:pt x="47240" y="1211"/>
                      <a:pt x="46433" y="404"/>
                    </a:cubicBezTo>
                    <a:cubicBezTo>
                      <a:pt x="43001" y="808"/>
                      <a:pt x="39569" y="1211"/>
                      <a:pt x="35935" y="1211"/>
                    </a:cubicBezTo>
                    <a:cubicBezTo>
                      <a:pt x="32099" y="1211"/>
                      <a:pt x="28264" y="808"/>
                      <a:pt x="2442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624;p82">
                <a:extLst>
                  <a:ext uri="{FF2B5EF4-FFF2-40B4-BE49-F238E27FC236}">
                    <a16:creationId xmlns:a16="http://schemas.microsoft.com/office/drawing/2014/main" id="{CDADDD1E-3230-C01D-EBE2-035A32D1453D}"/>
                  </a:ext>
                </a:extLst>
              </p:cNvPr>
              <p:cNvSpPr/>
              <p:nvPr/>
            </p:nvSpPr>
            <p:spPr>
              <a:xfrm>
                <a:off x="2864801" y="1644831"/>
                <a:ext cx="48601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22005" extrusionOk="0">
                    <a:moveTo>
                      <a:pt x="13729" y="0"/>
                    </a:moveTo>
                    <a:cubicBezTo>
                      <a:pt x="9287" y="1413"/>
                      <a:pt x="4846" y="2221"/>
                      <a:pt x="405" y="2221"/>
                    </a:cubicBezTo>
                    <a:cubicBezTo>
                      <a:pt x="405" y="3028"/>
                      <a:pt x="203" y="3836"/>
                      <a:pt x="1" y="4441"/>
                    </a:cubicBezTo>
                    <a:cubicBezTo>
                      <a:pt x="1212" y="10700"/>
                      <a:pt x="3433" y="16554"/>
                      <a:pt x="7067" y="22005"/>
                    </a:cubicBezTo>
                    <a:cubicBezTo>
                      <a:pt x="10498" y="15141"/>
                      <a:pt x="12719" y="7671"/>
                      <a:pt x="137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625;p82">
                <a:extLst>
                  <a:ext uri="{FF2B5EF4-FFF2-40B4-BE49-F238E27FC236}">
                    <a16:creationId xmlns:a16="http://schemas.microsoft.com/office/drawing/2014/main" id="{604DC4EA-1CF4-C6FA-6757-FDC248BA8CCF}"/>
                  </a:ext>
                </a:extLst>
              </p:cNvPr>
              <p:cNvSpPr/>
              <p:nvPr/>
            </p:nvSpPr>
            <p:spPr>
              <a:xfrm>
                <a:off x="2864086" y="1653402"/>
                <a:ext cx="2149" cy="715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020" extrusionOk="0">
                    <a:moveTo>
                      <a:pt x="1" y="1"/>
                    </a:moveTo>
                    <a:cubicBezTo>
                      <a:pt x="1" y="606"/>
                      <a:pt x="203" y="1414"/>
                      <a:pt x="203" y="2019"/>
                    </a:cubicBezTo>
                    <a:cubicBezTo>
                      <a:pt x="405" y="1414"/>
                      <a:pt x="405" y="606"/>
                      <a:pt x="6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626;p82">
                <a:extLst>
                  <a:ext uri="{FF2B5EF4-FFF2-40B4-BE49-F238E27FC236}">
                    <a16:creationId xmlns:a16="http://schemas.microsoft.com/office/drawing/2014/main" id="{72CA1A46-ED5C-B03E-4593-6357BDF40605}"/>
                  </a:ext>
                </a:extLst>
              </p:cNvPr>
              <p:cNvSpPr/>
              <p:nvPr/>
            </p:nvSpPr>
            <p:spPr>
              <a:xfrm>
                <a:off x="3006983" y="1313318"/>
                <a:ext cx="225119" cy="279430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935" extrusionOk="0">
                    <a:moveTo>
                      <a:pt x="11104" y="0"/>
                    </a:moveTo>
                    <a:cubicBezTo>
                      <a:pt x="7672" y="0"/>
                      <a:pt x="4240" y="606"/>
                      <a:pt x="1010" y="1413"/>
                    </a:cubicBezTo>
                    <a:lnTo>
                      <a:pt x="1010" y="2625"/>
                    </a:lnTo>
                    <a:cubicBezTo>
                      <a:pt x="1010" y="6662"/>
                      <a:pt x="606" y="10498"/>
                      <a:pt x="1" y="14334"/>
                    </a:cubicBezTo>
                    <a:cubicBezTo>
                      <a:pt x="1010" y="13930"/>
                      <a:pt x="1818" y="13728"/>
                      <a:pt x="2827" y="13324"/>
                    </a:cubicBezTo>
                    <a:cubicBezTo>
                      <a:pt x="5451" y="12517"/>
                      <a:pt x="8278" y="12113"/>
                      <a:pt x="11104" y="12113"/>
                    </a:cubicBezTo>
                    <a:cubicBezTo>
                      <a:pt x="24630" y="12113"/>
                      <a:pt x="38559" y="21198"/>
                      <a:pt x="45020" y="25841"/>
                    </a:cubicBezTo>
                    <a:cubicBezTo>
                      <a:pt x="47240" y="27456"/>
                      <a:pt x="48048" y="30484"/>
                      <a:pt x="47240" y="33108"/>
                    </a:cubicBezTo>
                    <a:cubicBezTo>
                      <a:pt x="44414" y="42395"/>
                      <a:pt x="36339" y="62986"/>
                      <a:pt x="20592" y="68033"/>
                    </a:cubicBezTo>
                    <a:cubicBezTo>
                      <a:pt x="19583" y="68235"/>
                      <a:pt x="18573" y="68639"/>
                      <a:pt x="17564" y="68841"/>
                    </a:cubicBezTo>
                    <a:cubicBezTo>
                      <a:pt x="20188" y="71667"/>
                      <a:pt x="22813" y="74494"/>
                      <a:pt x="25034" y="77522"/>
                    </a:cubicBezTo>
                    <a:cubicBezTo>
                      <a:pt x="25235" y="77925"/>
                      <a:pt x="25639" y="78531"/>
                      <a:pt x="25841" y="78935"/>
                    </a:cubicBezTo>
                    <a:cubicBezTo>
                      <a:pt x="47240" y="71062"/>
                      <a:pt x="58343" y="42799"/>
                      <a:pt x="62381" y="30080"/>
                    </a:cubicBezTo>
                    <a:cubicBezTo>
                      <a:pt x="63592" y="26245"/>
                      <a:pt x="62179" y="22005"/>
                      <a:pt x="58949" y="19583"/>
                    </a:cubicBezTo>
                    <a:cubicBezTo>
                      <a:pt x="49865" y="12921"/>
                      <a:pt x="30081" y="0"/>
                      <a:pt x="111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627;p82">
                <a:extLst>
                  <a:ext uri="{FF2B5EF4-FFF2-40B4-BE49-F238E27FC236}">
                    <a16:creationId xmlns:a16="http://schemas.microsoft.com/office/drawing/2014/main" id="{A37C8C11-794B-5629-C1D4-5D5918BAE7F1}"/>
                  </a:ext>
                </a:extLst>
              </p:cNvPr>
              <p:cNvSpPr/>
              <p:nvPr/>
            </p:nvSpPr>
            <p:spPr>
              <a:xfrm>
                <a:off x="2956256" y="1319034"/>
                <a:ext cx="54314" cy="72184"/>
              </a:xfrm>
              <a:custGeom>
                <a:avLst/>
                <a:gdLst/>
                <a:ahLst/>
                <a:cxnLst/>
                <a:rect l="l" t="t" r="r" b="b"/>
                <a:pathLst>
                  <a:path w="15343" h="20391" extrusionOk="0">
                    <a:moveTo>
                      <a:pt x="15343" y="0"/>
                    </a:moveTo>
                    <a:lnTo>
                      <a:pt x="13930" y="404"/>
                    </a:lnTo>
                    <a:cubicBezTo>
                      <a:pt x="10094" y="1413"/>
                      <a:pt x="6662" y="2827"/>
                      <a:pt x="3230" y="4644"/>
                    </a:cubicBezTo>
                    <a:cubicBezTo>
                      <a:pt x="2827" y="9691"/>
                      <a:pt x="1817" y="14737"/>
                      <a:pt x="0" y="19583"/>
                    </a:cubicBezTo>
                    <a:lnTo>
                      <a:pt x="1010" y="20390"/>
                    </a:lnTo>
                    <a:cubicBezTo>
                      <a:pt x="5047" y="17160"/>
                      <a:pt x="9489" y="14737"/>
                      <a:pt x="14334" y="12921"/>
                    </a:cubicBezTo>
                    <a:cubicBezTo>
                      <a:pt x="14939" y="9085"/>
                      <a:pt x="15343" y="5047"/>
                      <a:pt x="15343" y="1212"/>
                    </a:cubicBezTo>
                    <a:lnTo>
                      <a:pt x="1534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628;p82">
                <a:extLst>
                  <a:ext uri="{FF2B5EF4-FFF2-40B4-BE49-F238E27FC236}">
                    <a16:creationId xmlns:a16="http://schemas.microsoft.com/office/drawing/2014/main" id="{288B2E20-9673-9F0E-E041-A0D17F672A53}"/>
                  </a:ext>
                </a:extLst>
              </p:cNvPr>
              <p:cNvSpPr/>
              <p:nvPr/>
            </p:nvSpPr>
            <p:spPr>
              <a:xfrm>
                <a:off x="2919817" y="1335466"/>
                <a:ext cx="47886" cy="5288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4940" extrusionOk="0">
                    <a:moveTo>
                      <a:pt x="13526" y="1"/>
                    </a:moveTo>
                    <a:cubicBezTo>
                      <a:pt x="8681" y="2423"/>
                      <a:pt x="4038" y="5451"/>
                      <a:pt x="0" y="9085"/>
                    </a:cubicBezTo>
                    <a:cubicBezTo>
                      <a:pt x="3634" y="10498"/>
                      <a:pt x="7066" y="12517"/>
                      <a:pt x="10296" y="14940"/>
                    </a:cubicBezTo>
                    <a:cubicBezTo>
                      <a:pt x="12113" y="10094"/>
                      <a:pt x="13123" y="5048"/>
                      <a:pt x="135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629;p82">
                <a:extLst>
                  <a:ext uri="{FF2B5EF4-FFF2-40B4-BE49-F238E27FC236}">
                    <a16:creationId xmlns:a16="http://schemas.microsoft.com/office/drawing/2014/main" id="{3F7FE2A2-C529-8063-7293-AB62261FA272}"/>
                  </a:ext>
                </a:extLst>
              </p:cNvPr>
              <p:cNvSpPr/>
              <p:nvPr/>
            </p:nvSpPr>
            <p:spPr>
              <a:xfrm>
                <a:off x="3002697" y="1557663"/>
                <a:ext cx="95053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6851" h="13123" extrusionOk="0">
                    <a:moveTo>
                      <a:pt x="18775" y="1"/>
                    </a:moveTo>
                    <a:cubicBezTo>
                      <a:pt x="14737" y="1010"/>
                      <a:pt x="10700" y="1414"/>
                      <a:pt x="6460" y="1616"/>
                    </a:cubicBezTo>
                    <a:cubicBezTo>
                      <a:pt x="4240" y="1616"/>
                      <a:pt x="2019" y="1414"/>
                      <a:pt x="0" y="1010"/>
                    </a:cubicBezTo>
                    <a:lnTo>
                      <a:pt x="0" y="1010"/>
                    </a:lnTo>
                    <a:cubicBezTo>
                      <a:pt x="5451" y="4038"/>
                      <a:pt x="10498" y="8076"/>
                      <a:pt x="14334" y="13123"/>
                    </a:cubicBezTo>
                    <a:cubicBezTo>
                      <a:pt x="18169" y="12517"/>
                      <a:pt x="22005" y="11508"/>
                      <a:pt x="25841" y="10297"/>
                    </a:cubicBezTo>
                    <a:cubicBezTo>
                      <a:pt x="26245" y="10297"/>
                      <a:pt x="26648" y="10095"/>
                      <a:pt x="26850" y="9893"/>
                    </a:cubicBezTo>
                    <a:cubicBezTo>
                      <a:pt x="26648" y="9489"/>
                      <a:pt x="26446" y="9085"/>
                      <a:pt x="26043" y="8682"/>
                    </a:cubicBezTo>
                    <a:cubicBezTo>
                      <a:pt x="23822" y="5452"/>
                      <a:pt x="21399" y="2625"/>
                      <a:pt x="18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630;p82">
                <a:extLst>
                  <a:ext uri="{FF2B5EF4-FFF2-40B4-BE49-F238E27FC236}">
                    <a16:creationId xmlns:a16="http://schemas.microsoft.com/office/drawing/2014/main" id="{FDF8E317-E6B8-4F3D-40AF-CE260CDF62A4}"/>
                  </a:ext>
                </a:extLst>
              </p:cNvPr>
              <p:cNvSpPr/>
              <p:nvPr/>
            </p:nvSpPr>
            <p:spPr>
              <a:xfrm>
                <a:off x="2975545" y="1561238"/>
                <a:ext cx="78616" cy="45740"/>
              </a:xfrm>
              <a:custGeom>
                <a:avLst/>
                <a:gdLst/>
                <a:ahLst/>
                <a:cxnLst/>
                <a:rect l="l" t="t" r="r" b="b"/>
                <a:pathLst>
                  <a:path w="22208" h="12921" extrusionOk="0">
                    <a:moveTo>
                      <a:pt x="7672" y="0"/>
                    </a:moveTo>
                    <a:cubicBezTo>
                      <a:pt x="5654" y="4442"/>
                      <a:pt x="3231" y="8277"/>
                      <a:pt x="1" y="11709"/>
                    </a:cubicBezTo>
                    <a:cubicBezTo>
                      <a:pt x="3837" y="12517"/>
                      <a:pt x="7672" y="12920"/>
                      <a:pt x="11508" y="12920"/>
                    </a:cubicBezTo>
                    <a:cubicBezTo>
                      <a:pt x="15142" y="12920"/>
                      <a:pt x="18574" y="12517"/>
                      <a:pt x="22208" y="12113"/>
                    </a:cubicBezTo>
                    <a:cubicBezTo>
                      <a:pt x="18170" y="7066"/>
                      <a:pt x="13123" y="3028"/>
                      <a:pt x="767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631;p82">
                <a:extLst>
                  <a:ext uri="{FF2B5EF4-FFF2-40B4-BE49-F238E27FC236}">
                    <a16:creationId xmlns:a16="http://schemas.microsoft.com/office/drawing/2014/main" id="{D2E0D453-C0AC-D952-4AFE-27D128121903}"/>
                  </a:ext>
                </a:extLst>
              </p:cNvPr>
              <p:cNvSpPr/>
              <p:nvPr/>
            </p:nvSpPr>
            <p:spPr>
              <a:xfrm>
                <a:off x="2959827" y="1364044"/>
                <a:ext cx="47171" cy="60035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6959" extrusionOk="0">
                    <a:moveTo>
                      <a:pt x="13325" y="1"/>
                    </a:moveTo>
                    <a:lnTo>
                      <a:pt x="13325" y="1"/>
                    </a:lnTo>
                    <a:cubicBezTo>
                      <a:pt x="8480" y="1818"/>
                      <a:pt x="4038" y="4442"/>
                      <a:pt x="1" y="7672"/>
                    </a:cubicBezTo>
                    <a:cubicBezTo>
                      <a:pt x="1010" y="8480"/>
                      <a:pt x="2019" y="9287"/>
                      <a:pt x="2827" y="10095"/>
                    </a:cubicBezTo>
                    <a:cubicBezTo>
                      <a:pt x="4846" y="12315"/>
                      <a:pt x="6663" y="14536"/>
                      <a:pt x="8278" y="16959"/>
                    </a:cubicBezTo>
                    <a:cubicBezTo>
                      <a:pt x="10700" y="11508"/>
                      <a:pt x="12315" y="5855"/>
                      <a:pt x="1332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632;p82">
                <a:extLst>
                  <a:ext uri="{FF2B5EF4-FFF2-40B4-BE49-F238E27FC236}">
                    <a16:creationId xmlns:a16="http://schemas.microsoft.com/office/drawing/2014/main" id="{D6D01D84-197E-F9E6-457E-790A26A6DA4E}"/>
                  </a:ext>
                </a:extLst>
              </p:cNvPr>
              <p:cNvSpPr/>
              <p:nvPr/>
            </p:nvSpPr>
            <p:spPr>
              <a:xfrm>
                <a:off x="3002697" y="1515509"/>
                <a:ext cx="67179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3325" extrusionOk="0">
                    <a:moveTo>
                      <a:pt x="2827" y="1"/>
                    </a:moveTo>
                    <a:cubicBezTo>
                      <a:pt x="2625" y="4442"/>
                      <a:pt x="1615" y="8682"/>
                      <a:pt x="0" y="12921"/>
                    </a:cubicBezTo>
                    <a:cubicBezTo>
                      <a:pt x="2221" y="13123"/>
                      <a:pt x="4442" y="13325"/>
                      <a:pt x="6460" y="13325"/>
                    </a:cubicBezTo>
                    <a:cubicBezTo>
                      <a:pt x="10700" y="13325"/>
                      <a:pt x="14939" y="12719"/>
                      <a:pt x="18977" y="11710"/>
                    </a:cubicBezTo>
                    <a:cubicBezTo>
                      <a:pt x="14132" y="7067"/>
                      <a:pt x="8883" y="3029"/>
                      <a:pt x="282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633;p82">
                <a:extLst>
                  <a:ext uri="{FF2B5EF4-FFF2-40B4-BE49-F238E27FC236}">
                    <a16:creationId xmlns:a16="http://schemas.microsoft.com/office/drawing/2014/main" id="{49F5F632-57F7-B280-3E3E-F3325DD7092C}"/>
                  </a:ext>
                </a:extLst>
              </p:cNvPr>
              <p:cNvSpPr/>
              <p:nvPr/>
            </p:nvSpPr>
            <p:spPr>
              <a:xfrm>
                <a:off x="3001982" y="1561238"/>
                <a:ext cx="719" cy="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" extrusionOk="0">
                    <a:moveTo>
                      <a:pt x="202" y="0"/>
                    </a:moveTo>
                    <a:lnTo>
                      <a:pt x="2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634;p82">
                <a:extLst>
                  <a:ext uri="{FF2B5EF4-FFF2-40B4-BE49-F238E27FC236}">
                    <a16:creationId xmlns:a16="http://schemas.microsoft.com/office/drawing/2014/main" id="{E89356F8-CBC3-D92C-61E0-FB214F37A41A}"/>
                  </a:ext>
                </a:extLst>
              </p:cNvPr>
              <p:cNvSpPr/>
              <p:nvPr/>
            </p:nvSpPr>
            <p:spPr>
              <a:xfrm>
                <a:off x="2727622" y="156052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635;p82">
                <a:extLst>
                  <a:ext uri="{FF2B5EF4-FFF2-40B4-BE49-F238E27FC236}">
                    <a16:creationId xmlns:a16="http://schemas.microsoft.com/office/drawing/2014/main" id="{18FFB3F5-1F5E-9C26-26FA-AA5CC85391E9}"/>
                  </a:ext>
                </a:extLst>
              </p:cNvPr>
              <p:cNvSpPr/>
              <p:nvPr/>
            </p:nvSpPr>
            <p:spPr>
              <a:xfrm>
                <a:off x="2706186" y="1356898"/>
                <a:ext cx="321598" cy="311591"/>
              </a:xfrm>
              <a:custGeom>
                <a:avLst/>
                <a:gdLst/>
                <a:ahLst/>
                <a:cxnLst/>
                <a:rect l="l" t="t" r="r" b="b"/>
                <a:pathLst>
                  <a:path w="90847" h="88020" fill="none" extrusionOk="0">
                    <a:moveTo>
                      <a:pt x="44818" y="1"/>
                    </a:moveTo>
                    <a:cubicBezTo>
                      <a:pt x="24832" y="1"/>
                      <a:pt x="7672" y="13931"/>
                      <a:pt x="3836" y="33715"/>
                    </a:cubicBezTo>
                    <a:cubicBezTo>
                      <a:pt x="1" y="53297"/>
                      <a:pt x="10297" y="72879"/>
                      <a:pt x="28869" y="80550"/>
                    </a:cubicBezTo>
                    <a:cubicBezTo>
                      <a:pt x="47240" y="88020"/>
                      <a:pt x="68639" y="81560"/>
                      <a:pt x="79743" y="65006"/>
                    </a:cubicBezTo>
                    <a:cubicBezTo>
                      <a:pt x="90846" y="48452"/>
                      <a:pt x="88625" y="26245"/>
                      <a:pt x="74494" y="12114"/>
                    </a:cubicBezTo>
                    <a:cubicBezTo>
                      <a:pt x="66621" y="4240"/>
                      <a:pt x="55921" y="1"/>
                      <a:pt x="448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2018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636;p82">
              <a:extLst>
                <a:ext uri="{FF2B5EF4-FFF2-40B4-BE49-F238E27FC236}">
                  <a16:creationId xmlns:a16="http://schemas.microsoft.com/office/drawing/2014/main" id="{7BB2D17C-AA7D-E948-FCF7-A865EFE9AD5B}"/>
                </a:ext>
              </a:extLst>
            </p:cNvPr>
            <p:cNvGrpSpPr/>
            <p:nvPr/>
          </p:nvGrpSpPr>
          <p:grpSpPr>
            <a:xfrm>
              <a:off x="2517909" y="1188726"/>
              <a:ext cx="702702" cy="725214"/>
              <a:chOff x="2517909" y="1188726"/>
              <a:chExt cx="702702" cy="725214"/>
            </a:xfrm>
          </p:grpSpPr>
          <p:sp>
            <p:nvSpPr>
              <p:cNvPr id="8" name="Google Shape;9637;p82">
                <a:extLst>
                  <a:ext uri="{FF2B5EF4-FFF2-40B4-BE49-F238E27FC236}">
                    <a16:creationId xmlns:a16="http://schemas.microsoft.com/office/drawing/2014/main" id="{6372D8D4-9EFD-A315-9E05-65503E04D4A2}"/>
                  </a:ext>
                </a:extLst>
              </p:cNvPr>
              <p:cNvSpPr/>
              <p:nvPr/>
            </p:nvSpPr>
            <p:spPr>
              <a:xfrm>
                <a:off x="2621966" y="1188726"/>
                <a:ext cx="114832" cy="86149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7716" extrusionOk="0">
                    <a:moveTo>
                      <a:pt x="10284" y="1"/>
                    </a:moveTo>
                    <a:lnTo>
                      <a:pt x="7413" y="282"/>
                    </a:lnTo>
                    <a:lnTo>
                      <a:pt x="7949" y="1144"/>
                    </a:lnTo>
                    <a:cubicBezTo>
                      <a:pt x="4966" y="2788"/>
                      <a:pt x="2280" y="4920"/>
                      <a:pt x="0" y="7451"/>
                    </a:cubicBezTo>
                    <a:lnTo>
                      <a:pt x="294" y="7716"/>
                    </a:lnTo>
                    <a:cubicBezTo>
                      <a:pt x="2547" y="5212"/>
                      <a:pt x="5206" y="3102"/>
                      <a:pt x="8156" y="1479"/>
                    </a:cubicBezTo>
                    <a:lnTo>
                      <a:pt x="8760" y="245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638;p82">
                <a:extLst>
                  <a:ext uri="{FF2B5EF4-FFF2-40B4-BE49-F238E27FC236}">
                    <a16:creationId xmlns:a16="http://schemas.microsoft.com/office/drawing/2014/main" id="{DFBCE569-68DB-1D1E-2B3F-4BED70BAE11F}"/>
                  </a:ext>
                </a:extLst>
              </p:cNvPr>
              <p:cNvSpPr/>
              <p:nvPr/>
            </p:nvSpPr>
            <p:spPr>
              <a:xfrm>
                <a:off x="2517909" y="1543306"/>
                <a:ext cx="54396" cy="134951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12087" extrusionOk="0">
                    <a:moveTo>
                      <a:pt x="4871" y="11889"/>
                    </a:moveTo>
                    <a:cubicBezTo>
                      <a:pt x="3186" y="8971"/>
                      <a:pt x="2004" y="5793"/>
                      <a:pt x="1370" y="2482"/>
                    </a:cubicBezTo>
                    <a:lnTo>
                      <a:pt x="2481" y="2209"/>
                    </a:lnTo>
                    <a:lnTo>
                      <a:pt x="620" y="0"/>
                    </a:lnTo>
                    <a:lnTo>
                      <a:pt x="1" y="2820"/>
                    </a:lnTo>
                    <a:lnTo>
                      <a:pt x="987" y="2578"/>
                    </a:lnTo>
                    <a:cubicBezTo>
                      <a:pt x="1629" y="5923"/>
                      <a:pt x="2827" y="9136"/>
                      <a:pt x="4530" y="12087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639;p82">
                <a:extLst>
                  <a:ext uri="{FF2B5EF4-FFF2-40B4-BE49-F238E27FC236}">
                    <a16:creationId xmlns:a16="http://schemas.microsoft.com/office/drawing/2014/main" id="{E3FBA93B-EC1A-BDE7-B327-24CD3C8265AD}"/>
                  </a:ext>
                </a:extLst>
              </p:cNvPr>
              <p:cNvSpPr/>
              <p:nvPr/>
            </p:nvSpPr>
            <p:spPr>
              <a:xfrm>
                <a:off x="3174265" y="1556894"/>
                <a:ext cx="46346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12116" extrusionOk="0">
                    <a:moveTo>
                      <a:pt x="4150" y="41"/>
                    </a:moveTo>
                    <a:lnTo>
                      <a:pt x="3759" y="0"/>
                    </a:lnTo>
                    <a:cubicBezTo>
                      <a:pt x="3405" y="3350"/>
                      <a:pt x="2494" y="6618"/>
                      <a:pt x="1059" y="9668"/>
                    </a:cubicBezTo>
                    <a:lnTo>
                      <a:pt x="0" y="9237"/>
                    </a:lnTo>
                    <a:lnTo>
                      <a:pt x="208" y="12116"/>
                    </a:lnTo>
                    <a:lnTo>
                      <a:pt x="2367" y="10200"/>
                    </a:lnTo>
                    <a:lnTo>
                      <a:pt x="1426" y="9817"/>
                    </a:lnTo>
                    <a:cubicBezTo>
                      <a:pt x="2873" y="6733"/>
                      <a:pt x="3793" y="3429"/>
                      <a:pt x="4150" y="4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640;p82">
                <a:extLst>
                  <a:ext uri="{FF2B5EF4-FFF2-40B4-BE49-F238E27FC236}">
                    <a16:creationId xmlns:a16="http://schemas.microsoft.com/office/drawing/2014/main" id="{18FF4461-27C1-3AAD-14BF-39647F06410A}"/>
                  </a:ext>
                </a:extLst>
              </p:cNvPr>
              <p:cNvSpPr/>
              <p:nvPr/>
            </p:nvSpPr>
            <p:spPr>
              <a:xfrm>
                <a:off x="3023194" y="1197200"/>
                <a:ext cx="116417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641;p82">
                <a:extLst>
                  <a:ext uri="{FF2B5EF4-FFF2-40B4-BE49-F238E27FC236}">
                    <a16:creationId xmlns:a16="http://schemas.microsoft.com/office/drawing/2014/main" id="{FA6D9FA2-5BD4-691E-0FA5-A1D4D5A20E7E}"/>
                  </a:ext>
                </a:extLst>
              </p:cNvPr>
              <p:cNvSpPr/>
              <p:nvPr/>
            </p:nvSpPr>
            <p:spPr>
              <a:xfrm rot="8660313">
                <a:off x="2818264" y="1804296"/>
                <a:ext cx="116433" cy="8353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36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1600"/>
              </a:spcBef>
              <a:buClr>
                <a:srgbClr val="2C0604"/>
              </a:buClr>
              <a:buSzPts val="1100"/>
              <a:buNone/>
            </a:pP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S</a:t>
            </a:r>
            <a:r>
              <a:rPr lang="en" dirty="0" err="1">
                <a:solidFill>
                  <a:schemeClr val="lt1"/>
                </a:solidFill>
                <a:highlight>
                  <a:schemeClr val="dk1"/>
                </a:highlight>
              </a:rPr>
              <a:t>hortest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 seek time first: </a:t>
            </a:r>
            <a:r>
              <a:rPr lang="en-US" dirty="0">
                <a:solidFill>
                  <a:schemeClr val="tx1"/>
                </a:solidFill>
              </a:rPr>
              <a:t>This algorithm prioritizes serving the nearest request from the current position of the elevator. It minimizes the average waiting time for passengers.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6770673" y="2251931"/>
            <a:ext cx="1016242" cy="639649"/>
            <a:chOff x="6724425" y="3889875"/>
            <a:chExt cx="1575325" cy="991550"/>
          </a:xfrm>
        </p:grpSpPr>
        <p:sp>
          <p:nvSpPr>
            <p:cNvPr id="859" name="Google Shape;859;p42"/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1600"/>
              </a:spcBef>
              <a:buClr>
                <a:srgbClr val="2C0604"/>
              </a:buClr>
              <a:buSzPts val="1100"/>
              <a:buNone/>
            </a:pP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Scan (Elevator): </a:t>
            </a:r>
            <a:r>
              <a:rPr lang="en-US" dirty="0">
                <a:solidFill>
                  <a:schemeClr val="tx1"/>
                </a:solidFill>
              </a:rPr>
              <a:t>Also known as the Elevator algorithm, it moves the elevator in one direction, serving all requests in that direction until none are remaining, then changes direction. It's like a scanning motion.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6770673" y="2251931"/>
            <a:ext cx="1016242" cy="639649"/>
            <a:chOff x="6724425" y="3889875"/>
            <a:chExt cx="1575325" cy="991550"/>
          </a:xfrm>
        </p:grpSpPr>
        <p:sp>
          <p:nvSpPr>
            <p:cNvPr id="859" name="Google Shape;859;p42"/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26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78CAD591-AE29-0EEB-863D-A2808D4E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76" y="1109342"/>
            <a:ext cx="5117693" cy="3661439"/>
          </a:xfrm>
          <a:prstGeom prst="rect">
            <a:avLst/>
          </a:prstGeom>
        </p:spPr>
      </p:pic>
      <p:sp>
        <p:nvSpPr>
          <p:cNvPr id="8" name="Google Shape;1038;p48">
            <a:extLst>
              <a:ext uri="{FF2B5EF4-FFF2-40B4-BE49-F238E27FC236}">
                <a16:creationId xmlns:a16="http://schemas.microsoft.com/office/drawing/2014/main" id="{6E94BAB7-6F24-A1D3-71B2-A58FD7C2CD9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dirty="0">
                <a:latin typeface="Chakra Petch" pitchFamily="2" charset="-34"/>
                <a:cs typeface="Chakra Petch" pitchFamily="2" charset="-34"/>
              </a:rPr>
              <a:t>Code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38;p48">
            <a:extLst>
              <a:ext uri="{FF2B5EF4-FFF2-40B4-BE49-F238E27FC236}">
                <a16:creationId xmlns:a16="http://schemas.microsoft.com/office/drawing/2014/main" id="{6E94BAB7-6F24-A1D3-71B2-A58FD7C2CD9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dirty="0">
                <a:latin typeface="Chakra Petch" pitchFamily="2" charset="-34"/>
                <a:cs typeface="Chakra Petch" pitchFamily="2" charset="-34"/>
              </a:rPr>
              <a:t>Code</a:t>
            </a:r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C34C6E8F-9E80-86A5-C05B-0CE925D1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7" y="1017725"/>
            <a:ext cx="541887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Cab</a:t>
            </a:r>
            <a:endParaRPr dirty="0"/>
          </a:p>
        </p:txBody>
      </p:sp>
      <p:grpSp>
        <p:nvGrpSpPr>
          <p:cNvPr id="1780" name="Google Shape;1780;p67"/>
          <p:cNvGrpSpPr/>
          <p:nvPr/>
        </p:nvGrpSpPr>
        <p:grpSpPr>
          <a:xfrm>
            <a:off x="3230497" y="3591994"/>
            <a:ext cx="378215" cy="598023"/>
            <a:chOff x="1654675" y="1997765"/>
            <a:chExt cx="445587" cy="704551"/>
          </a:xfrm>
        </p:grpSpPr>
        <p:sp>
          <p:nvSpPr>
            <p:cNvPr id="1781" name="Google Shape;1781;p67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7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7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7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7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7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7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7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7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7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7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7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7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7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7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7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7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7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7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7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7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7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7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7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E1E3745F-F6CD-B009-D9B0-5784A7D2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" y="1433894"/>
            <a:ext cx="4697351" cy="3138589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F7829483-AF37-9338-7A83-45C92390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43" y="1465159"/>
            <a:ext cx="4440348" cy="31073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Cab</a:t>
            </a:r>
            <a:endParaRPr dirty="0"/>
          </a:p>
        </p:txBody>
      </p:sp>
      <p:grpSp>
        <p:nvGrpSpPr>
          <p:cNvPr id="1780" name="Google Shape;1780;p67"/>
          <p:cNvGrpSpPr/>
          <p:nvPr/>
        </p:nvGrpSpPr>
        <p:grpSpPr>
          <a:xfrm>
            <a:off x="6161704" y="3585160"/>
            <a:ext cx="378215" cy="598023"/>
            <a:chOff x="1654675" y="1997765"/>
            <a:chExt cx="445587" cy="704551"/>
          </a:xfrm>
        </p:grpSpPr>
        <p:sp>
          <p:nvSpPr>
            <p:cNvPr id="1781" name="Google Shape;1781;p67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7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7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7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7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7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7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7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7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7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7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7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7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7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7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7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7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7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7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7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7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7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7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7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07FCBD71-4530-494A-D080-5A3B67AA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17431"/>
            <a:ext cx="4406625" cy="35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1039" name="Google Shape;1039;p48"/>
          <p:cNvSpPr txBox="1">
            <a:spLocks noGrp="1"/>
          </p:cNvSpPr>
          <p:nvPr>
            <p:ph type="title" idx="4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Floor</a:t>
            </a:r>
            <a:endParaRPr dirty="0"/>
          </a:p>
        </p:txBody>
      </p:sp>
      <p:sp>
        <p:nvSpPr>
          <p:cNvPr id="1040" name="Google Shape;1040;p48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tx1"/>
                </a:solidFill>
              </a:rPr>
              <a:t>getFloorNumber</a:t>
            </a:r>
            <a:r>
              <a:rPr lang="en" dirty="0">
                <a:solidFill>
                  <a:schemeClr val="tx1"/>
                </a:solidFill>
              </a:rPr>
              <a:t>()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41" name="Google Shape;1041;p48"/>
          <p:cNvSpPr txBox="1">
            <a:spLocks noGrp="1"/>
          </p:cNvSpPr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Alarm</a:t>
            </a:r>
            <a:endParaRPr dirty="0"/>
          </a:p>
        </p:txBody>
      </p:sp>
      <p:sp>
        <p:nvSpPr>
          <p:cNvPr id="1042" name="Google Shape;1042;p48"/>
          <p:cNvSpPr txBox="1">
            <a:spLocks noGrp="1"/>
          </p:cNvSpPr>
          <p:nvPr>
            <p:ph type="subTitle" idx="1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activate(); deactivate(); </a:t>
            </a:r>
            <a:r>
              <a:rPr lang="en-US" dirty="0" err="1"/>
              <a:t>isActivate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043" name="Google Shape;1043;p48"/>
          <p:cNvSpPr txBox="1">
            <a:spLocks noGrp="1"/>
          </p:cNvSpPr>
          <p:nvPr>
            <p:ph type="title" idx="2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Door</a:t>
            </a:r>
            <a:endParaRPr dirty="0"/>
          </a:p>
        </p:txBody>
      </p:sp>
      <p:sp>
        <p:nvSpPr>
          <p:cNvPr id="1044" name="Google Shape;1044;p48"/>
          <p:cNvSpPr txBox="1">
            <a:spLocks noGrp="1"/>
          </p:cNvSpPr>
          <p:nvPr>
            <p:ph type="subTitle" idx="3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open(); close(); </a:t>
            </a:r>
            <a:r>
              <a:rPr lang="en-US" dirty="0" err="1"/>
              <a:t>isOpen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045" name="Google Shape;1045;p48"/>
          <p:cNvSpPr txBox="1">
            <a:spLocks noGrp="1"/>
          </p:cNvSpPr>
          <p:nvPr>
            <p:ph type="title" idx="6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ButtonPanel</a:t>
            </a:r>
            <a:endParaRPr dirty="0"/>
          </a:p>
        </p:txBody>
      </p:sp>
      <p:sp>
        <p:nvSpPr>
          <p:cNvPr id="1046" name="Google Shape;1046;p48"/>
          <p:cNvSpPr txBox="1">
            <a:spLocks noGrp="1"/>
          </p:cNvSpPr>
          <p:nvPr>
            <p:ph type="subTitle" idx="7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pressButton</a:t>
            </a:r>
            <a:r>
              <a:rPr lang="en" dirty="0"/>
              <a:t>()</a:t>
            </a:r>
            <a:endParaRPr dirty="0"/>
          </a:p>
        </p:txBody>
      </p:sp>
      <p:sp>
        <p:nvSpPr>
          <p:cNvPr id="1047" name="Google Shape;1047;p48"/>
          <p:cNvSpPr/>
          <p:nvPr/>
        </p:nvSpPr>
        <p:spPr>
          <a:xfrm>
            <a:off x="6452206" y="1550514"/>
            <a:ext cx="341506" cy="340204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48" name="Google Shape;1048;p48"/>
          <p:cNvGrpSpPr/>
          <p:nvPr/>
        </p:nvGrpSpPr>
        <p:grpSpPr>
          <a:xfrm>
            <a:off x="2350960" y="3273199"/>
            <a:ext cx="340168" cy="340168"/>
            <a:chOff x="2676100" y="832575"/>
            <a:chExt cx="483125" cy="483125"/>
          </a:xfrm>
        </p:grpSpPr>
        <p:sp>
          <p:nvSpPr>
            <p:cNvPr id="1049" name="Google Shape;1049;p48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2401453" y="1562360"/>
            <a:ext cx="239183" cy="340186"/>
            <a:chOff x="3342275" y="2615925"/>
            <a:chExt cx="339700" cy="483150"/>
          </a:xfrm>
        </p:grpSpPr>
        <p:sp>
          <p:nvSpPr>
            <p:cNvPr id="1053" name="Google Shape;1053;p48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55" name="Google Shape;1055;p48"/>
          <p:cNvSpPr/>
          <p:nvPr/>
        </p:nvSpPr>
        <p:spPr>
          <a:xfrm>
            <a:off x="6452864" y="3271985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</a:t>
            </a:r>
            <a:endParaRPr dirty="0"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4" name="Google Shape;704;p38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6020032" cy="2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Include functional and nonfunctional requirements</a:t>
            </a:r>
            <a:endParaRPr dirty="0"/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Class(core object)</a:t>
            </a:r>
            <a:endParaRPr dirty="0"/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7" name="Google Shape;707;p38"/>
          <p:cNvSpPr txBox="1">
            <a:spLocks noGrp="1"/>
          </p:cNvSpPr>
          <p:nvPr>
            <p:ph type="subTitle" idx="5"/>
          </p:nvPr>
        </p:nvSpPr>
        <p:spPr>
          <a:xfrm>
            <a:off x="725559" y="1841600"/>
            <a:ext cx="7346942" cy="2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 err="1"/>
              <a:t>efines</a:t>
            </a:r>
            <a:r>
              <a:rPr lang="en" dirty="0"/>
              <a:t> the structure and behavior of objects of certain type</a:t>
            </a:r>
            <a:endParaRPr dirty="0"/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field(properties)</a:t>
            </a:r>
            <a:endParaRPr dirty="0"/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7643662" cy="439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D0D0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altLang="zh-CN" b="0" i="0" u="none" strike="noStrike" dirty="0">
                <a:solidFill>
                  <a:srgbClr val="0D0D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old information that characterizes the object's properties or characteristics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method</a:t>
            </a:r>
            <a:endParaRPr dirty="0"/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3" name="Google Shape;713;p38"/>
          <p:cNvSpPr txBox="1">
            <a:spLocks noGrp="1"/>
          </p:cNvSpPr>
          <p:nvPr>
            <p:ph type="subTitle" idx="14"/>
          </p:nvPr>
        </p:nvSpPr>
        <p:spPr>
          <a:xfrm>
            <a:off x="725560" y="3636900"/>
            <a:ext cx="6017072" cy="230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s a function associated with an object or a class</a:t>
            </a:r>
            <a:endParaRPr dirty="0"/>
          </a:p>
        </p:txBody>
      </p:sp>
      <p:sp>
        <p:nvSpPr>
          <p:cNvPr id="714" name="Google Shape;714;p38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&amp; Test</a:t>
            </a:r>
            <a:endParaRPr dirty="0"/>
          </a:p>
        </p:txBody>
      </p:sp>
      <p:sp>
        <p:nvSpPr>
          <p:cNvPr id="715" name="Google Shape;715;p38"/>
          <p:cNvSpPr txBox="1">
            <a:spLocks noGrp="1"/>
          </p:cNvSpPr>
          <p:nvPr>
            <p:ph type="title" idx="16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6" name="Google Shape;716;p38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 the functions and test</a:t>
            </a:r>
            <a:endParaRPr dirty="0"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grpSp>
        <p:nvGrpSpPr>
          <p:cNvPr id="1780" name="Google Shape;1780;p67"/>
          <p:cNvGrpSpPr/>
          <p:nvPr/>
        </p:nvGrpSpPr>
        <p:grpSpPr>
          <a:xfrm>
            <a:off x="6161704" y="3585160"/>
            <a:ext cx="378215" cy="598023"/>
            <a:chOff x="1654675" y="1997765"/>
            <a:chExt cx="445587" cy="704551"/>
          </a:xfrm>
        </p:grpSpPr>
        <p:sp>
          <p:nvSpPr>
            <p:cNvPr id="1781" name="Google Shape;1781;p67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7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7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7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7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7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7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7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7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7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7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7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7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7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7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7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7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7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7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7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7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7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7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7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FAD483-10D6-5DA5-16C3-9A002961CD35}"/>
              </a:ext>
            </a:extLst>
          </p:cNvPr>
          <p:cNvSpPr txBox="1"/>
          <p:nvPr/>
        </p:nvSpPr>
        <p:spPr>
          <a:xfrm>
            <a:off x="720001" y="1367882"/>
            <a:ext cx="78887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[1] “Build software better, together,” GitHub, 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/topics/elevator-system (accessed Apr. 23, 2024).</a:t>
            </a:r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[1] A. K. Srivastava, “Designing elevator algorithms in Java using object-oriented principles,” Medium, 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medium.com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/@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ankitviddya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/designing-elevator-algorithms-in-java-using-object-oriented-principles-359588871867 (accessed Apr. 23, 2024). </a:t>
            </a:r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[1] Ted Wang, “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Ood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- design an elevator,” Ted Wang, 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tedweishiwang.github.io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/journal/object-oriented-design-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elevator.html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(accessed Apr. 23, 2024). 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6"/>
          <p:cNvSpPr txBox="1">
            <a:spLocks noGrp="1"/>
          </p:cNvSpPr>
          <p:nvPr>
            <p:ph type="title"/>
          </p:nvPr>
        </p:nvSpPr>
        <p:spPr>
          <a:xfrm>
            <a:off x="1284000" y="198076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</a:t>
            </a:r>
            <a:endParaRPr dirty="0"/>
          </a:p>
        </p:txBody>
      </p:sp>
      <p:sp>
        <p:nvSpPr>
          <p:cNvPr id="795" name="Google Shape;795;p40"/>
          <p:cNvSpPr txBox="1">
            <a:spLocks noGrp="1"/>
          </p:cNvSpPr>
          <p:nvPr>
            <p:ph type="subTitle" idx="1"/>
          </p:nvPr>
        </p:nvSpPr>
        <p:spPr>
          <a:xfrm>
            <a:off x="1643905" y="3255304"/>
            <a:ext cx="6081493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Include functional and nonfunctional requirements</a:t>
            </a:r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40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19" name="Google Shape;819;p40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1" name="Google Shape;821;p40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6"/>
          <p:cNvSpPr/>
          <p:nvPr/>
        </p:nvSpPr>
        <p:spPr>
          <a:xfrm>
            <a:off x="6033150" y="1577125"/>
            <a:ext cx="2445300" cy="1457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</a:t>
            </a:r>
            <a:endParaRPr dirty="0"/>
          </a:p>
        </p:txBody>
      </p:sp>
      <p:sp>
        <p:nvSpPr>
          <p:cNvPr id="983" name="Google Shape;983;p46"/>
          <p:cNvSpPr txBox="1">
            <a:spLocks noGrp="1"/>
          </p:cNvSpPr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Function</a:t>
            </a:r>
            <a:endParaRPr dirty="0"/>
          </a:p>
        </p:txBody>
      </p:sp>
      <p:sp>
        <p:nvSpPr>
          <p:cNvPr id="984" name="Google Shape;984;p46"/>
          <p:cNvSpPr txBox="1">
            <a:spLocks noGrp="1"/>
          </p:cNvSpPr>
          <p:nvPr>
            <p:ph type="subTitle" idx="1"/>
          </p:nvPr>
        </p:nvSpPr>
        <p:spPr>
          <a:xfrm>
            <a:off x="625948" y="2246352"/>
            <a:ext cx="2336400" cy="2140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Elevator should move between floors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Elevator should respond to floor requests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Passengers able to request elevator from any floors</a:t>
            </a:r>
          </a:p>
        </p:txBody>
      </p:sp>
      <p:sp>
        <p:nvSpPr>
          <p:cNvPr id="985" name="Google Shape;985;p46"/>
          <p:cNvSpPr txBox="1">
            <a:spLocks noGrp="1"/>
          </p:cNvSpPr>
          <p:nvPr>
            <p:ph type="title" idx="2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</a:t>
            </a:r>
            <a:endParaRPr dirty="0"/>
          </a:p>
        </p:txBody>
      </p:sp>
      <p:sp>
        <p:nvSpPr>
          <p:cNvPr id="986" name="Google Shape;986;p46"/>
          <p:cNvSpPr txBox="1">
            <a:spLocks noGrp="1"/>
          </p:cNvSpPr>
          <p:nvPr>
            <p:ph type="subTitle" idx="3"/>
          </p:nvPr>
        </p:nvSpPr>
        <p:spPr>
          <a:xfrm>
            <a:off x="3403800" y="2065297"/>
            <a:ext cx="2336400" cy="2502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Clear indication and button for passengers use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Emergency button should be available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Elevator status: up, down, stop</a:t>
            </a:r>
            <a:endParaRPr dirty="0"/>
          </a:p>
        </p:txBody>
      </p:sp>
      <p:sp>
        <p:nvSpPr>
          <p:cNvPr id="987" name="Google Shape;987;p46"/>
          <p:cNvSpPr txBox="1">
            <a:spLocks noGrp="1"/>
          </p:cNvSpPr>
          <p:nvPr>
            <p:ph type="title" idx="4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Safety</a:t>
            </a:r>
            <a:endParaRPr dirty="0"/>
          </a:p>
        </p:txBody>
      </p:sp>
      <p:sp>
        <p:nvSpPr>
          <p:cNvPr id="988" name="Google Shape;988;p46"/>
          <p:cNvSpPr txBox="1">
            <a:spLocks noGrp="1"/>
          </p:cNvSpPr>
          <p:nvPr>
            <p:ph type="subTitle" idx="5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Elevator Capacity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Elevator Type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Class</a:t>
            </a:r>
            <a:endParaRPr dirty="0"/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8" name="Google Shape;998;p47"/>
          <p:cNvSpPr txBox="1">
            <a:spLocks noGrp="1"/>
          </p:cNvSpPr>
          <p:nvPr>
            <p:ph type="subTitle" idx="1"/>
          </p:nvPr>
        </p:nvSpPr>
        <p:spPr>
          <a:xfrm>
            <a:off x="715100" y="3545975"/>
            <a:ext cx="591311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Defines the structure and behavior of objects of certain type</a:t>
            </a:r>
          </a:p>
        </p:txBody>
      </p:sp>
      <p:grpSp>
        <p:nvGrpSpPr>
          <p:cNvPr id="999" name="Google Shape;999;p47"/>
          <p:cNvGrpSpPr/>
          <p:nvPr/>
        </p:nvGrpSpPr>
        <p:grpSpPr>
          <a:xfrm>
            <a:off x="6168919" y="1028962"/>
            <a:ext cx="1747042" cy="1056990"/>
            <a:chOff x="6168919" y="1028962"/>
            <a:chExt cx="1747042" cy="1056990"/>
          </a:xfrm>
        </p:grpSpPr>
        <p:grpSp>
          <p:nvGrpSpPr>
            <p:cNvPr id="1000" name="Google Shape;1000;p47"/>
            <p:cNvGrpSpPr/>
            <p:nvPr/>
          </p:nvGrpSpPr>
          <p:grpSpPr>
            <a:xfrm flipH="1">
              <a:off x="6168919" y="1028962"/>
              <a:ext cx="1747042" cy="1056990"/>
              <a:chOff x="5321775" y="2961603"/>
              <a:chExt cx="922847" cy="558338"/>
            </a:xfrm>
          </p:grpSpPr>
          <p:sp>
            <p:nvSpPr>
              <p:cNvPr id="1001" name="Google Shape;1001;p47"/>
              <p:cNvSpPr/>
              <p:nvPr/>
            </p:nvSpPr>
            <p:spPr>
              <a:xfrm>
                <a:off x="5434347" y="2961603"/>
                <a:ext cx="699987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20116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0115" y="634"/>
                    </a:lnTo>
                    <a:lnTo>
                      <a:pt x="201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5981096" y="3386420"/>
                <a:ext cx="20913" cy="11264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237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600" y="3236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5957851" y="349902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5935824" y="3476965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5912579" y="3453755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5890551" y="3431693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5869638" y="340848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5846427" y="3386420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5321775" y="3073027"/>
                <a:ext cx="22062" cy="22406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634" y="6438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5321775" y="307302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5343802" y="3050965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5367047" y="3028902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5389075" y="300684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5412320" y="2984813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6223674" y="3073027"/>
                <a:ext cx="20948" cy="22406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601" y="6438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6223674" y="3073027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6201612" y="3050965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6178402" y="3028902"/>
                <a:ext cx="20948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6156340" y="300684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6134313" y="2984813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5434347" y="3386420"/>
                <a:ext cx="435317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12510" y="635"/>
                    </a:lnTo>
                    <a:lnTo>
                      <a:pt x="1251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5981096" y="3386420"/>
                <a:ext cx="1532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4403" y="635"/>
                    </a:lnTo>
                    <a:lnTo>
                      <a:pt x="440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6223674" y="327499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6201612" y="329705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6178402" y="3320269"/>
                <a:ext cx="20948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6156340" y="334114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6134313" y="336554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5321775" y="3274996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5343802" y="329705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5367047" y="3320269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5389075" y="334114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5412320" y="336554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3" name="Google Shape;1033;p47"/>
            <p:cNvSpPr txBox="1"/>
            <p:nvPr/>
          </p:nvSpPr>
          <p:spPr>
            <a:xfrm>
              <a:off x="6206775" y="1242125"/>
              <a:ext cx="1671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Code"/>
                  <a:ea typeface="Fira Code"/>
                  <a:cs typeface="Fira Code"/>
                  <a:sym typeface="Fira Code"/>
                </a:rPr>
                <a:t>404 NOT FOUND</a:t>
              </a:r>
              <a:endParaRPr sz="150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58"/>
          <p:cNvSpPr/>
          <p:nvPr/>
        </p:nvSpPr>
        <p:spPr>
          <a:xfrm>
            <a:off x="670200" y="1738338"/>
            <a:ext cx="2405100" cy="1095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class</a:t>
            </a:r>
            <a:endParaRPr dirty="0"/>
          </a:p>
        </p:txBody>
      </p:sp>
      <p:sp>
        <p:nvSpPr>
          <p:cNvPr id="1494" name="Google Shape;1494;p58"/>
          <p:cNvSpPr txBox="1">
            <a:spLocks noGrp="1"/>
          </p:cNvSpPr>
          <p:nvPr>
            <p:ph type="title" idx="4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floors</a:t>
            </a:r>
            <a:endParaRPr dirty="0"/>
          </a:p>
        </p:txBody>
      </p:sp>
      <p:sp>
        <p:nvSpPr>
          <p:cNvPr id="1496" name="Google Shape;1496;p58"/>
          <p:cNvSpPr txBox="1">
            <a:spLocks noGrp="1"/>
          </p:cNvSpPr>
          <p:nvPr>
            <p:ph type="title"/>
          </p:nvPr>
        </p:nvSpPr>
        <p:spPr>
          <a:xfrm>
            <a:off x="719951" y="19833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System</a:t>
            </a:r>
            <a:endParaRPr dirty="0"/>
          </a:p>
        </p:txBody>
      </p:sp>
      <p:sp>
        <p:nvSpPr>
          <p:cNvPr id="1498" name="Google Shape;1498;p58"/>
          <p:cNvSpPr txBox="1">
            <a:spLocks noGrp="1"/>
          </p:cNvSpPr>
          <p:nvPr>
            <p:ph type="title" idx="2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cab</a:t>
            </a:r>
            <a:endParaRPr dirty="0"/>
          </a:p>
        </p:txBody>
      </p:sp>
      <p:sp>
        <p:nvSpPr>
          <p:cNvPr id="1500" name="Google Shape;1500;p58"/>
          <p:cNvSpPr txBox="1">
            <a:spLocks noGrp="1"/>
          </p:cNvSpPr>
          <p:nvPr>
            <p:ph type="title" idx="6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doors</a:t>
            </a:r>
            <a:endParaRPr dirty="0"/>
          </a:p>
        </p:txBody>
      </p:sp>
      <p:sp>
        <p:nvSpPr>
          <p:cNvPr id="1502" name="Google Shape;1502;p58"/>
          <p:cNvSpPr txBox="1">
            <a:spLocks noGrp="1"/>
          </p:cNvSpPr>
          <p:nvPr>
            <p:ph type="title" idx="8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Button panel</a:t>
            </a:r>
            <a:endParaRPr dirty="0"/>
          </a:p>
        </p:txBody>
      </p:sp>
      <p:sp>
        <p:nvSpPr>
          <p:cNvPr id="1503" name="Google Shape;1503;p58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I</a:t>
            </a:r>
            <a:r>
              <a:rPr lang="en" dirty="0" err="1">
                <a:solidFill>
                  <a:schemeClr val="lt1"/>
                </a:solidFill>
                <a:highlight>
                  <a:schemeClr val="dk1"/>
                </a:highlight>
              </a:rPr>
              <a:t>nside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, outside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504" name="Google Shape;1504;p58"/>
          <p:cNvSpPr txBox="1">
            <a:spLocks noGrp="1"/>
          </p:cNvSpPr>
          <p:nvPr>
            <p:ph type="title" idx="13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alarm</a:t>
            </a:r>
            <a:endParaRPr dirty="0"/>
          </a:p>
        </p:txBody>
      </p:sp>
      <p:grpSp>
        <p:nvGrpSpPr>
          <p:cNvPr id="1506" name="Google Shape;1506;p58"/>
          <p:cNvGrpSpPr/>
          <p:nvPr/>
        </p:nvGrpSpPr>
        <p:grpSpPr>
          <a:xfrm>
            <a:off x="2351498" y="2788466"/>
            <a:ext cx="502173" cy="502172"/>
            <a:chOff x="2913983" y="4329790"/>
            <a:chExt cx="591627" cy="591626"/>
          </a:xfrm>
        </p:grpSpPr>
        <p:sp>
          <p:nvSpPr>
            <p:cNvPr id="1507" name="Google Shape;1507;p58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8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8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992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4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field</a:t>
            </a:r>
            <a:endParaRPr dirty="0"/>
          </a:p>
        </p:txBody>
      </p:sp>
      <p:sp>
        <p:nvSpPr>
          <p:cNvPr id="1317" name="Google Shape;1317;p54"/>
          <p:cNvSpPr txBox="1">
            <a:spLocks noGrp="1"/>
          </p:cNvSpPr>
          <p:nvPr>
            <p:ph type="title" idx="2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18" name="Google Shape;1318;p54"/>
          <p:cNvSpPr txBox="1">
            <a:spLocks noGrp="1"/>
          </p:cNvSpPr>
          <p:nvPr>
            <p:ph type="subTitle" idx="1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D0D0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altLang="zh-CN" b="0" i="0" u="none" strike="noStrike" dirty="0">
                <a:solidFill>
                  <a:srgbClr val="0D0D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old information that characterizes the object's properties or characteristics</a:t>
            </a:r>
            <a:endParaRPr lang="en-US" altLang="zh-CN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1319" name="Google Shape;1319;p54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1320" name="Google Shape;1320;p54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1321" name="Google Shape;1321;p54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1801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4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4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4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4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4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4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4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4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4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4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4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4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4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4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4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4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4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4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4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69" extrusionOk="0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003" extrusionOk="0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4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4" name="Google Shape;1344;p54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798350" y="1698450"/>
            <a:ext cx="3588600" cy="1746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field</a:t>
            </a:r>
            <a:endParaRPr dirty="0"/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dirty="0" err="1"/>
              <a:t>floorNumber</a:t>
            </a:r>
            <a:endParaRPr dirty="0"/>
          </a:p>
        </p:txBody>
      </p:sp>
      <p:sp>
        <p:nvSpPr>
          <p:cNvPr id="928" name="Google Shape;928;p43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Floor</a:t>
            </a:r>
            <a:endParaRPr dirty="0"/>
          </a:p>
        </p:txBody>
      </p:sp>
      <p:sp>
        <p:nvSpPr>
          <p:cNvPr id="929" name="Google Shape;929;p43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ElevatorCab</a:t>
            </a:r>
            <a:endParaRPr dirty="0"/>
          </a:p>
        </p:txBody>
      </p:sp>
      <p:sp>
        <p:nvSpPr>
          <p:cNvPr id="930" name="Google Shape;930;p43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-s</a:t>
            </a:r>
            <a:r>
              <a:rPr lang="en" dirty="0" err="1"/>
              <a:t>tate</a:t>
            </a:r>
            <a:r>
              <a:rPr lang="en" dirty="0"/>
              <a:t>(stop, up, down)</a:t>
            </a:r>
            <a:endParaRPr dirty="0"/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429048" y="333972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30;p43">
            <a:extLst>
              <a:ext uri="{FF2B5EF4-FFF2-40B4-BE49-F238E27FC236}">
                <a16:creationId xmlns:a16="http://schemas.microsoft.com/office/drawing/2014/main" id="{54E1E1F0-6C1E-C850-FDF1-F5B3B071C04E}"/>
              </a:ext>
            </a:extLst>
          </p:cNvPr>
          <p:cNvSpPr txBox="1">
            <a:spLocks/>
          </p:cNvSpPr>
          <p:nvPr/>
        </p:nvSpPr>
        <p:spPr>
          <a:xfrm>
            <a:off x="4856037" y="2857383"/>
            <a:ext cx="3390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-current floor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9"/>
          <p:cNvSpPr txBox="1">
            <a:spLocks noGrp="1"/>
          </p:cNvSpPr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method</a:t>
            </a:r>
            <a:endParaRPr dirty="0"/>
          </a:p>
        </p:txBody>
      </p:sp>
      <p:sp>
        <p:nvSpPr>
          <p:cNvPr id="1526" name="Google Shape;1526;p59"/>
          <p:cNvSpPr txBox="1">
            <a:spLocks noGrp="1"/>
          </p:cNvSpPr>
          <p:nvPr>
            <p:ph type="subTitle" idx="1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Is a function associated with an object or a class</a:t>
            </a:r>
          </a:p>
        </p:txBody>
      </p:sp>
      <p:sp>
        <p:nvSpPr>
          <p:cNvPr id="1527" name="Google Shape;1527;p59"/>
          <p:cNvSpPr txBox="1">
            <a:spLocks noGrp="1"/>
          </p:cNvSpPr>
          <p:nvPr>
            <p:ph type="title" idx="2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28" name="Google Shape;1528;p59"/>
          <p:cNvGrpSpPr/>
          <p:nvPr/>
        </p:nvGrpSpPr>
        <p:grpSpPr>
          <a:xfrm>
            <a:off x="6080510" y="3981311"/>
            <a:ext cx="564698" cy="627192"/>
            <a:chOff x="2877151" y="3108530"/>
            <a:chExt cx="665290" cy="738916"/>
          </a:xfrm>
        </p:grpSpPr>
        <p:sp>
          <p:nvSpPr>
            <p:cNvPr id="1529" name="Google Shape;1529;p59"/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17875</TotalTime>
  <Words>486</Words>
  <Application>Microsoft Macintosh PowerPoint</Application>
  <PresentationFormat>On-screen Show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Chakra Petch Medium</vt:lpstr>
      <vt:lpstr>Fira Code</vt:lpstr>
      <vt:lpstr>Bebas Neue</vt:lpstr>
      <vt:lpstr>Chakra Petch</vt:lpstr>
      <vt:lpstr>Poppins</vt:lpstr>
      <vt:lpstr>Computer Science &amp; Mathematics Major for College: Software &amp; Media Applications by Slidesgo</vt:lpstr>
      <vt:lpstr>Object Oriented Design Elevator Management System</vt:lpstr>
      <vt:lpstr>Requirement</vt:lpstr>
      <vt:lpstr>Requirement</vt:lpstr>
      <vt:lpstr>Requirement</vt:lpstr>
      <vt:lpstr>Define Class</vt:lpstr>
      <vt:lpstr>Define class</vt:lpstr>
      <vt:lpstr>Define field</vt:lpstr>
      <vt:lpstr>Define field</vt:lpstr>
      <vt:lpstr>Define method</vt:lpstr>
      <vt:lpstr>Define method</vt:lpstr>
      <vt:lpstr>Define method(data flow)</vt:lpstr>
      <vt:lpstr>Algorithm, code, test</vt:lpstr>
      <vt:lpstr>Algorithm</vt:lpstr>
      <vt:lpstr>Algorithm</vt:lpstr>
      <vt:lpstr>PowerPoint Presentation</vt:lpstr>
      <vt:lpstr>PowerPoint Presentation</vt:lpstr>
      <vt:lpstr>Elevator Cab</vt:lpstr>
      <vt:lpstr>Elevator Cab</vt:lpstr>
      <vt:lpstr>Code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Elevator Management System</dc:title>
  <cp:lastModifiedBy>Mei, Qiaowen</cp:lastModifiedBy>
  <cp:revision>5</cp:revision>
  <dcterms:modified xsi:type="dcterms:W3CDTF">2024-04-24T01:08:27Z</dcterms:modified>
</cp:coreProperties>
</file>