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Roboto Slab"/>
      <p:regular r:id="rId25"/>
      <p:bold r:id="rId26"/>
    </p:embeddedFont>
    <p:embeddedFont>
      <p:font typeface="Source Sans Pro"/>
      <p:regular r:id="rId27"/>
      <p:bold r:id="rId28"/>
      <p:italic r:id="rId29"/>
      <p:boldItalic r:id="rId30"/>
    </p:embeddedFont>
    <p:embeddedFont>
      <p:font typeface="Open Sans"/>
      <p:regular r:id="rId31"/>
      <p:bold r:id="rId32"/>
      <p:italic r:id="rId33"/>
      <p:boldItalic r:id="rId34"/>
    </p:embeddedFont>
    <p:embeddedFont>
      <p:font typeface="Karla"/>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Slab-bold.fntdata"/><Relationship Id="rId25" Type="http://schemas.openxmlformats.org/officeDocument/2006/relationships/font" Target="fonts/RobotoSlab-regular.fntdata"/><Relationship Id="rId28" Type="http://schemas.openxmlformats.org/officeDocument/2006/relationships/font" Target="fonts/SourceSansPro-bold.fntdata"/><Relationship Id="rId27" Type="http://schemas.openxmlformats.org/officeDocument/2006/relationships/font" Target="fonts/SourceSansPr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SourceSansPr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regular.fntdata"/><Relationship Id="rId30" Type="http://schemas.openxmlformats.org/officeDocument/2006/relationships/font" Target="fonts/SourceSansPro-boldItalic.fntdata"/><Relationship Id="rId11" Type="http://schemas.openxmlformats.org/officeDocument/2006/relationships/slide" Target="slides/slide7.xml"/><Relationship Id="rId33" Type="http://schemas.openxmlformats.org/officeDocument/2006/relationships/font" Target="fonts/OpenSans-italic.fntdata"/><Relationship Id="rId10" Type="http://schemas.openxmlformats.org/officeDocument/2006/relationships/slide" Target="slides/slide6.xml"/><Relationship Id="rId32" Type="http://schemas.openxmlformats.org/officeDocument/2006/relationships/font" Target="fonts/OpenSans-bold.fntdata"/><Relationship Id="rId13" Type="http://schemas.openxmlformats.org/officeDocument/2006/relationships/slide" Target="slides/slide9.xml"/><Relationship Id="rId35" Type="http://schemas.openxmlformats.org/officeDocument/2006/relationships/font" Target="fonts/Karla-regular.fntdata"/><Relationship Id="rId12" Type="http://schemas.openxmlformats.org/officeDocument/2006/relationships/slide" Target="slides/slide8.xml"/><Relationship Id="rId34" Type="http://schemas.openxmlformats.org/officeDocument/2006/relationships/font" Target="fonts/OpenSans-boldItalic.fntdata"/><Relationship Id="rId15" Type="http://schemas.openxmlformats.org/officeDocument/2006/relationships/slide" Target="slides/slide11.xml"/><Relationship Id="rId37" Type="http://schemas.openxmlformats.org/officeDocument/2006/relationships/font" Target="fonts/Karla-italic.fntdata"/><Relationship Id="rId14" Type="http://schemas.openxmlformats.org/officeDocument/2006/relationships/slide" Target="slides/slide10.xml"/><Relationship Id="rId36" Type="http://schemas.openxmlformats.org/officeDocument/2006/relationships/font" Target="fonts/Karla-bold.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Karla-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d94bacc05_6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d94bacc05_6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d94bacc05_6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d94bacc05_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d94bacc05_0_1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d94bacc05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d94bacc05_0_1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ed94bacc0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d94bacc05_0_1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ed94bacc0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ed94bacc05_0_1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ed94bacc05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d94bacc05_6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ed94bacc05_6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d94bacc05_4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ed94bacc05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d94bacc05_4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ed94bacc05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今後実装してみたい機能は翻訳機能と検索機能です。</a:t>
            </a:r>
            <a:endParaRPr/>
          </a:p>
          <a:p>
            <a:pPr indent="0" lvl="0" marL="0" rtl="0" algn="l">
              <a:spcBef>
                <a:spcPts val="0"/>
              </a:spcBef>
              <a:spcAft>
                <a:spcPts val="0"/>
              </a:spcAft>
              <a:buNone/>
            </a:pPr>
            <a:r>
              <a:rPr lang="en"/>
              <a:t>翻訳機能に関しては、現在分析できる投稿が英語での投稿のみで、他の言語を分析する機能を実装できませんでした。</a:t>
            </a:r>
            <a:endParaRPr/>
          </a:p>
          <a:p>
            <a:pPr indent="0" lvl="0" marL="0" rtl="0" algn="l">
              <a:spcBef>
                <a:spcPts val="0"/>
              </a:spcBef>
              <a:spcAft>
                <a:spcPts val="0"/>
              </a:spcAft>
              <a:buNone/>
            </a:pPr>
            <a:r>
              <a:rPr lang="en"/>
              <a:t>Google CloudのCloud Translationを用いることで、他言語の分析をまずはできるように実装してみたいと思いました。</a:t>
            </a:r>
            <a:endParaRPr/>
          </a:p>
          <a:p>
            <a:pPr indent="0" lvl="0" marL="0" rtl="0" algn="l">
              <a:spcBef>
                <a:spcPts val="0"/>
              </a:spcBef>
              <a:spcAft>
                <a:spcPts val="0"/>
              </a:spcAft>
              <a:buNone/>
            </a:pPr>
            <a:r>
              <a:rPr lang="en"/>
              <a:t>投稿を検索する機能は、実装する際に切り捨てましたが、依然実装してみたい機能としてあります。</a:t>
            </a:r>
            <a:endParaRPr/>
          </a:p>
          <a:p>
            <a:pPr indent="0" lvl="0" marL="0" rtl="0" algn="l">
              <a:spcBef>
                <a:spcPts val="0"/>
              </a:spcBef>
              <a:spcAft>
                <a:spcPts val="0"/>
              </a:spcAft>
              <a:buNone/>
            </a:pPr>
            <a:r>
              <a:rPr lang="en"/>
              <a:t>また、「知っていた」ボタンを押すと、その投稿内容のジャンルが表示されなくなってしまうのが現状です。</a:t>
            </a:r>
            <a:endParaRPr/>
          </a:p>
          <a:p>
            <a:pPr indent="0" lvl="0" marL="0" rtl="0" algn="l">
              <a:spcBef>
                <a:spcPts val="0"/>
              </a:spcBef>
              <a:spcAft>
                <a:spcPts val="0"/>
              </a:spcAft>
              <a:buNone/>
            </a:pPr>
            <a:r>
              <a:rPr lang="en"/>
              <a:t>「知っていた」ボタンを押しても、そのジャンル全てを知っているとは言えないので、表示されないようにするのではなく、そのジャンルの表示頻度を減らすように工夫できれば、と思います。</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5f391192_0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5f391192_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d94bacc05_6_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d94bacc05_6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d94bacc05_6_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d94bacc05_6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d94bacc05_6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d94bacc05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d94bacc05_6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d94bacc05_6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d94bacc05_6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d94bacc05_6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lvl1pPr lvl="0">
              <a:spcBef>
                <a:spcPts val="0"/>
              </a:spcBef>
              <a:spcAft>
                <a:spcPts val="0"/>
              </a:spcAft>
              <a:buSzPts val="5800"/>
              <a:buNone/>
              <a:defRPr b="1" sz="5800"/>
            </a:lvl1pPr>
            <a:lvl2pPr lvl="1">
              <a:spcBef>
                <a:spcPts val="0"/>
              </a:spcBef>
              <a:spcAft>
                <a:spcPts val="0"/>
              </a:spcAft>
              <a:buSzPts val="5800"/>
              <a:buNone/>
              <a:defRPr b="1" sz="5800"/>
            </a:lvl2pPr>
            <a:lvl3pPr lvl="2">
              <a:spcBef>
                <a:spcPts val="0"/>
              </a:spcBef>
              <a:spcAft>
                <a:spcPts val="0"/>
              </a:spcAft>
              <a:buSzPts val="5800"/>
              <a:buNone/>
              <a:defRPr b="1" sz="5800"/>
            </a:lvl3pPr>
            <a:lvl4pPr lvl="3">
              <a:spcBef>
                <a:spcPts val="0"/>
              </a:spcBef>
              <a:spcAft>
                <a:spcPts val="0"/>
              </a:spcAft>
              <a:buSzPts val="5800"/>
              <a:buNone/>
              <a:defRPr b="1" sz="5800"/>
            </a:lvl4pPr>
            <a:lvl5pPr lvl="4">
              <a:spcBef>
                <a:spcPts val="0"/>
              </a:spcBef>
              <a:spcAft>
                <a:spcPts val="0"/>
              </a:spcAft>
              <a:buSzPts val="5800"/>
              <a:buNone/>
              <a:defRPr b="1" sz="5800"/>
            </a:lvl5pPr>
            <a:lvl6pPr lvl="5">
              <a:spcBef>
                <a:spcPts val="0"/>
              </a:spcBef>
              <a:spcAft>
                <a:spcPts val="0"/>
              </a:spcAft>
              <a:buSzPts val="5800"/>
              <a:buNone/>
              <a:defRPr b="1" sz="5800"/>
            </a:lvl6pPr>
            <a:lvl7pPr lvl="6">
              <a:spcBef>
                <a:spcPts val="0"/>
              </a:spcBef>
              <a:spcAft>
                <a:spcPts val="0"/>
              </a:spcAft>
              <a:buSzPts val="5800"/>
              <a:buNone/>
              <a:defRPr b="1" sz="5800"/>
            </a:lvl7pPr>
            <a:lvl8pPr lvl="7">
              <a:spcBef>
                <a:spcPts val="0"/>
              </a:spcBef>
              <a:spcAft>
                <a:spcPts val="0"/>
              </a:spcAft>
              <a:buSzPts val="5800"/>
              <a:buNone/>
              <a:defRPr b="1" sz="5800"/>
            </a:lvl8pPr>
            <a:lvl9pPr lvl="8">
              <a:spcBef>
                <a:spcPts val="0"/>
              </a:spcBef>
              <a:spcAft>
                <a:spcPts val="0"/>
              </a:spcAft>
              <a:buSzPts val="5800"/>
              <a:buNone/>
              <a:defRPr b="1" sz="5800"/>
            </a:lvl9pPr>
          </a:lstStyle>
          <a:p/>
        </p:txBody>
      </p:sp>
      <p:sp>
        <p:nvSpPr>
          <p:cNvPr id="11" name="Google Shape;11;p2"/>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3"/>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b="1" sz="4400"/>
            </a:lvl1pPr>
            <a:lvl2pPr lvl="1" rtl="0">
              <a:spcBef>
                <a:spcPts val="0"/>
              </a:spcBef>
              <a:spcAft>
                <a:spcPts val="0"/>
              </a:spcAft>
              <a:buSzPts val="4400"/>
              <a:buNone/>
              <a:defRPr b="1" sz="4400"/>
            </a:lvl2pPr>
            <a:lvl3pPr lvl="2" rtl="0">
              <a:spcBef>
                <a:spcPts val="0"/>
              </a:spcBef>
              <a:spcAft>
                <a:spcPts val="0"/>
              </a:spcAft>
              <a:buSzPts val="4400"/>
              <a:buNone/>
              <a:defRPr b="1" sz="4400"/>
            </a:lvl3pPr>
            <a:lvl4pPr lvl="3" rtl="0">
              <a:spcBef>
                <a:spcPts val="0"/>
              </a:spcBef>
              <a:spcAft>
                <a:spcPts val="0"/>
              </a:spcAft>
              <a:buSzPts val="4400"/>
              <a:buNone/>
              <a:defRPr b="1" sz="4400"/>
            </a:lvl4pPr>
            <a:lvl5pPr lvl="4" rtl="0">
              <a:spcBef>
                <a:spcPts val="0"/>
              </a:spcBef>
              <a:spcAft>
                <a:spcPts val="0"/>
              </a:spcAft>
              <a:buSzPts val="4400"/>
              <a:buNone/>
              <a:defRPr b="1" sz="4400"/>
            </a:lvl5pPr>
            <a:lvl6pPr lvl="5" rtl="0">
              <a:spcBef>
                <a:spcPts val="0"/>
              </a:spcBef>
              <a:spcAft>
                <a:spcPts val="0"/>
              </a:spcAft>
              <a:buSzPts val="4400"/>
              <a:buNone/>
              <a:defRPr b="1" sz="4400"/>
            </a:lvl6pPr>
            <a:lvl7pPr lvl="6" rtl="0">
              <a:spcBef>
                <a:spcPts val="0"/>
              </a:spcBef>
              <a:spcAft>
                <a:spcPts val="0"/>
              </a:spcAft>
              <a:buSzPts val="4400"/>
              <a:buNone/>
              <a:defRPr b="1" sz="4400"/>
            </a:lvl7pPr>
            <a:lvl8pPr lvl="7" rtl="0">
              <a:spcBef>
                <a:spcPts val="0"/>
              </a:spcBef>
              <a:spcAft>
                <a:spcPts val="0"/>
              </a:spcAft>
              <a:buSzPts val="4400"/>
              <a:buNone/>
              <a:defRPr b="1" sz="4400"/>
            </a:lvl8pPr>
            <a:lvl9pPr lvl="8" rtl="0">
              <a:spcBef>
                <a:spcPts val="0"/>
              </a:spcBef>
              <a:spcAft>
                <a:spcPts val="0"/>
              </a:spcAft>
              <a:buSzPts val="4400"/>
              <a:buNone/>
              <a:defRPr b="1" sz="4400"/>
            </a:lvl9pPr>
          </a:lstStyle>
          <a:p/>
        </p:txBody>
      </p:sp>
      <p:sp>
        <p:nvSpPr>
          <p:cNvPr id="28" name="Google Shape;28;p3"/>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31" name="Google Shape;31;p4"/>
          <p:cNvSpPr txBox="1"/>
          <p:nvPr>
            <p:ph idx="1" type="body"/>
          </p:nvPr>
        </p:nvSpPr>
        <p:spPr>
          <a:xfrm>
            <a:off x="1215300" y="1723650"/>
            <a:ext cx="6713400" cy="8199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chemeClr val="dk1"/>
              </a:buClr>
              <a:buSzPts val="3600"/>
              <a:buChar char="◎"/>
              <a:defRPr i="1" sz="3600"/>
            </a:lvl1pPr>
            <a:lvl2pPr indent="-457200" lvl="1" marL="914400" rtl="0" algn="ctr">
              <a:spcBef>
                <a:spcPts val="0"/>
              </a:spcBef>
              <a:spcAft>
                <a:spcPts val="0"/>
              </a:spcAft>
              <a:buClr>
                <a:schemeClr val="dk1"/>
              </a:buClr>
              <a:buSzPts val="3600"/>
              <a:buChar char="○"/>
              <a:defRPr i="1" sz="3600"/>
            </a:lvl2pPr>
            <a:lvl3pPr indent="-457200" lvl="2" marL="1371600" rtl="0" algn="ctr">
              <a:spcBef>
                <a:spcPts val="0"/>
              </a:spcBef>
              <a:spcAft>
                <a:spcPts val="0"/>
              </a:spcAft>
              <a:buClr>
                <a:schemeClr val="dk1"/>
              </a:buClr>
              <a:buSzPts val="3600"/>
              <a:buChar char="◉"/>
              <a:defRPr i="1" sz="3600"/>
            </a:lvl3pPr>
            <a:lvl4pPr indent="-457200" lvl="3" marL="1828800" rtl="0" algn="ctr">
              <a:spcBef>
                <a:spcPts val="0"/>
              </a:spcBef>
              <a:spcAft>
                <a:spcPts val="0"/>
              </a:spcAft>
              <a:buSzPts val="3600"/>
              <a:buChar char="●"/>
              <a:defRPr i="1" sz="3600"/>
            </a:lvl4pPr>
            <a:lvl5pPr indent="-457200" lvl="4" marL="2286000" rtl="0" algn="ctr">
              <a:spcBef>
                <a:spcPts val="0"/>
              </a:spcBef>
              <a:spcAft>
                <a:spcPts val="0"/>
              </a:spcAft>
              <a:buSzPts val="3600"/>
              <a:buChar char="○"/>
              <a:defRPr i="1" sz="3600"/>
            </a:lvl5pPr>
            <a:lvl6pPr indent="-457200" lvl="5" marL="2743200" rtl="0" algn="ctr">
              <a:spcBef>
                <a:spcPts val="0"/>
              </a:spcBef>
              <a:spcAft>
                <a:spcPts val="0"/>
              </a:spcAft>
              <a:buSzPts val="3600"/>
              <a:buChar char="■"/>
              <a:defRPr i="1" sz="3600"/>
            </a:lvl6pPr>
            <a:lvl7pPr indent="-457200" lvl="6" marL="3200400" rtl="0" algn="ctr">
              <a:spcBef>
                <a:spcPts val="0"/>
              </a:spcBef>
              <a:spcAft>
                <a:spcPts val="0"/>
              </a:spcAft>
              <a:buSzPts val="3600"/>
              <a:buChar char="●"/>
              <a:defRPr i="1" sz="3600"/>
            </a:lvl7pPr>
            <a:lvl8pPr indent="-457200" lvl="7" marL="3657600" rtl="0" algn="ctr">
              <a:spcBef>
                <a:spcPts val="0"/>
              </a:spcBef>
              <a:spcAft>
                <a:spcPts val="0"/>
              </a:spcAft>
              <a:buSzPts val="3600"/>
              <a:buChar char="○"/>
              <a:defRPr i="1" sz="3600"/>
            </a:lvl8pPr>
            <a:lvl9pPr indent="-457200" lvl="8" marL="4114800" algn="ctr">
              <a:spcBef>
                <a:spcPts val="0"/>
              </a:spcBef>
              <a:spcAft>
                <a:spcPts val="0"/>
              </a:spcAft>
              <a:buSzPts val="3600"/>
              <a:buChar char="■"/>
              <a:defRPr i="1" sz="3600"/>
            </a:lvl9pPr>
          </a:lstStyle>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chemeClr val="accent1"/>
                  </a:solidFill>
                  <a:latin typeface="Source Sans Pro"/>
                  <a:ea typeface="Source Sans Pro"/>
                  <a:cs typeface="Source Sans Pro"/>
                  <a:sym typeface="Source Sans Pro"/>
                </a:rPr>
                <a:t>“</a:t>
              </a:r>
              <a:endParaRPr b="1" sz="6000">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 name="Google Shape;36;p4"/>
          <p:cNvCxnSpPr>
            <a:endCxn id="34" idx="1"/>
          </p:cNvCxnSpPr>
          <p:nvPr/>
        </p:nvCxnSpPr>
        <p:spPr>
          <a:xfrm>
            <a:off x="3750511" y="390297"/>
            <a:ext cx="532200" cy="535500"/>
          </a:xfrm>
          <a:prstGeom prst="straightConnector1">
            <a:avLst/>
          </a:prstGeom>
          <a:noFill/>
          <a:ln cap="flat" cmpd="sng" w="9525">
            <a:solidFill>
              <a:srgbClr val="CFD8DC"/>
            </a:solidFill>
            <a:prstDash val="solid"/>
            <a:round/>
            <a:headEnd len="med" w="med" type="none"/>
            <a:tailEnd len="med" w="med" type="none"/>
          </a:ln>
        </p:spPr>
      </p:cxnSp>
      <p:cxnSp>
        <p:nvCxnSpPr>
          <p:cNvPr id="37" name="Google Shape;37;p4"/>
          <p:cNvCxnSpPr/>
          <p:nvPr/>
        </p:nvCxnSpPr>
        <p:spPr>
          <a:xfrm rot="10800000">
            <a:off x="4362902" y="436125"/>
            <a:ext cx="209100" cy="369600"/>
          </a:xfrm>
          <a:prstGeom prst="straightConnector1">
            <a:avLst/>
          </a:prstGeom>
          <a:noFill/>
          <a:ln cap="flat" cmpd="sng" w="9525">
            <a:solidFill>
              <a:srgbClr val="CFD8DC"/>
            </a:solidFill>
            <a:prstDash val="solid"/>
            <a:round/>
            <a:headEnd len="med" w="med" type="none"/>
            <a:tailEnd len="med" w="med" type="none"/>
          </a:ln>
        </p:spPr>
      </p:cxnSp>
      <p:cxnSp>
        <p:nvCxnSpPr>
          <p:cNvPr id="38" name="Google Shape;38;p4"/>
          <p:cNvCxnSpPr/>
          <p:nvPr/>
        </p:nvCxnSpPr>
        <p:spPr>
          <a:xfrm flipH="1" rot="10800000">
            <a:off x="4704510" y="351930"/>
            <a:ext cx="347100" cy="474600"/>
          </a:xfrm>
          <a:prstGeom prst="straightConnector1">
            <a:avLst/>
          </a:prstGeom>
          <a:noFill/>
          <a:ln cap="flat" cmpd="sng" w="9525">
            <a:solidFill>
              <a:srgbClr val="CFD8DC"/>
            </a:solidFill>
            <a:prstDash val="solid"/>
            <a:round/>
            <a:headEnd len="med" w="med" type="none"/>
            <a:tailEnd len="med" w="med" type="none"/>
          </a:ln>
        </p:spPr>
      </p:cxnSp>
      <p:sp>
        <p:nvSpPr>
          <p:cNvPr id="39" name="Google Shape;39;p4"/>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0" name="Shape 40"/>
        <p:cNvGrpSpPr/>
        <p:nvPr/>
      </p:nvGrpSpPr>
      <p:grpSpPr>
        <a:xfrm>
          <a:off x="0" y="0"/>
          <a:ext cx="0" cy="0"/>
          <a:chOff x="0" y="0"/>
          <a:chExt cx="0" cy="0"/>
        </a:xfrm>
      </p:grpSpPr>
      <p:sp>
        <p:nvSpPr>
          <p:cNvPr id="41" name="Google Shape;41;p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2" name="Google Shape;42;p5"/>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43" name="Google Shape;43;p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4" name="Shape 44"/>
        <p:cNvGrpSpPr/>
        <p:nvPr/>
      </p:nvGrpSpPr>
      <p:grpSpPr>
        <a:xfrm>
          <a:off x="0" y="0"/>
          <a:ext cx="0" cy="0"/>
          <a:chOff x="0" y="0"/>
          <a:chExt cx="0" cy="0"/>
        </a:xfrm>
      </p:grpSpPr>
      <p:sp>
        <p:nvSpPr>
          <p:cNvPr id="45" name="Google Shape;45;p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6" name="Google Shape;46;p6"/>
          <p:cNvSpPr txBox="1"/>
          <p:nvPr>
            <p:ph idx="1" type="body"/>
          </p:nvPr>
        </p:nvSpPr>
        <p:spPr>
          <a:xfrm>
            <a:off x="786137"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7" name="Google Shape;47;p6"/>
          <p:cNvSpPr txBox="1"/>
          <p:nvPr>
            <p:ph idx="2" type="body"/>
          </p:nvPr>
        </p:nvSpPr>
        <p:spPr>
          <a:xfrm>
            <a:off x="4682659"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8" name="Google Shape;48;p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9" name="Shape 49"/>
        <p:cNvGrpSpPr/>
        <p:nvPr/>
      </p:nvGrpSpPr>
      <p:grpSpPr>
        <a:xfrm>
          <a:off x="0" y="0"/>
          <a:ext cx="0" cy="0"/>
          <a:chOff x="0" y="0"/>
          <a:chExt cx="0" cy="0"/>
        </a:xfrm>
      </p:grpSpPr>
      <p:sp>
        <p:nvSpPr>
          <p:cNvPr id="50" name="Google Shape;50;p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51" name="Google Shape;51;p7"/>
          <p:cNvSpPr txBox="1"/>
          <p:nvPr>
            <p:ph idx="1" type="body"/>
          </p:nvPr>
        </p:nvSpPr>
        <p:spPr>
          <a:xfrm>
            <a:off x="786150"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2" name="Google Shape;52;p7"/>
          <p:cNvSpPr txBox="1"/>
          <p:nvPr>
            <p:ph idx="2" type="body"/>
          </p:nvPr>
        </p:nvSpPr>
        <p:spPr>
          <a:xfrm>
            <a:off x="3329992"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3" name="Google Shape;53;p7"/>
          <p:cNvSpPr txBox="1"/>
          <p:nvPr>
            <p:ph idx="3" type="body"/>
          </p:nvPr>
        </p:nvSpPr>
        <p:spPr>
          <a:xfrm>
            <a:off x="5873834"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4" name="Google Shape;54;p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7" name="Google Shape;57;p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9"/>
          <p:cNvSpPr txBox="1"/>
          <p:nvPr>
            <p:ph idx="1" type="body"/>
          </p:nvPr>
        </p:nvSpPr>
        <p:spPr>
          <a:xfrm>
            <a:off x="457200" y="4055343"/>
            <a:ext cx="8229600" cy="368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60" name="Google Shape;60;p9"/>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p:txBody>
      </p:sp>
      <p:sp>
        <p:nvSpPr>
          <p:cNvPr id="7" name="Google Shape;7;p1"/>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indent="-381000" lvl="1" marL="9144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indent="-381000" lvl="2" marL="13716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lvl="0" algn="r">
              <a:buNone/>
              <a:defRPr b="1" sz="1300">
                <a:solidFill>
                  <a:schemeClr val="accent1"/>
                </a:solidFill>
                <a:latin typeface="Source Sans Pro"/>
                <a:ea typeface="Source Sans Pro"/>
                <a:cs typeface="Source Sans Pro"/>
                <a:sym typeface="Source Sans Pro"/>
              </a:defRPr>
            </a:lvl1pPr>
            <a:lvl2pPr lvl="1" algn="r">
              <a:buNone/>
              <a:defRPr b="1" sz="1300">
                <a:solidFill>
                  <a:schemeClr val="accent1"/>
                </a:solidFill>
                <a:latin typeface="Source Sans Pro"/>
                <a:ea typeface="Source Sans Pro"/>
                <a:cs typeface="Source Sans Pro"/>
                <a:sym typeface="Source Sans Pro"/>
              </a:defRPr>
            </a:lvl2pPr>
            <a:lvl3pPr lvl="2" algn="r">
              <a:buNone/>
              <a:defRPr b="1" sz="1300">
                <a:solidFill>
                  <a:schemeClr val="accent1"/>
                </a:solidFill>
                <a:latin typeface="Source Sans Pro"/>
                <a:ea typeface="Source Sans Pro"/>
                <a:cs typeface="Source Sans Pro"/>
                <a:sym typeface="Source Sans Pro"/>
              </a:defRPr>
            </a:lvl3pPr>
            <a:lvl4pPr lvl="3" algn="r">
              <a:buNone/>
              <a:defRPr b="1" sz="1300">
                <a:solidFill>
                  <a:schemeClr val="accent1"/>
                </a:solidFill>
                <a:latin typeface="Source Sans Pro"/>
                <a:ea typeface="Source Sans Pro"/>
                <a:cs typeface="Source Sans Pro"/>
                <a:sym typeface="Source Sans Pro"/>
              </a:defRPr>
            </a:lvl4pPr>
            <a:lvl5pPr lvl="4" algn="r">
              <a:buNone/>
              <a:defRPr b="1" sz="1300">
                <a:solidFill>
                  <a:schemeClr val="accent1"/>
                </a:solidFill>
                <a:latin typeface="Source Sans Pro"/>
                <a:ea typeface="Source Sans Pro"/>
                <a:cs typeface="Source Sans Pro"/>
                <a:sym typeface="Source Sans Pro"/>
              </a:defRPr>
            </a:lvl5pPr>
            <a:lvl6pPr lvl="5" algn="r">
              <a:buNone/>
              <a:defRPr b="1" sz="1300">
                <a:solidFill>
                  <a:schemeClr val="accent1"/>
                </a:solidFill>
                <a:latin typeface="Source Sans Pro"/>
                <a:ea typeface="Source Sans Pro"/>
                <a:cs typeface="Source Sans Pro"/>
                <a:sym typeface="Source Sans Pro"/>
              </a:defRPr>
            </a:lvl6pPr>
            <a:lvl7pPr lvl="6" algn="r">
              <a:buNone/>
              <a:defRPr b="1" sz="1300">
                <a:solidFill>
                  <a:schemeClr val="accent1"/>
                </a:solidFill>
                <a:latin typeface="Source Sans Pro"/>
                <a:ea typeface="Source Sans Pro"/>
                <a:cs typeface="Source Sans Pro"/>
                <a:sym typeface="Source Sans Pro"/>
              </a:defRPr>
            </a:lvl7pPr>
            <a:lvl8pPr lvl="7" algn="r">
              <a:buNone/>
              <a:defRPr b="1" sz="1300">
                <a:solidFill>
                  <a:schemeClr val="accent1"/>
                </a:solidFill>
                <a:latin typeface="Source Sans Pro"/>
                <a:ea typeface="Source Sans Pro"/>
                <a:cs typeface="Source Sans Pro"/>
                <a:sym typeface="Source Sans Pro"/>
              </a:defRPr>
            </a:lvl8pPr>
            <a:lvl9pPr lvl="8" algn="r">
              <a:buNone/>
              <a:defRPr b="1" sz="1300">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drive.google.com/file/d/1UaXbGilBDYFfHxF9go2f_TctU5YVjhtJ/view" TargetMode="External"/><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hyperlink" Target="http://www.youtube.com/watch?v=270F8s5TEKY" TargetMode="Externa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8.jpg"/><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SHOW論泡</a:t>
            </a:r>
            <a:endParaRPr/>
          </a:p>
        </p:txBody>
      </p:sp>
      <p:sp>
        <p:nvSpPr>
          <p:cNvPr id="71" name="Google Shape;71;p12"/>
          <p:cNvSpPr txBox="1"/>
          <p:nvPr/>
        </p:nvSpPr>
        <p:spPr>
          <a:xfrm>
            <a:off x="1787000" y="399200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2" name="Google Shape;72;p12"/>
          <p:cNvSpPr txBox="1"/>
          <p:nvPr>
            <p:ph idx="4294967295" type="subTitle"/>
          </p:nvPr>
        </p:nvSpPr>
        <p:spPr>
          <a:xfrm>
            <a:off x="1782825" y="3322188"/>
            <a:ext cx="56421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600"/>
              <a:t>小籠包食べたい</a:t>
            </a:r>
            <a:endParaRPr b="1" sz="3600"/>
          </a:p>
        </p:txBody>
      </p:sp>
      <p:pic>
        <p:nvPicPr>
          <p:cNvPr id="73" name="Google Shape;73;p12"/>
          <p:cNvPicPr preferRelativeResize="0"/>
          <p:nvPr/>
        </p:nvPicPr>
        <p:blipFill>
          <a:blip r:embed="rId3">
            <a:alphaModFix/>
          </a:blip>
          <a:stretch>
            <a:fillRect/>
          </a:stretch>
        </p:blipFill>
        <p:spPr>
          <a:xfrm>
            <a:off x="5585100" y="621375"/>
            <a:ext cx="3308825" cy="2422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786150" y="300545"/>
            <a:ext cx="7571700" cy="702600"/>
          </a:xfrm>
          <a:prstGeom prst="rect">
            <a:avLst/>
          </a:prstGeom>
          <a:ln>
            <a:noFill/>
          </a:ln>
        </p:spPr>
        <p:txBody>
          <a:bodyPr anchorCtr="0" anchor="b" bIns="91425" lIns="91425" spcFirstLastPara="1" rIns="91425" wrap="square" tIns="91425">
            <a:noAutofit/>
          </a:bodyPr>
          <a:lstStyle/>
          <a:p>
            <a:pPr indent="0" lvl="0" marL="0" rtl="0" algn="l">
              <a:spcBef>
                <a:spcPts val="600"/>
              </a:spcBef>
              <a:spcAft>
                <a:spcPts val="0"/>
              </a:spcAft>
              <a:buNone/>
            </a:pPr>
            <a:r>
              <a:rPr lang="en" sz="2500">
                <a:latin typeface="Source Sans Pro"/>
                <a:ea typeface="Source Sans Pro"/>
                <a:cs typeface="Source Sans Pro"/>
                <a:sym typeface="Source Sans Pro"/>
              </a:rPr>
              <a:t>タイムライン</a:t>
            </a:r>
            <a:r>
              <a:rPr lang="en" sz="2500">
                <a:latin typeface="Source Sans Pro"/>
                <a:ea typeface="Source Sans Pro"/>
                <a:cs typeface="Source Sans Pro"/>
                <a:sym typeface="Source Sans Pro"/>
              </a:rPr>
              <a:t>についての機能</a:t>
            </a:r>
            <a:endParaRPr sz="2500"/>
          </a:p>
        </p:txBody>
      </p:sp>
      <p:sp>
        <p:nvSpPr>
          <p:cNvPr id="159" name="Google Shape;159;p21"/>
          <p:cNvSpPr txBox="1"/>
          <p:nvPr>
            <p:ph idx="1" type="body"/>
          </p:nvPr>
        </p:nvSpPr>
        <p:spPr>
          <a:xfrm>
            <a:off x="786112" y="1200150"/>
            <a:ext cx="76182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rPr lang="en" sz="2400"/>
              <a:t>・</a:t>
            </a:r>
            <a:r>
              <a:rPr lang="en" sz="2400"/>
              <a:t>人の投稿を見ることができる</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rPr lang="en" sz="2400"/>
              <a:t>・知らない分野の投稿が流れてくる</a:t>
            </a:r>
            <a:endParaRPr sz="2400"/>
          </a:p>
        </p:txBody>
      </p:sp>
      <p:sp>
        <p:nvSpPr>
          <p:cNvPr id="160" name="Google Shape;160;p2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61" name="Google Shape;161;p21"/>
          <p:cNvGrpSpPr/>
          <p:nvPr/>
        </p:nvGrpSpPr>
        <p:grpSpPr>
          <a:xfrm>
            <a:off x="6667000" y="1003187"/>
            <a:ext cx="1787414" cy="3522005"/>
            <a:chOff x="4775465" y="779649"/>
            <a:chExt cx="1871638" cy="3755604"/>
          </a:xfrm>
        </p:grpSpPr>
        <p:sp>
          <p:nvSpPr>
            <p:cNvPr id="162" name="Google Shape;162;p21"/>
            <p:cNvSpPr/>
            <p:nvPr/>
          </p:nvSpPr>
          <p:spPr>
            <a:xfrm>
              <a:off x="4775465" y="779649"/>
              <a:ext cx="1871638" cy="3755604"/>
            </a:xfrm>
            <a:custGeom>
              <a:rect b="b" l="l" r="r" t="t"/>
              <a:pathLst>
                <a:path extrusionOk="0" h="61841" w="30819">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1"/>
            <p:cNvSpPr/>
            <p:nvPr/>
          </p:nvSpPr>
          <p:spPr>
            <a:xfrm>
              <a:off x="4859630" y="1094579"/>
              <a:ext cx="1703400" cy="30270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Karla"/>
                  <a:ea typeface="Karla"/>
                  <a:cs typeface="Karla"/>
                  <a:sym typeface="Karla"/>
                </a:rPr>
                <a:t>Place your screenshot here</a:t>
              </a:r>
              <a:endParaRPr sz="1000">
                <a:solidFill>
                  <a:srgbClr val="999999"/>
                </a:solidFill>
                <a:latin typeface="Karla"/>
                <a:ea typeface="Karla"/>
                <a:cs typeface="Karla"/>
                <a:sym typeface="Karla"/>
              </a:endParaRPr>
            </a:p>
          </p:txBody>
        </p:sp>
      </p:grpSp>
      <p:sp>
        <p:nvSpPr>
          <p:cNvPr id="164" name="Google Shape;164;p21"/>
          <p:cNvSpPr/>
          <p:nvPr/>
        </p:nvSpPr>
        <p:spPr>
          <a:xfrm>
            <a:off x="6799675" y="1344751"/>
            <a:ext cx="1530900" cy="956700"/>
          </a:xfrm>
          <a:prstGeom prst="rect">
            <a:avLst/>
          </a:prstGeom>
          <a:solidFill>
            <a:srgbClr val="D9D9D9"/>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2021/09/17 15:50</a:t>
            </a:r>
            <a:endParaRPr sz="700"/>
          </a:p>
          <a:p>
            <a:pPr indent="0" lvl="0" marL="0" rtl="0" algn="l">
              <a:spcBef>
                <a:spcPts val="0"/>
              </a:spcBef>
              <a:spcAft>
                <a:spcPts val="0"/>
              </a:spcAft>
              <a:buNone/>
            </a:pPr>
            <a:r>
              <a:rPr lang="en" sz="1300"/>
              <a:t>「坊っちゃん」を読んだ。〜〜〜だと思った。</a:t>
            </a:r>
            <a:endParaRPr sz="1300"/>
          </a:p>
        </p:txBody>
      </p:sp>
      <p:sp>
        <p:nvSpPr>
          <p:cNvPr id="165" name="Google Shape;165;p21"/>
          <p:cNvSpPr/>
          <p:nvPr/>
        </p:nvSpPr>
        <p:spPr>
          <a:xfrm>
            <a:off x="6795091" y="2725661"/>
            <a:ext cx="1530900" cy="1000500"/>
          </a:xfrm>
          <a:prstGeom prst="rect">
            <a:avLst/>
          </a:prstGeom>
          <a:solidFill>
            <a:srgbClr val="D9D9D9"/>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2021/09/17 15:30</a:t>
            </a:r>
            <a:endParaRPr sz="700"/>
          </a:p>
          <a:p>
            <a:pPr indent="0" lvl="0" marL="0" rtl="0" algn="l">
              <a:spcBef>
                <a:spcPts val="0"/>
              </a:spcBef>
              <a:spcAft>
                <a:spcPts val="0"/>
              </a:spcAft>
              <a:buNone/>
            </a:pPr>
            <a:r>
              <a:rPr lang="en" sz="1200"/>
              <a:t>blah blah blah..</a:t>
            </a:r>
            <a:endParaRPr sz="1200"/>
          </a:p>
          <a:p>
            <a:pPr indent="0" lvl="0" marL="0" rtl="0" algn="l">
              <a:spcBef>
                <a:spcPts val="0"/>
              </a:spcBef>
              <a:spcAft>
                <a:spcPts val="0"/>
              </a:spcAft>
              <a:buNone/>
            </a:pPr>
            <a:r>
              <a:rPr lang="en" sz="1200"/>
              <a:t>(AIが選んだ自分の投稿と違うジャンルの内容)</a:t>
            </a:r>
            <a:endParaRPr sz="1200"/>
          </a:p>
        </p:txBody>
      </p:sp>
      <p:sp>
        <p:nvSpPr>
          <p:cNvPr id="166" name="Google Shape;166;p21"/>
          <p:cNvSpPr/>
          <p:nvPr/>
        </p:nvSpPr>
        <p:spPr>
          <a:xfrm>
            <a:off x="6799675" y="3961313"/>
            <a:ext cx="1530900" cy="171300"/>
          </a:xfrm>
          <a:prstGeom prst="ellipse">
            <a:avLst/>
          </a:prstGeom>
          <a:solidFill>
            <a:srgbClr val="FFD966"/>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投稿</a:t>
            </a:r>
            <a:endParaRPr sz="1200"/>
          </a:p>
        </p:txBody>
      </p:sp>
      <p:sp>
        <p:nvSpPr>
          <p:cNvPr id="167" name="Google Shape;167;p21"/>
          <p:cNvSpPr/>
          <p:nvPr/>
        </p:nvSpPr>
        <p:spPr>
          <a:xfrm>
            <a:off x="6799675" y="2360699"/>
            <a:ext cx="1530900" cy="305700"/>
          </a:xfrm>
          <a:prstGeom prst="rect">
            <a:avLst/>
          </a:prstGeom>
          <a:solidFill>
            <a:srgbClr val="D9D9D9"/>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2021/09/17 15:40</a:t>
            </a:r>
            <a:endParaRPr sz="700"/>
          </a:p>
          <a:p>
            <a:pPr indent="0" lvl="0" marL="0" rtl="0" algn="l">
              <a:spcBef>
                <a:spcPts val="0"/>
              </a:spcBef>
              <a:spcAft>
                <a:spcPts val="0"/>
              </a:spcAft>
              <a:buNone/>
            </a:pPr>
            <a:r>
              <a:rPr lang="en" sz="1300"/>
              <a:t>ALESS辛い</a:t>
            </a:r>
            <a:endParaRPr sz="1300"/>
          </a:p>
        </p:txBody>
      </p:sp>
      <p:sp>
        <p:nvSpPr>
          <p:cNvPr id="168" name="Google Shape;168;p21"/>
          <p:cNvSpPr/>
          <p:nvPr/>
        </p:nvSpPr>
        <p:spPr>
          <a:xfrm>
            <a:off x="7884817" y="2148334"/>
            <a:ext cx="379200" cy="8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
              <a:t>前から知ってた</a:t>
            </a:r>
            <a:endParaRPr sz="200"/>
          </a:p>
        </p:txBody>
      </p:sp>
      <p:sp>
        <p:nvSpPr>
          <p:cNvPr id="169" name="Google Shape;169;p21"/>
          <p:cNvSpPr/>
          <p:nvPr/>
        </p:nvSpPr>
        <p:spPr>
          <a:xfrm>
            <a:off x="7884817" y="2563899"/>
            <a:ext cx="379200" cy="8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
              <a:t>前から知ってた</a:t>
            </a:r>
            <a:endParaRPr sz="200"/>
          </a:p>
        </p:txBody>
      </p:sp>
      <p:sp>
        <p:nvSpPr>
          <p:cNvPr id="170" name="Google Shape;170;p21"/>
          <p:cNvSpPr/>
          <p:nvPr/>
        </p:nvSpPr>
        <p:spPr>
          <a:xfrm>
            <a:off x="7884817" y="3606702"/>
            <a:ext cx="379200" cy="8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
              <a:t>前から知ってた</a:t>
            </a:r>
            <a:endParaRPr sz="200"/>
          </a:p>
        </p:txBody>
      </p:sp>
      <p:sp>
        <p:nvSpPr>
          <p:cNvPr id="171" name="Google Shape;171;p21"/>
          <p:cNvSpPr/>
          <p:nvPr/>
        </p:nvSpPr>
        <p:spPr>
          <a:xfrm>
            <a:off x="6795067" y="3758020"/>
            <a:ext cx="1530900" cy="171300"/>
          </a:xfrm>
          <a:prstGeom prst="ellipse">
            <a:avLst/>
          </a:prstGeom>
          <a:solidFill>
            <a:srgbClr val="FFD966"/>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リフレッシュ</a:t>
            </a:r>
            <a:endParaRPr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2"/>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chemeClr val="accent4"/>
                </a:solidFill>
              </a:rPr>
              <a:t>3</a:t>
            </a:r>
            <a:r>
              <a:rPr lang="en" sz="6000">
                <a:solidFill>
                  <a:schemeClr val="accent4"/>
                </a:solidFill>
              </a:rPr>
              <a:t>.</a:t>
            </a:r>
            <a:endParaRPr sz="6000">
              <a:solidFill>
                <a:schemeClr val="accent4"/>
              </a:solidFill>
            </a:endParaRPr>
          </a:p>
          <a:p>
            <a:pPr indent="0" lvl="0" marL="0" rtl="0" algn="l">
              <a:spcBef>
                <a:spcPts val="0"/>
              </a:spcBef>
              <a:spcAft>
                <a:spcPts val="0"/>
              </a:spcAft>
              <a:buNone/>
            </a:pPr>
            <a:r>
              <a:rPr lang="en"/>
              <a:t>アプリの</a:t>
            </a:r>
            <a:r>
              <a:rPr lang="en"/>
              <a:t>実装</a:t>
            </a:r>
            <a:endParaRPr/>
          </a:p>
        </p:txBody>
      </p:sp>
      <p:sp>
        <p:nvSpPr>
          <p:cNvPr id="177" name="Google Shape;177;p22"/>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3"/>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t>投稿の仕組み</a:t>
            </a:r>
            <a:endParaRPr sz="2500"/>
          </a:p>
        </p:txBody>
      </p:sp>
      <p:cxnSp>
        <p:nvCxnSpPr>
          <p:cNvPr id="183" name="Google Shape;183;p23"/>
          <p:cNvCxnSpPr/>
          <p:nvPr/>
        </p:nvCxnSpPr>
        <p:spPr>
          <a:xfrm flipH="1" rot="10800000">
            <a:off x="6793191" y="367851"/>
            <a:ext cx="638700" cy="1419600"/>
          </a:xfrm>
          <a:prstGeom prst="straightConnector1">
            <a:avLst/>
          </a:prstGeom>
          <a:noFill/>
          <a:ln cap="flat" cmpd="sng" w="9525">
            <a:solidFill>
              <a:srgbClr val="CFD8DC"/>
            </a:solidFill>
            <a:prstDash val="solid"/>
            <a:round/>
            <a:headEnd len="med" w="med" type="none"/>
            <a:tailEnd len="med" w="med" type="none"/>
          </a:ln>
        </p:spPr>
      </p:cxnSp>
      <p:cxnSp>
        <p:nvCxnSpPr>
          <p:cNvPr id="184" name="Google Shape;184;p23"/>
          <p:cNvCxnSpPr/>
          <p:nvPr/>
        </p:nvCxnSpPr>
        <p:spPr>
          <a:xfrm flipH="1" rot="10800000">
            <a:off x="7194765" y="1515796"/>
            <a:ext cx="1377600" cy="570900"/>
          </a:xfrm>
          <a:prstGeom prst="straightConnector1">
            <a:avLst/>
          </a:prstGeom>
          <a:noFill/>
          <a:ln cap="flat" cmpd="sng" w="9525">
            <a:solidFill>
              <a:srgbClr val="CFD8DC"/>
            </a:solidFill>
            <a:prstDash val="solid"/>
            <a:round/>
            <a:headEnd len="med" w="med" type="none"/>
            <a:tailEnd len="med" w="med" type="none"/>
          </a:ln>
        </p:spPr>
      </p:cxnSp>
      <p:cxnSp>
        <p:nvCxnSpPr>
          <p:cNvPr id="185" name="Google Shape;185;p23"/>
          <p:cNvCxnSpPr/>
          <p:nvPr/>
        </p:nvCxnSpPr>
        <p:spPr>
          <a:xfrm flipH="1" rot="10800000">
            <a:off x="7068779" y="1169826"/>
            <a:ext cx="716400" cy="806100"/>
          </a:xfrm>
          <a:prstGeom prst="straightConnector1">
            <a:avLst/>
          </a:prstGeom>
          <a:noFill/>
          <a:ln cap="flat" cmpd="sng" w="9525">
            <a:solidFill>
              <a:srgbClr val="CFD8DC"/>
            </a:solidFill>
            <a:prstDash val="solid"/>
            <a:round/>
            <a:headEnd len="med" w="med" type="none"/>
            <a:tailEnd len="med" w="med" type="none"/>
          </a:ln>
        </p:spPr>
      </p:cxnSp>
      <p:sp>
        <p:nvSpPr>
          <p:cNvPr id="186" name="Google Shape;186;p2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7" name="Google Shape;187;p23"/>
          <p:cNvPicPr preferRelativeResize="0"/>
          <p:nvPr/>
        </p:nvPicPr>
        <p:blipFill rotWithShape="1">
          <a:blip r:embed="rId3">
            <a:alphaModFix/>
          </a:blip>
          <a:srcRect b="37234" l="17330" r="14918" t="37681"/>
          <a:stretch/>
        </p:blipFill>
        <p:spPr>
          <a:xfrm>
            <a:off x="3293200" y="2220450"/>
            <a:ext cx="2623027" cy="702600"/>
          </a:xfrm>
          <a:prstGeom prst="rect">
            <a:avLst/>
          </a:prstGeom>
          <a:noFill/>
          <a:ln>
            <a:noFill/>
          </a:ln>
        </p:spPr>
      </p:pic>
      <p:sp>
        <p:nvSpPr>
          <p:cNvPr id="188" name="Google Shape;188;p23"/>
          <p:cNvSpPr/>
          <p:nvPr/>
        </p:nvSpPr>
        <p:spPr>
          <a:xfrm>
            <a:off x="6605425" y="2135025"/>
            <a:ext cx="1643100" cy="107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t>ジャンル</a:t>
            </a:r>
            <a:endParaRPr b="1" sz="2400"/>
          </a:p>
        </p:txBody>
      </p:sp>
      <p:sp>
        <p:nvSpPr>
          <p:cNvPr id="189" name="Google Shape;189;p23"/>
          <p:cNvSpPr/>
          <p:nvPr/>
        </p:nvSpPr>
        <p:spPr>
          <a:xfrm>
            <a:off x="2638688" y="2633338"/>
            <a:ext cx="638700" cy="2508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3"/>
          <p:cNvSpPr/>
          <p:nvPr/>
        </p:nvSpPr>
        <p:spPr>
          <a:xfrm>
            <a:off x="5868700" y="2633338"/>
            <a:ext cx="638700" cy="2508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
          <p:cNvSpPr txBox="1"/>
          <p:nvPr/>
        </p:nvSpPr>
        <p:spPr>
          <a:xfrm>
            <a:off x="3293264" y="2884150"/>
            <a:ext cx="2622900" cy="438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50">
                <a:solidFill>
                  <a:schemeClr val="accent1"/>
                </a:solidFill>
              </a:rPr>
              <a:t>Natural Language API</a:t>
            </a:r>
            <a:endParaRPr sz="2000">
              <a:solidFill>
                <a:schemeClr val="accent1"/>
              </a:solidFill>
              <a:latin typeface="Source Sans Pro"/>
              <a:ea typeface="Source Sans Pro"/>
              <a:cs typeface="Source Sans Pro"/>
              <a:sym typeface="Source Sans Pro"/>
            </a:endParaRPr>
          </a:p>
        </p:txBody>
      </p:sp>
      <p:grpSp>
        <p:nvGrpSpPr>
          <p:cNvPr id="192" name="Google Shape;192;p23"/>
          <p:cNvGrpSpPr/>
          <p:nvPr/>
        </p:nvGrpSpPr>
        <p:grpSpPr>
          <a:xfrm>
            <a:off x="583183" y="1121876"/>
            <a:ext cx="1871638" cy="3755604"/>
            <a:chOff x="6961346" y="789051"/>
            <a:chExt cx="1871638" cy="3755604"/>
          </a:xfrm>
        </p:grpSpPr>
        <p:sp>
          <p:nvSpPr>
            <p:cNvPr id="193" name="Google Shape;193;p23"/>
            <p:cNvSpPr/>
            <p:nvPr/>
          </p:nvSpPr>
          <p:spPr>
            <a:xfrm>
              <a:off x="6961346" y="789051"/>
              <a:ext cx="1871638" cy="3755604"/>
            </a:xfrm>
            <a:custGeom>
              <a:rect b="b" l="l" r="r" t="t"/>
              <a:pathLst>
                <a:path extrusionOk="0" h="61841" w="30819">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3"/>
            <p:cNvSpPr/>
            <p:nvPr/>
          </p:nvSpPr>
          <p:spPr>
            <a:xfrm>
              <a:off x="7045510" y="1103982"/>
              <a:ext cx="1703400" cy="30270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Karla"/>
                  <a:ea typeface="Karla"/>
                  <a:cs typeface="Karla"/>
                  <a:sym typeface="Karla"/>
                </a:rPr>
                <a:t>Place your screenshot here</a:t>
              </a:r>
              <a:endParaRPr sz="1000">
                <a:solidFill>
                  <a:srgbClr val="999999"/>
                </a:solidFill>
                <a:latin typeface="Karla"/>
                <a:ea typeface="Karla"/>
                <a:cs typeface="Karla"/>
                <a:sym typeface="Karla"/>
              </a:endParaRPr>
            </a:p>
          </p:txBody>
        </p:sp>
      </p:grpSp>
      <p:sp>
        <p:nvSpPr>
          <p:cNvPr id="195" name="Google Shape;195;p23"/>
          <p:cNvSpPr/>
          <p:nvPr/>
        </p:nvSpPr>
        <p:spPr>
          <a:xfrm>
            <a:off x="665950" y="1470200"/>
            <a:ext cx="1706100" cy="278700"/>
          </a:xfrm>
          <a:prstGeom prst="rect">
            <a:avLst/>
          </a:prstGeom>
          <a:solidFill>
            <a:schemeClr val="accent1"/>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投稿画面</a:t>
            </a:r>
            <a:endParaRPr sz="1300"/>
          </a:p>
        </p:txBody>
      </p:sp>
      <p:sp>
        <p:nvSpPr>
          <p:cNvPr id="196" name="Google Shape;196;p23"/>
          <p:cNvSpPr/>
          <p:nvPr/>
        </p:nvSpPr>
        <p:spPr>
          <a:xfrm>
            <a:off x="665950" y="2027600"/>
            <a:ext cx="1706100" cy="393600"/>
          </a:xfrm>
          <a:prstGeom prst="rect">
            <a:avLst/>
          </a:prstGeom>
          <a:solidFill>
            <a:srgbClr val="0091EA">
              <a:alpha val="32690"/>
            </a:srgbClr>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[あなたの投稿]</a:t>
            </a:r>
            <a:endParaRPr sz="1100"/>
          </a:p>
        </p:txBody>
      </p:sp>
      <p:sp>
        <p:nvSpPr>
          <p:cNvPr id="197" name="Google Shape;197;p23"/>
          <p:cNvSpPr/>
          <p:nvPr/>
        </p:nvSpPr>
        <p:spPr>
          <a:xfrm>
            <a:off x="665950" y="1748900"/>
            <a:ext cx="1706100" cy="278700"/>
          </a:xfrm>
          <a:prstGeom prst="rect">
            <a:avLst/>
          </a:prstGeom>
          <a:solidFill>
            <a:schemeClr val="lt1"/>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2021/09/17</a:t>
            </a:r>
            <a:endParaRPr sz="900"/>
          </a:p>
        </p:txBody>
      </p:sp>
      <p:sp>
        <p:nvSpPr>
          <p:cNvPr id="198" name="Google Shape;198;p23"/>
          <p:cNvSpPr/>
          <p:nvPr/>
        </p:nvSpPr>
        <p:spPr>
          <a:xfrm>
            <a:off x="665950" y="2411975"/>
            <a:ext cx="1706100" cy="1487400"/>
          </a:xfrm>
          <a:prstGeom prst="rect">
            <a:avLst/>
          </a:prstGeom>
          <a:solidFill>
            <a:srgbClr val="FFFFFF"/>
          </a:solidFill>
          <a:ln cap="flat" cmpd="sng" w="9525">
            <a:solidFill>
              <a:srgbClr val="695D4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900"/>
              <a:t>text…..</a:t>
            </a:r>
            <a:endParaRPr sz="900"/>
          </a:p>
        </p:txBody>
      </p:sp>
      <p:sp>
        <p:nvSpPr>
          <p:cNvPr id="199" name="Google Shape;199;p23"/>
          <p:cNvSpPr/>
          <p:nvPr/>
        </p:nvSpPr>
        <p:spPr>
          <a:xfrm>
            <a:off x="1203400" y="3972975"/>
            <a:ext cx="631200" cy="393600"/>
          </a:xfrm>
          <a:prstGeom prst="roundRect">
            <a:avLst>
              <a:gd fmla="val 16667" name="adj"/>
            </a:avLst>
          </a:prstGeom>
          <a:solidFill>
            <a:srgbClr val="0091E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投稿</a:t>
            </a:r>
            <a:endParaRPr/>
          </a:p>
        </p:txBody>
      </p:sp>
      <p:sp>
        <p:nvSpPr>
          <p:cNvPr id="200" name="Google Shape;200;p23"/>
          <p:cNvSpPr/>
          <p:nvPr/>
        </p:nvSpPr>
        <p:spPr>
          <a:xfrm>
            <a:off x="564625" y="3537538"/>
            <a:ext cx="1908738" cy="1264464"/>
          </a:xfrm>
          <a:prstGeom prst="irregularSeal1">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txBox="1"/>
          <p:nvPr/>
        </p:nvSpPr>
        <p:spPr>
          <a:xfrm>
            <a:off x="3277400" y="3322750"/>
            <a:ext cx="304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投稿内容からジャンルの取り出し</a:t>
            </a:r>
            <a:endParaRPr>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t>投稿の仕組み</a:t>
            </a:r>
            <a:endParaRPr sz="2500"/>
          </a:p>
        </p:txBody>
      </p:sp>
      <p:sp>
        <p:nvSpPr>
          <p:cNvPr id="207" name="Google Shape;207;p2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8" name="Google Shape;208;p24"/>
          <p:cNvPicPr preferRelativeResize="0"/>
          <p:nvPr/>
        </p:nvPicPr>
        <p:blipFill>
          <a:blip r:embed="rId3">
            <a:alphaModFix/>
          </a:blip>
          <a:stretch>
            <a:fillRect/>
          </a:stretch>
        </p:blipFill>
        <p:spPr>
          <a:xfrm>
            <a:off x="4744425" y="1860163"/>
            <a:ext cx="3258050" cy="2137274"/>
          </a:xfrm>
          <a:prstGeom prst="rect">
            <a:avLst/>
          </a:prstGeom>
          <a:noFill/>
          <a:ln>
            <a:noFill/>
          </a:ln>
        </p:spPr>
      </p:pic>
      <p:sp>
        <p:nvSpPr>
          <p:cNvPr id="209" name="Google Shape;209;p24"/>
          <p:cNvSpPr/>
          <p:nvPr/>
        </p:nvSpPr>
        <p:spPr>
          <a:xfrm>
            <a:off x="1356100" y="2166725"/>
            <a:ext cx="2027400" cy="141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t>　</a:t>
            </a:r>
            <a:r>
              <a:rPr lang="en" sz="2400"/>
              <a:t>投稿</a:t>
            </a:r>
            <a:r>
              <a:rPr lang="en" sz="2400"/>
              <a:t>日時</a:t>
            </a:r>
            <a:endParaRPr sz="2400"/>
          </a:p>
          <a:p>
            <a:pPr indent="0" lvl="0" marL="0" rtl="0" algn="ctr">
              <a:spcBef>
                <a:spcPts val="0"/>
              </a:spcBef>
              <a:spcAft>
                <a:spcPts val="0"/>
              </a:spcAft>
              <a:buNone/>
            </a:pPr>
            <a:r>
              <a:rPr lang="en" sz="2400"/>
              <a:t>ジャンル</a:t>
            </a:r>
            <a:endParaRPr sz="2400"/>
          </a:p>
          <a:p>
            <a:pPr indent="0" lvl="0" marL="0" rtl="0" algn="ctr">
              <a:spcBef>
                <a:spcPts val="0"/>
              </a:spcBef>
              <a:spcAft>
                <a:spcPts val="0"/>
              </a:spcAft>
              <a:buNone/>
            </a:pPr>
            <a:r>
              <a:rPr lang="en" sz="2400"/>
              <a:t>投稿内容</a:t>
            </a:r>
            <a:endParaRPr sz="2400"/>
          </a:p>
        </p:txBody>
      </p:sp>
      <p:sp>
        <p:nvSpPr>
          <p:cNvPr id="210" name="Google Shape;210;p24"/>
          <p:cNvSpPr/>
          <p:nvPr/>
        </p:nvSpPr>
        <p:spPr>
          <a:xfrm>
            <a:off x="3796863" y="2803388"/>
            <a:ext cx="638700" cy="2508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1" name="Google Shape;211;p24"/>
          <p:cNvPicPr preferRelativeResize="0"/>
          <p:nvPr/>
        </p:nvPicPr>
        <p:blipFill rotWithShape="1">
          <a:blip r:embed="rId3">
            <a:alphaModFix/>
          </a:blip>
          <a:srcRect b="17564" l="11642" r="20671" t="25280"/>
          <a:stretch/>
        </p:blipFill>
        <p:spPr>
          <a:xfrm>
            <a:off x="4581225" y="2062925"/>
            <a:ext cx="3584450" cy="1985574"/>
          </a:xfrm>
          <a:prstGeom prst="rect">
            <a:avLst/>
          </a:prstGeom>
          <a:noFill/>
          <a:ln>
            <a:noFill/>
          </a:ln>
        </p:spPr>
      </p:pic>
      <p:sp>
        <p:nvSpPr>
          <p:cNvPr id="212" name="Google Shape;212;p24"/>
          <p:cNvSpPr txBox="1"/>
          <p:nvPr/>
        </p:nvSpPr>
        <p:spPr>
          <a:xfrm>
            <a:off x="3770313" y="2371650"/>
            <a:ext cx="6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保存</a:t>
            </a:r>
            <a:endParaRPr>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t>タイムラインの仕組み</a:t>
            </a:r>
            <a:endParaRPr sz="2500"/>
          </a:p>
        </p:txBody>
      </p:sp>
      <p:sp>
        <p:nvSpPr>
          <p:cNvPr id="218" name="Google Shape;218;p2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19" name="Google Shape;219;p25"/>
          <p:cNvGrpSpPr/>
          <p:nvPr/>
        </p:nvGrpSpPr>
        <p:grpSpPr>
          <a:xfrm>
            <a:off x="5778615" y="994249"/>
            <a:ext cx="1871638" cy="3755604"/>
            <a:chOff x="4775465" y="779649"/>
            <a:chExt cx="1871638" cy="3755604"/>
          </a:xfrm>
        </p:grpSpPr>
        <p:sp>
          <p:nvSpPr>
            <p:cNvPr id="220" name="Google Shape;220;p25"/>
            <p:cNvSpPr/>
            <p:nvPr/>
          </p:nvSpPr>
          <p:spPr>
            <a:xfrm>
              <a:off x="4775465" y="779649"/>
              <a:ext cx="1871638" cy="3755604"/>
            </a:xfrm>
            <a:custGeom>
              <a:rect b="b" l="l" r="r" t="t"/>
              <a:pathLst>
                <a:path extrusionOk="0" h="61841" w="30819">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5"/>
            <p:cNvSpPr/>
            <p:nvPr/>
          </p:nvSpPr>
          <p:spPr>
            <a:xfrm>
              <a:off x="4859630" y="1094579"/>
              <a:ext cx="1703400" cy="30270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Karla"/>
                  <a:ea typeface="Karla"/>
                  <a:cs typeface="Karla"/>
                  <a:sym typeface="Karla"/>
                </a:rPr>
                <a:t>Place your screenshot here</a:t>
              </a:r>
              <a:endParaRPr sz="1000">
                <a:solidFill>
                  <a:srgbClr val="999999"/>
                </a:solidFill>
                <a:latin typeface="Karla"/>
                <a:ea typeface="Karla"/>
                <a:cs typeface="Karla"/>
                <a:sym typeface="Karla"/>
              </a:endParaRPr>
            </a:p>
          </p:txBody>
        </p:sp>
      </p:grpSp>
      <p:sp>
        <p:nvSpPr>
          <p:cNvPr id="222" name="Google Shape;222;p25"/>
          <p:cNvSpPr/>
          <p:nvPr/>
        </p:nvSpPr>
        <p:spPr>
          <a:xfrm>
            <a:off x="5917650" y="1358525"/>
            <a:ext cx="1603200" cy="1020300"/>
          </a:xfrm>
          <a:prstGeom prst="rect">
            <a:avLst/>
          </a:prstGeom>
          <a:solidFill>
            <a:srgbClr val="D9D9D9"/>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2021/09/17 15:50</a:t>
            </a:r>
            <a:endParaRPr sz="700"/>
          </a:p>
          <a:p>
            <a:pPr indent="0" lvl="0" marL="0" rtl="0" algn="l">
              <a:spcBef>
                <a:spcPts val="0"/>
              </a:spcBef>
              <a:spcAft>
                <a:spcPts val="0"/>
              </a:spcAft>
              <a:buNone/>
            </a:pPr>
            <a:r>
              <a:rPr lang="en" sz="1300"/>
              <a:t>「坊っちゃん」を読んだ。〜〜〜だと思った。</a:t>
            </a:r>
            <a:endParaRPr sz="1300"/>
          </a:p>
        </p:txBody>
      </p:sp>
      <p:sp>
        <p:nvSpPr>
          <p:cNvPr id="223" name="Google Shape;223;p25"/>
          <p:cNvSpPr/>
          <p:nvPr/>
        </p:nvSpPr>
        <p:spPr>
          <a:xfrm>
            <a:off x="5912850" y="2831100"/>
            <a:ext cx="1603200" cy="1066800"/>
          </a:xfrm>
          <a:prstGeom prst="rect">
            <a:avLst/>
          </a:prstGeom>
          <a:solidFill>
            <a:srgbClr val="D9D9D9"/>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2021/09/17 15:30</a:t>
            </a:r>
            <a:endParaRPr sz="700"/>
          </a:p>
          <a:p>
            <a:pPr indent="0" lvl="0" marL="0" rtl="0" algn="l">
              <a:spcBef>
                <a:spcPts val="0"/>
              </a:spcBef>
              <a:spcAft>
                <a:spcPts val="0"/>
              </a:spcAft>
              <a:buNone/>
            </a:pPr>
            <a:r>
              <a:rPr lang="en" sz="1200"/>
              <a:t>blah blah blah..</a:t>
            </a:r>
            <a:endParaRPr sz="1200"/>
          </a:p>
          <a:p>
            <a:pPr indent="0" lvl="0" marL="0" rtl="0" algn="l">
              <a:spcBef>
                <a:spcPts val="0"/>
              </a:spcBef>
              <a:spcAft>
                <a:spcPts val="0"/>
              </a:spcAft>
              <a:buNone/>
            </a:pPr>
            <a:r>
              <a:rPr lang="en" sz="1200"/>
              <a:t>(AIが選んだ自分の投稿と違うジャンルの内容)</a:t>
            </a:r>
            <a:endParaRPr sz="1200"/>
          </a:p>
        </p:txBody>
      </p:sp>
      <p:sp>
        <p:nvSpPr>
          <p:cNvPr id="224" name="Google Shape;224;p25"/>
          <p:cNvSpPr txBox="1"/>
          <p:nvPr/>
        </p:nvSpPr>
        <p:spPr>
          <a:xfrm>
            <a:off x="5733900" y="543800"/>
            <a:ext cx="160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タイムライン</a:t>
            </a:r>
            <a:endParaRPr>
              <a:latin typeface="Open Sans"/>
              <a:ea typeface="Open Sans"/>
              <a:cs typeface="Open Sans"/>
              <a:sym typeface="Open Sans"/>
            </a:endParaRPr>
          </a:p>
        </p:txBody>
      </p:sp>
      <p:sp>
        <p:nvSpPr>
          <p:cNvPr id="225" name="Google Shape;225;p25"/>
          <p:cNvSpPr/>
          <p:nvPr/>
        </p:nvSpPr>
        <p:spPr>
          <a:xfrm>
            <a:off x="5917650" y="4148775"/>
            <a:ext cx="1603200" cy="182700"/>
          </a:xfrm>
          <a:prstGeom prst="ellipse">
            <a:avLst/>
          </a:prstGeom>
          <a:solidFill>
            <a:srgbClr val="FFD966"/>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投稿</a:t>
            </a:r>
            <a:endParaRPr sz="1200"/>
          </a:p>
        </p:txBody>
      </p:sp>
      <p:sp>
        <p:nvSpPr>
          <p:cNvPr id="226" name="Google Shape;226;p25"/>
          <p:cNvSpPr/>
          <p:nvPr/>
        </p:nvSpPr>
        <p:spPr>
          <a:xfrm>
            <a:off x="5917650" y="2441913"/>
            <a:ext cx="1603200" cy="326100"/>
          </a:xfrm>
          <a:prstGeom prst="rect">
            <a:avLst/>
          </a:prstGeom>
          <a:solidFill>
            <a:srgbClr val="D9D9D9"/>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2021/09/17 15:40</a:t>
            </a:r>
            <a:endParaRPr sz="700"/>
          </a:p>
          <a:p>
            <a:pPr indent="0" lvl="0" marL="0" rtl="0" algn="l">
              <a:spcBef>
                <a:spcPts val="0"/>
              </a:spcBef>
              <a:spcAft>
                <a:spcPts val="0"/>
              </a:spcAft>
              <a:buNone/>
            </a:pPr>
            <a:r>
              <a:rPr lang="en" sz="1300"/>
              <a:t>ALESS辛い</a:t>
            </a:r>
            <a:endParaRPr sz="1300"/>
          </a:p>
        </p:txBody>
      </p:sp>
      <p:pic>
        <p:nvPicPr>
          <p:cNvPr id="227" name="Google Shape;227;p25"/>
          <p:cNvPicPr preferRelativeResize="0"/>
          <p:nvPr/>
        </p:nvPicPr>
        <p:blipFill rotWithShape="1">
          <a:blip r:embed="rId3">
            <a:alphaModFix/>
          </a:blip>
          <a:srcRect b="17564" l="11642" r="20671" t="25280"/>
          <a:stretch/>
        </p:blipFill>
        <p:spPr>
          <a:xfrm>
            <a:off x="786150" y="1879263"/>
            <a:ext cx="3584450" cy="1985574"/>
          </a:xfrm>
          <a:prstGeom prst="rect">
            <a:avLst/>
          </a:prstGeom>
          <a:noFill/>
          <a:ln>
            <a:noFill/>
          </a:ln>
        </p:spPr>
      </p:pic>
      <p:sp>
        <p:nvSpPr>
          <p:cNvPr id="228" name="Google Shape;228;p25"/>
          <p:cNvSpPr txBox="1"/>
          <p:nvPr/>
        </p:nvSpPr>
        <p:spPr>
          <a:xfrm>
            <a:off x="1528200" y="3437325"/>
            <a:ext cx="3853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ユーザーの知ってるカテゴリー</a:t>
            </a:r>
            <a:r>
              <a:rPr lang="en">
                <a:latin typeface="Source Sans Pro"/>
                <a:ea typeface="Source Sans Pro"/>
                <a:cs typeface="Source Sans Pro"/>
                <a:sym typeface="Source Sans Pro"/>
              </a:rPr>
              <a:t>を除外して</a:t>
            </a:r>
            <a:endParaRPr>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投稿を新しい順に表示</a:t>
            </a:r>
            <a:endParaRPr>
              <a:latin typeface="Source Sans Pro"/>
              <a:ea typeface="Source Sans Pro"/>
              <a:cs typeface="Source Sans Pro"/>
              <a:sym typeface="Source Sans Pro"/>
            </a:endParaRPr>
          </a:p>
        </p:txBody>
      </p:sp>
      <p:sp>
        <p:nvSpPr>
          <p:cNvPr id="229" name="Google Shape;229;p25"/>
          <p:cNvSpPr/>
          <p:nvPr/>
        </p:nvSpPr>
        <p:spPr>
          <a:xfrm>
            <a:off x="7053950" y="2215450"/>
            <a:ext cx="397200" cy="94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
              <a:t>前から知ってた</a:t>
            </a:r>
            <a:endParaRPr sz="200"/>
          </a:p>
        </p:txBody>
      </p:sp>
      <p:sp>
        <p:nvSpPr>
          <p:cNvPr id="230" name="Google Shape;230;p25"/>
          <p:cNvSpPr/>
          <p:nvPr/>
        </p:nvSpPr>
        <p:spPr>
          <a:xfrm>
            <a:off x="7053950" y="2658600"/>
            <a:ext cx="397200" cy="94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
              <a:t>前から知ってた</a:t>
            </a:r>
            <a:endParaRPr sz="200"/>
          </a:p>
        </p:txBody>
      </p:sp>
      <p:sp>
        <p:nvSpPr>
          <p:cNvPr id="231" name="Google Shape;231;p25"/>
          <p:cNvSpPr/>
          <p:nvPr/>
        </p:nvSpPr>
        <p:spPr>
          <a:xfrm>
            <a:off x="7053950" y="3770625"/>
            <a:ext cx="397200" cy="94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
              <a:t>前から知ってた</a:t>
            </a:r>
            <a:endParaRPr sz="200"/>
          </a:p>
        </p:txBody>
      </p:sp>
      <p:sp>
        <p:nvSpPr>
          <p:cNvPr id="232" name="Google Shape;232;p25"/>
          <p:cNvSpPr/>
          <p:nvPr/>
        </p:nvSpPr>
        <p:spPr>
          <a:xfrm>
            <a:off x="4370611" y="2746650"/>
            <a:ext cx="1232400" cy="2508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5"/>
          <p:cNvSpPr/>
          <p:nvPr/>
        </p:nvSpPr>
        <p:spPr>
          <a:xfrm>
            <a:off x="5912825" y="3931988"/>
            <a:ext cx="1603200" cy="182700"/>
          </a:xfrm>
          <a:prstGeom prst="ellipse">
            <a:avLst/>
          </a:prstGeom>
          <a:solidFill>
            <a:srgbClr val="FFD966"/>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リフレッシュ</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t>前から知ってたボタン</a:t>
            </a:r>
            <a:endParaRPr sz="2500"/>
          </a:p>
        </p:txBody>
      </p:sp>
      <p:sp>
        <p:nvSpPr>
          <p:cNvPr id="239" name="Google Shape;239;p2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0" name="Google Shape;240;p26"/>
          <p:cNvSpPr/>
          <p:nvPr/>
        </p:nvSpPr>
        <p:spPr>
          <a:xfrm>
            <a:off x="3657525" y="2503463"/>
            <a:ext cx="638700" cy="2508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1" name="Google Shape;241;p26"/>
          <p:cNvGrpSpPr/>
          <p:nvPr/>
        </p:nvGrpSpPr>
        <p:grpSpPr>
          <a:xfrm>
            <a:off x="977728" y="1098749"/>
            <a:ext cx="1871638" cy="3755604"/>
            <a:chOff x="4775465" y="779649"/>
            <a:chExt cx="1871638" cy="3755604"/>
          </a:xfrm>
        </p:grpSpPr>
        <p:sp>
          <p:nvSpPr>
            <p:cNvPr id="242" name="Google Shape;242;p26"/>
            <p:cNvSpPr/>
            <p:nvPr/>
          </p:nvSpPr>
          <p:spPr>
            <a:xfrm>
              <a:off x="4775465" y="779649"/>
              <a:ext cx="1871638" cy="3755604"/>
            </a:xfrm>
            <a:custGeom>
              <a:rect b="b" l="l" r="r" t="t"/>
              <a:pathLst>
                <a:path extrusionOk="0" h="61841" w="30819">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6"/>
            <p:cNvSpPr/>
            <p:nvPr/>
          </p:nvSpPr>
          <p:spPr>
            <a:xfrm>
              <a:off x="4859630" y="1094579"/>
              <a:ext cx="1703400" cy="30270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Karla"/>
                  <a:ea typeface="Karla"/>
                  <a:cs typeface="Karla"/>
                  <a:sym typeface="Karla"/>
                </a:rPr>
                <a:t>Place your screenshot here</a:t>
              </a:r>
              <a:endParaRPr sz="1000">
                <a:solidFill>
                  <a:srgbClr val="999999"/>
                </a:solidFill>
                <a:latin typeface="Karla"/>
                <a:ea typeface="Karla"/>
                <a:cs typeface="Karla"/>
                <a:sym typeface="Karla"/>
              </a:endParaRPr>
            </a:p>
          </p:txBody>
        </p:sp>
      </p:grpSp>
      <p:sp>
        <p:nvSpPr>
          <p:cNvPr id="244" name="Google Shape;244;p26"/>
          <p:cNvSpPr/>
          <p:nvPr/>
        </p:nvSpPr>
        <p:spPr>
          <a:xfrm>
            <a:off x="1116763" y="1463025"/>
            <a:ext cx="1603200" cy="1020300"/>
          </a:xfrm>
          <a:prstGeom prst="rect">
            <a:avLst/>
          </a:prstGeom>
          <a:solidFill>
            <a:srgbClr val="D9D9D9"/>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a:p>
            <a:pPr indent="0" lvl="0" marL="0" rtl="0" algn="l">
              <a:spcBef>
                <a:spcPts val="0"/>
              </a:spcBef>
              <a:spcAft>
                <a:spcPts val="0"/>
              </a:spcAft>
              <a:buNone/>
            </a:pPr>
            <a:r>
              <a:rPr lang="en" sz="900"/>
              <a:t>「坊っちゃん」を読んだ。〜〜〜だと思った。</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p:txBody>
      </p:sp>
      <p:sp>
        <p:nvSpPr>
          <p:cNvPr id="245" name="Google Shape;245;p26"/>
          <p:cNvSpPr/>
          <p:nvPr/>
        </p:nvSpPr>
        <p:spPr>
          <a:xfrm>
            <a:off x="1111963" y="2935600"/>
            <a:ext cx="1603200" cy="1066800"/>
          </a:xfrm>
          <a:prstGeom prst="rect">
            <a:avLst/>
          </a:prstGeom>
          <a:solidFill>
            <a:srgbClr val="D9D9D9"/>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blah blah blah..</a:t>
            </a:r>
            <a:endParaRPr sz="1200"/>
          </a:p>
          <a:p>
            <a:pPr indent="0" lvl="0" marL="0" rtl="0" algn="l">
              <a:spcBef>
                <a:spcPts val="0"/>
              </a:spcBef>
              <a:spcAft>
                <a:spcPts val="0"/>
              </a:spcAft>
              <a:buNone/>
            </a:pPr>
            <a:r>
              <a:rPr lang="en" sz="1200"/>
              <a:t>(AIが選んだ自分の投稿と違うジャンルの内容)</a:t>
            </a:r>
            <a:endParaRPr sz="1200"/>
          </a:p>
        </p:txBody>
      </p:sp>
      <p:sp>
        <p:nvSpPr>
          <p:cNvPr id="246" name="Google Shape;246;p26"/>
          <p:cNvSpPr txBox="1"/>
          <p:nvPr/>
        </p:nvSpPr>
        <p:spPr>
          <a:xfrm>
            <a:off x="3109725" y="2103275"/>
            <a:ext cx="173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ボタンをクリック</a:t>
            </a:r>
            <a:endParaRPr>
              <a:latin typeface="Open Sans"/>
              <a:ea typeface="Open Sans"/>
              <a:cs typeface="Open Sans"/>
              <a:sym typeface="Open Sans"/>
            </a:endParaRPr>
          </a:p>
        </p:txBody>
      </p:sp>
      <p:sp>
        <p:nvSpPr>
          <p:cNvPr id="247" name="Google Shape;247;p26"/>
          <p:cNvSpPr/>
          <p:nvPr/>
        </p:nvSpPr>
        <p:spPr>
          <a:xfrm>
            <a:off x="1116763" y="2546413"/>
            <a:ext cx="1603200" cy="326100"/>
          </a:xfrm>
          <a:prstGeom prst="rect">
            <a:avLst/>
          </a:prstGeom>
          <a:solidFill>
            <a:srgbClr val="D9D9D9"/>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a:p>
            <a:pPr indent="0" lvl="0" marL="0" rtl="0" algn="l">
              <a:spcBef>
                <a:spcPts val="0"/>
              </a:spcBef>
              <a:spcAft>
                <a:spcPts val="0"/>
              </a:spcAft>
              <a:buNone/>
            </a:pPr>
            <a:r>
              <a:rPr lang="en" sz="1300"/>
              <a:t>ALESS辛い</a:t>
            </a:r>
            <a:endParaRPr sz="1300"/>
          </a:p>
        </p:txBody>
      </p:sp>
      <p:sp>
        <p:nvSpPr>
          <p:cNvPr id="248" name="Google Shape;248;p26"/>
          <p:cNvSpPr/>
          <p:nvPr/>
        </p:nvSpPr>
        <p:spPr>
          <a:xfrm>
            <a:off x="1150950" y="2163200"/>
            <a:ext cx="1525200" cy="2508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前から知ってた</a:t>
            </a:r>
            <a:endParaRPr/>
          </a:p>
        </p:txBody>
      </p:sp>
      <p:sp>
        <p:nvSpPr>
          <p:cNvPr id="249" name="Google Shape;249;p26"/>
          <p:cNvSpPr/>
          <p:nvPr/>
        </p:nvSpPr>
        <p:spPr>
          <a:xfrm>
            <a:off x="959175" y="1671138"/>
            <a:ext cx="1908738" cy="1264464"/>
          </a:xfrm>
          <a:prstGeom prst="irregularSeal1">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6"/>
          <p:cNvSpPr txBox="1"/>
          <p:nvPr/>
        </p:nvSpPr>
        <p:spPr>
          <a:xfrm>
            <a:off x="4986775" y="3014900"/>
            <a:ext cx="366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ボタンを押した投稿の分野がリストに追加</a:t>
            </a:r>
            <a:endParaRPr>
              <a:latin typeface="Source Sans Pro"/>
              <a:ea typeface="Source Sans Pro"/>
              <a:cs typeface="Source Sans Pro"/>
              <a:sym typeface="Source Sans Pro"/>
            </a:endParaRPr>
          </a:p>
        </p:txBody>
      </p:sp>
      <p:sp>
        <p:nvSpPr>
          <p:cNvPr id="251" name="Google Shape;251;p26"/>
          <p:cNvSpPr/>
          <p:nvPr/>
        </p:nvSpPr>
        <p:spPr>
          <a:xfrm>
            <a:off x="5146325" y="2036425"/>
            <a:ext cx="3177000" cy="83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端末上にある</a:t>
            </a:r>
            <a:endParaRPr sz="1800"/>
          </a:p>
          <a:p>
            <a:pPr indent="0" lvl="0" marL="0" rtl="0" algn="l">
              <a:spcBef>
                <a:spcPts val="0"/>
              </a:spcBef>
              <a:spcAft>
                <a:spcPts val="0"/>
              </a:spcAft>
              <a:buNone/>
            </a:pPr>
            <a:r>
              <a:rPr lang="en" sz="1800"/>
              <a:t>知ってるカテゴリーリスト</a:t>
            </a:r>
            <a:endParaRPr sz="1800"/>
          </a:p>
        </p:txBody>
      </p:sp>
      <p:sp>
        <p:nvSpPr>
          <p:cNvPr id="252" name="Google Shape;252;p26"/>
          <p:cNvSpPr/>
          <p:nvPr/>
        </p:nvSpPr>
        <p:spPr>
          <a:xfrm>
            <a:off x="1116775" y="4248175"/>
            <a:ext cx="1603200" cy="182700"/>
          </a:xfrm>
          <a:prstGeom prst="ellipse">
            <a:avLst/>
          </a:prstGeom>
          <a:solidFill>
            <a:srgbClr val="FFD966"/>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投稿</a:t>
            </a:r>
            <a:endParaRPr sz="1200"/>
          </a:p>
        </p:txBody>
      </p:sp>
      <p:sp>
        <p:nvSpPr>
          <p:cNvPr id="253" name="Google Shape;253;p26"/>
          <p:cNvSpPr/>
          <p:nvPr/>
        </p:nvSpPr>
        <p:spPr>
          <a:xfrm>
            <a:off x="1111975" y="4033925"/>
            <a:ext cx="1603200" cy="182700"/>
          </a:xfrm>
          <a:prstGeom prst="ellipse">
            <a:avLst/>
          </a:prstGeom>
          <a:solidFill>
            <a:srgbClr val="FFD966"/>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リフレッシュ</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7"/>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chemeClr val="accent4"/>
                </a:solidFill>
              </a:rPr>
              <a:t>4</a:t>
            </a:r>
            <a:r>
              <a:rPr lang="en" sz="6000">
                <a:solidFill>
                  <a:schemeClr val="accent4"/>
                </a:solidFill>
              </a:rPr>
              <a:t>.</a:t>
            </a:r>
            <a:endParaRPr sz="6000">
              <a:solidFill>
                <a:schemeClr val="accent4"/>
              </a:solidFill>
            </a:endParaRPr>
          </a:p>
          <a:p>
            <a:pPr indent="0" lvl="0" marL="0" rtl="0" algn="l">
              <a:spcBef>
                <a:spcPts val="0"/>
              </a:spcBef>
              <a:spcAft>
                <a:spcPts val="0"/>
              </a:spcAft>
              <a:buNone/>
            </a:pPr>
            <a:r>
              <a:rPr lang="en"/>
              <a:t>アプリを</a:t>
            </a:r>
            <a:r>
              <a:rPr lang="en"/>
              <a:t>動かしてみる</a:t>
            </a:r>
            <a:endParaRPr/>
          </a:p>
        </p:txBody>
      </p:sp>
      <p:sp>
        <p:nvSpPr>
          <p:cNvPr id="259" name="Google Shape;259;p27"/>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5" name="Google Shape;265;p28" title="girlshack.webm">
            <a:hlinkClick r:id="rId3"/>
          </p:cNvPr>
          <p:cNvPicPr preferRelativeResize="0"/>
          <p:nvPr/>
        </p:nvPicPr>
        <p:blipFill>
          <a:blip r:embed="rId4">
            <a:alphaModFix/>
          </a:blip>
          <a:stretch>
            <a:fillRect/>
          </a:stretch>
        </p:blipFill>
        <p:spPr>
          <a:xfrm>
            <a:off x="3353000" y="0"/>
            <a:ext cx="2438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9"/>
          <p:cNvSpPr txBox="1"/>
          <p:nvPr>
            <p:ph type="ctrTitle"/>
          </p:nvPr>
        </p:nvSpPr>
        <p:spPr>
          <a:xfrm>
            <a:off x="1546025" y="1754800"/>
            <a:ext cx="67365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chemeClr val="accent4"/>
                </a:solidFill>
              </a:rPr>
              <a:t>5</a:t>
            </a:r>
            <a:r>
              <a:rPr lang="en" sz="6000">
                <a:solidFill>
                  <a:schemeClr val="accent4"/>
                </a:solidFill>
              </a:rPr>
              <a:t>.</a:t>
            </a:r>
            <a:endParaRPr sz="6000">
              <a:solidFill>
                <a:schemeClr val="accent4"/>
              </a:solidFill>
            </a:endParaRPr>
          </a:p>
          <a:p>
            <a:pPr indent="0" lvl="0" marL="0" rtl="0" algn="l">
              <a:spcBef>
                <a:spcPts val="0"/>
              </a:spcBef>
              <a:spcAft>
                <a:spcPts val="0"/>
              </a:spcAft>
              <a:buNone/>
            </a:pPr>
            <a:r>
              <a:rPr lang="en"/>
              <a:t>今後実装してみたい機能</a:t>
            </a:r>
            <a:endParaRPr/>
          </a:p>
        </p:txBody>
      </p:sp>
      <p:sp>
        <p:nvSpPr>
          <p:cNvPr id="271" name="Google Shape;271;p29"/>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0"/>
          <p:cNvSpPr txBox="1"/>
          <p:nvPr>
            <p:ph type="title"/>
          </p:nvPr>
        </p:nvSpPr>
        <p:spPr>
          <a:xfrm>
            <a:off x="786150" y="23537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今後実装してみたい機能・課題</a:t>
            </a:r>
            <a:endParaRPr/>
          </a:p>
        </p:txBody>
      </p:sp>
      <p:sp>
        <p:nvSpPr>
          <p:cNvPr id="277" name="Google Shape;277;p30"/>
          <p:cNvSpPr txBox="1"/>
          <p:nvPr>
            <p:ph idx="1" type="body"/>
          </p:nvPr>
        </p:nvSpPr>
        <p:spPr>
          <a:xfrm>
            <a:off x="786150" y="850150"/>
            <a:ext cx="7571700" cy="3899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0091EA"/>
              </a:buClr>
              <a:buSzPts val="2000"/>
              <a:buChar char="◎"/>
            </a:pPr>
            <a:r>
              <a:rPr lang="en" sz="2000">
                <a:solidFill>
                  <a:srgbClr val="0091EA"/>
                </a:solidFill>
              </a:rPr>
              <a:t>翻訳機能</a:t>
            </a:r>
            <a:endParaRPr sz="2000">
              <a:solidFill>
                <a:srgbClr val="0091EA"/>
              </a:solidFill>
            </a:endParaRPr>
          </a:p>
          <a:p>
            <a:pPr indent="0" lvl="0" marL="457200" rtl="0" algn="l">
              <a:spcBef>
                <a:spcPts val="600"/>
              </a:spcBef>
              <a:spcAft>
                <a:spcPts val="0"/>
              </a:spcAft>
              <a:buNone/>
            </a:pPr>
            <a:r>
              <a:rPr lang="en" sz="2000"/>
              <a:t>現在分析できるのは英語での投稿のみ</a:t>
            </a:r>
            <a:endParaRPr sz="2000"/>
          </a:p>
          <a:p>
            <a:pPr indent="0" lvl="0" marL="457200" rtl="0" algn="l">
              <a:spcBef>
                <a:spcPts val="600"/>
              </a:spcBef>
              <a:spcAft>
                <a:spcPts val="0"/>
              </a:spcAft>
              <a:buNone/>
            </a:pPr>
            <a:r>
              <a:rPr lang="en" sz="2000"/>
              <a:t>　→ 世界中の多くの言語で対応できるようにしたい</a:t>
            </a:r>
            <a:endParaRPr sz="2000"/>
          </a:p>
          <a:p>
            <a:pPr indent="0" lvl="0" marL="457200" rtl="0" algn="l">
              <a:spcBef>
                <a:spcPts val="600"/>
              </a:spcBef>
              <a:spcAft>
                <a:spcPts val="0"/>
              </a:spcAft>
              <a:buNone/>
            </a:pPr>
            <a:r>
              <a:rPr lang="en" sz="2000"/>
              <a:t>　→Google CloudのCloud Translationを用いて実装！ </a:t>
            </a:r>
            <a:endParaRPr sz="2000"/>
          </a:p>
          <a:p>
            <a:pPr indent="-355600" lvl="0" marL="457200" rtl="0" algn="l">
              <a:spcBef>
                <a:spcPts val="600"/>
              </a:spcBef>
              <a:spcAft>
                <a:spcPts val="0"/>
              </a:spcAft>
              <a:buClr>
                <a:srgbClr val="0091EA"/>
              </a:buClr>
              <a:buSzPts val="2000"/>
              <a:buChar char="◎"/>
            </a:pPr>
            <a:r>
              <a:rPr lang="en" sz="2000">
                <a:solidFill>
                  <a:srgbClr val="0091EA"/>
                </a:solidFill>
              </a:rPr>
              <a:t>検索機能</a:t>
            </a:r>
            <a:endParaRPr sz="2000">
              <a:solidFill>
                <a:srgbClr val="0091EA"/>
              </a:solidFill>
            </a:endParaRPr>
          </a:p>
          <a:p>
            <a:pPr indent="0" lvl="0" marL="457200" rtl="0" algn="l">
              <a:spcBef>
                <a:spcPts val="600"/>
              </a:spcBef>
              <a:spcAft>
                <a:spcPts val="0"/>
              </a:spcAft>
              <a:buNone/>
            </a:pPr>
            <a:r>
              <a:rPr lang="en" sz="2000"/>
              <a:t>投稿内容を検索する機能</a:t>
            </a:r>
            <a:endParaRPr sz="2000">
              <a:solidFill>
                <a:srgbClr val="0091EA"/>
              </a:solidFill>
            </a:endParaRPr>
          </a:p>
          <a:p>
            <a:pPr indent="-355600" lvl="0" marL="457200" rtl="0" algn="l">
              <a:spcBef>
                <a:spcPts val="600"/>
              </a:spcBef>
              <a:spcAft>
                <a:spcPts val="0"/>
              </a:spcAft>
              <a:buClr>
                <a:srgbClr val="0091EA"/>
              </a:buClr>
              <a:buSzPts val="2000"/>
              <a:buChar char="◎"/>
            </a:pPr>
            <a:r>
              <a:rPr lang="en" sz="2000">
                <a:solidFill>
                  <a:srgbClr val="0091EA"/>
                </a:solidFill>
              </a:rPr>
              <a:t>知っていたジャンルの表示頻度</a:t>
            </a:r>
            <a:endParaRPr sz="2000">
              <a:solidFill>
                <a:srgbClr val="0091EA"/>
              </a:solidFill>
            </a:endParaRPr>
          </a:p>
          <a:p>
            <a:pPr indent="0" lvl="0" marL="457200" rtl="0" algn="l">
              <a:spcBef>
                <a:spcPts val="600"/>
              </a:spcBef>
              <a:spcAft>
                <a:spcPts val="0"/>
              </a:spcAft>
              <a:buNone/>
            </a:pPr>
            <a:r>
              <a:rPr lang="en" sz="2000"/>
              <a:t>「知っていた」とするとそのジャンルが表示されない</a:t>
            </a:r>
            <a:endParaRPr sz="2000"/>
          </a:p>
          <a:p>
            <a:pPr indent="0" lvl="0" marL="457200" rtl="0" algn="l">
              <a:spcBef>
                <a:spcPts val="600"/>
              </a:spcBef>
              <a:spcAft>
                <a:spcPts val="0"/>
              </a:spcAft>
              <a:buNone/>
            </a:pPr>
            <a:r>
              <a:rPr lang="en" sz="2000"/>
              <a:t>　表示されない⇨表示頻度を減らす　への改良</a:t>
            </a:r>
            <a:endParaRPr sz="2000"/>
          </a:p>
          <a:p>
            <a:pPr indent="0" lvl="0" marL="457200" rtl="0" algn="l">
              <a:spcBef>
                <a:spcPts val="600"/>
              </a:spcBef>
              <a:spcAft>
                <a:spcPts val="0"/>
              </a:spcAft>
              <a:buNone/>
            </a:pPr>
            <a:r>
              <a:rPr lang="en" sz="2000"/>
              <a:t>　</a:t>
            </a:r>
            <a:endParaRPr sz="2000"/>
          </a:p>
          <a:p>
            <a:pPr indent="0" lvl="0" marL="457200" rtl="0" algn="l">
              <a:spcBef>
                <a:spcPts val="600"/>
              </a:spcBef>
              <a:spcAft>
                <a:spcPts val="0"/>
              </a:spcAft>
              <a:buNone/>
            </a:pPr>
            <a:r>
              <a:t/>
            </a:r>
            <a:endParaRPr sz="2000"/>
          </a:p>
          <a:p>
            <a:pPr indent="0" lvl="0" marL="0" rtl="0" algn="l">
              <a:spcBef>
                <a:spcPts val="600"/>
              </a:spcBef>
              <a:spcAft>
                <a:spcPts val="0"/>
              </a:spcAft>
              <a:buNone/>
            </a:pPr>
            <a:r>
              <a:t/>
            </a:r>
            <a:endParaRPr sz="2000"/>
          </a:p>
          <a:p>
            <a:pPr indent="0" lvl="0" marL="0" rtl="0" algn="l">
              <a:spcBef>
                <a:spcPts val="600"/>
              </a:spcBef>
              <a:spcAft>
                <a:spcPts val="0"/>
              </a:spcAft>
              <a:buNone/>
            </a:pPr>
            <a:r>
              <a:t/>
            </a:r>
            <a:endParaRPr sz="2000"/>
          </a:p>
        </p:txBody>
      </p:sp>
      <p:sp>
        <p:nvSpPr>
          <p:cNvPr id="278" name="Google Shape;278;p3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9" name="Google Shape;279;p30"/>
          <p:cNvPicPr preferRelativeResize="0"/>
          <p:nvPr/>
        </p:nvPicPr>
        <p:blipFill>
          <a:blip r:embed="rId3">
            <a:alphaModFix/>
          </a:blip>
          <a:stretch>
            <a:fillRect/>
          </a:stretch>
        </p:blipFill>
        <p:spPr>
          <a:xfrm>
            <a:off x="6314175" y="1320975"/>
            <a:ext cx="1447800" cy="876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3"/>
          <p:cNvSpPr txBox="1"/>
          <p:nvPr>
            <p:ph type="ctrTitle"/>
          </p:nvPr>
        </p:nvSpPr>
        <p:spPr>
          <a:xfrm>
            <a:off x="1546025" y="1785144"/>
            <a:ext cx="58326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chemeClr val="accent4"/>
                </a:solidFill>
              </a:rPr>
              <a:t>1.</a:t>
            </a:r>
            <a:endParaRPr sz="6000">
              <a:solidFill>
                <a:schemeClr val="accent4"/>
              </a:solidFill>
            </a:endParaRPr>
          </a:p>
          <a:p>
            <a:pPr indent="0" lvl="0" marL="0" rtl="0" algn="l">
              <a:spcBef>
                <a:spcPts val="0"/>
              </a:spcBef>
              <a:spcAft>
                <a:spcPts val="0"/>
              </a:spcAft>
              <a:buNone/>
            </a:pPr>
            <a:r>
              <a:rPr lang="en"/>
              <a:t>アプリのコンセプト</a:t>
            </a:r>
            <a:endParaRPr/>
          </a:p>
        </p:txBody>
      </p:sp>
      <p:sp>
        <p:nvSpPr>
          <p:cNvPr id="79" name="Google Shape;79;p13"/>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rgbClr val="695D46"/>
                </a:solidFill>
                <a:latin typeface="Open Sans"/>
                <a:ea typeface="Open Sans"/>
                <a:cs typeface="Open Sans"/>
                <a:sym typeface="Open Sans"/>
              </a:rPr>
              <a:t>異質なものと出会えるSNS。</a:t>
            </a:r>
            <a:endParaRPr/>
          </a:p>
        </p:txBody>
      </p:sp>
      <p:sp>
        <p:nvSpPr>
          <p:cNvPr id="80" name="Google Shape;80;p13"/>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3" name="Shape 283"/>
        <p:cNvGrpSpPr/>
        <p:nvPr/>
      </p:nvGrpSpPr>
      <p:grpSpPr>
        <a:xfrm>
          <a:off x="0" y="0"/>
          <a:ext cx="0" cy="0"/>
          <a:chOff x="0" y="0"/>
          <a:chExt cx="0" cy="0"/>
        </a:xfrm>
      </p:grpSpPr>
      <p:sp>
        <p:nvSpPr>
          <p:cNvPr id="284" name="Google Shape;284;p31"/>
          <p:cNvSpPr/>
          <p:nvPr/>
        </p:nvSpPr>
        <p:spPr>
          <a:xfrm>
            <a:off x="136825" y="191100"/>
            <a:ext cx="5598300" cy="2496900"/>
          </a:xfrm>
          <a:prstGeom prst="ellipse">
            <a:avLst/>
          </a:prstGeom>
          <a:noFill/>
          <a:ln cap="flat" cmpd="sng" w="9525">
            <a:solidFill>
              <a:srgbClr val="ECEFF1"/>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Roboto Slab"/>
                <a:ea typeface="Roboto Slab"/>
                <a:cs typeface="Roboto Slab"/>
                <a:sym typeface="Roboto Slab"/>
              </a:rPr>
              <a:t>ご清聴ありがとうございました！</a:t>
            </a:r>
            <a:endParaRPr sz="1800">
              <a:solidFill>
                <a:srgbClr val="FFFFFF"/>
              </a:solidFill>
              <a:latin typeface="Roboto Slab"/>
              <a:ea typeface="Roboto Slab"/>
              <a:cs typeface="Roboto Slab"/>
              <a:sym typeface="Roboto Slab"/>
            </a:endParaRPr>
          </a:p>
        </p:txBody>
      </p:sp>
      <p:sp>
        <p:nvSpPr>
          <p:cNvPr id="285" name="Google Shape;285;p3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descr="Luke Mogelson followed Trump supporters as they forced their way into the U.S. Capitol, using his phone’s camera as a reporter’s notebook. &#10; &#10;Read more of Luke Mogelson's original report, “Among the Insurrectionists&quot; &#10;https://www.newyorker.com/magazine/2021/01/25/among-the-insurrectionists&#10;&#10;Still haven’t subscribed to The New Yorker on YouTube ►►  &#10;http://bit.ly/newyorkeryoutubesub &#10;  &#10;&#10;&#10;A Reporter’s Footage from Inside the Capitol Siege | The New Yorker" id="86" name="Google Shape;86;p14" title="A Reporter’s Footage from Inside the Capitol Siege | The New Yorker">
            <a:hlinkClick r:id="rId3"/>
          </p:cNvPr>
          <p:cNvPicPr preferRelativeResize="0"/>
          <p:nvPr/>
        </p:nvPicPr>
        <p:blipFill>
          <a:blip r:embed="rId4">
            <a:alphaModFix/>
          </a:blip>
          <a:stretch>
            <a:fillRect/>
          </a:stretch>
        </p:blipFill>
        <p:spPr>
          <a:xfrm>
            <a:off x="1413125" y="458000"/>
            <a:ext cx="5949800" cy="4462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5"/>
          <p:cNvSpPr/>
          <p:nvPr/>
        </p:nvSpPr>
        <p:spPr>
          <a:xfrm>
            <a:off x="1731563" y="1687375"/>
            <a:ext cx="2643300" cy="2707200"/>
          </a:xfrm>
          <a:prstGeom prst="ellipse">
            <a:avLst/>
          </a:prstGeom>
          <a:no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txBox="1"/>
          <p:nvPr>
            <p:ph idx="4294967295" type="ctrTitle"/>
          </p:nvPr>
        </p:nvSpPr>
        <p:spPr>
          <a:xfrm>
            <a:off x="446200" y="282475"/>
            <a:ext cx="6136800" cy="1337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b="1" lang="en" sz="6000"/>
              <a:t>Filter bubbles??</a:t>
            </a:r>
            <a:endParaRPr b="1" sz="6000"/>
          </a:p>
        </p:txBody>
      </p:sp>
      <p:cxnSp>
        <p:nvCxnSpPr>
          <p:cNvPr id="93" name="Google Shape;93;p15"/>
          <p:cNvCxnSpPr/>
          <p:nvPr/>
        </p:nvCxnSpPr>
        <p:spPr>
          <a:xfrm flipH="1" rot="10800000">
            <a:off x="6805299" y="540952"/>
            <a:ext cx="143700" cy="377100"/>
          </a:xfrm>
          <a:prstGeom prst="straightConnector1">
            <a:avLst/>
          </a:prstGeom>
          <a:noFill/>
          <a:ln cap="flat" cmpd="sng" w="9525">
            <a:solidFill>
              <a:srgbClr val="CFD8DC"/>
            </a:solidFill>
            <a:prstDash val="solid"/>
            <a:round/>
            <a:headEnd len="med" w="med" type="none"/>
            <a:tailEnd len="med" w="med" type="none"/>
          </a:ln>
        </p:spPr>
      </p:cxnSp>
      <p:cxnSp>
        <p:nvCxnSpPr>
          <p:cNvPr id="94" name="Google Shape;94;p15"/>
          <p:cNvCxnSpPr/>
          <p:nvPr/>
        </p:nvCxnSpPr>
        <p:spPr>
          <a:xfrm flipH="1">
            <a:off x="7451750" y="1182125"/>
            <a:ext cx="337200" cy="131100"/>
          </a:xfrm>
          <a:prstGeom prst="straightConnector1">
            <a:avLst/>
          </a:prstGeom>
          <a:noFill/>
          <a:ln cap="flat" cmpd="sng" w="9525">
            <a:solidFill>
              <a:srgbClr val="CFD8DC"/>
            </a:solidFill>
            <a:prstDash val="solid"/>
            <a:round/>
            <a:headEnd len="med" w="med" type="none"/>
            <a:tailEnd len="med" w="med" type="none"/>
          </a:ln>
        </p:spPr>
      </p:cxnSp>
      <p:sp>
        <p:nvSpPr>
          <p:cNvPr id="95" name="Google Shape;95;p15"/>
          <p:cNvSpPr/>
          <p:nvPr/>
        </p:nvSpPr>
        <p:spPr>
          <a:xfrm>
            <a:off x="5401850" y="2249275"/>
            <a:ext cx="2188500" cy="2145300"/>
          </a:xfrm>
          <a:prstGeom prst="ellipse">
            <a:avLst/>
          </a:prstGeom>
          <a:no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5"/>
          <p:cNvGrpSpPr/>
          <p:nvPr/>
        </p:nvGrpSpPr>
        <p:grpSpPr>
          <a:xfrm>
            <a:off x="2250160" y="2249278"/>
            <a:ext cx="427267" cy="393588"/>
            <a:chOff x="5972700" y="2330200"/>
            <a:chExt cx="411625" cy="387275"/>
          </a:xfrm>
        </p:grpSpPr>
        <p:sp>
          <p:nvSpPr>
            <p:cNvPr id="97" name="Google Shape;97;p15"/>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98" name="Google Shape;98;p15"/>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grpSp>
      <p:sp>
        <p:nvSpPr>
          <p:cNvPr id="99" name="Google Shape;99;p1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0" name="Google Shape;100;p15"/>
          <p:cNvPicPr preferRelativeResize="0"/>
          <p:nvPr/>
        </p:nvPicPr>
        <p:blipFill rotWithShape="1">
          <a:blip r:embed="rId3">
            <a:alphaModFix/>
          </a:blip>
          <a:srcRect b="37432" l="15906" r="30663" t="35487"/>
          <a:stretch/>
        </p:blipFill>
        <p:spPr>
          <a:xfrm>
            <a:off x="2184225" y="2982750"/>
            <a:ext cx="1737976" cy="880750"/>
          </a:xfrm>
          <a:prstGeom prst="rect">
            <a:avLst/>
          </a:prstGeom>
          <a:noFill/>
          <a:ln>
            <a:noFill/>
          </a:ln>
        </p:spPr>
      </p:pic>
      <p:pic>
        <p:nvPicPr>
          <p:cNvPr id="101" name="Google Shape;101;p15"/>
          <p:cNvPicPr preferRelativeResize="0"/>
          <p:nvPr/>
        </p:nvPicPr>
        <p:blipFill rotWithShape="1">
          <a:blip r:embed="rId4">
            <a:alphaModFix/>
          </a:blip>
          <a:srcRect b="37411" l="33730" r="37501" t="35690"/>
          <a:stretch/>
        </p:blipFill>
        <p:spPr>
          <a:xfrm>
            <a:off x="6247347" y="3276150"/>
            <a:ext cx="874600" cy="817750"/>
          </a:xfrm>
          <a:prstGeom prst="rect">
            <a:avLst/>
          </a:prstGeom>
          <a:noFill/>
          <a:ln>
            <a:noFill/>
          </a:ln>
        </p:spPr>
      </p:pic>
      <p:grpSp>
        <p:nvGrpSpPr>
          <p:cNvPr id="102" name="Google Shape;102;p15"/>
          <p:cNvGrpSpPr/>
          <p:nvPr/>
        </p:nvGrpSpPr>
        <p:grpSpPr>
          <a:xfrm>
            <a:off x="2839585" y="2517403"/>
            <a:ext cx="427267" cy="393588"/>
            <a:chOff x="5972700" y="2330200"/>
            <a:chExt cx="411625" cy="387275"/>
          </a:xfrm>
        </p:grpSpPr>
        <p:sp>
          <p:nvSpPr>
            <p:cNvPr id="103" name="Google Shape;103;p15"/>
            <p:cNvSpPr/>
            <p:nvPr/>
          </p:nvSpPr>
          <p:spPr>
            <a:xfrm flipH="1">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104" name="Google Shape;104;p15"/>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grpSp>
      <p:grpSp>
        <p:nvGrpSpPr>
          <p:cNvPr id="105" name="Google Shape;105;p15"/>
          <p:cNvGrpSpPr/>
          <p:nvPr/>
        </p:nvGrpSpPr>
        <p:grpSpPr>
          <a:xfrm>
            <a:off x="3705760" y="2517403"/>
            <a:ext cx="427267" cy="393588"/>
            <a:chOff x="5972700" y="2330200"/>
            <a:chExt cx="411625" cy="387275"/>
          </a:xfrm>
        </p:grpSpPr>
        <p:sp>
          <p:nvSpPr>
            <p:cNvPr id="106" name="Google Shape;106;p15"/>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107" name="Google Shape;107;p15"/>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grpSp>
      <p:grpSp>
        <p:nvGrpSpPr>
          <p:cNvPr id="108" name="Google Shape;108;p15"/>
          <p:cNvGrpSpPr/>
          <p:nvPr/>
        </p:nvGrpSpPr>
        <p:grpSpPr>
          <a:xfrm>
            <a:off x="6024235" y="2844178"/>
            <a:ext cx="427267" cy="393588"/>
            <a:chOff x="5972700" y="2330200"/>
            <a:chExt cx="411625" cy="387275"/>
          </a:xfrm>
        </p:grpSpPr>
        <p:sp>
          <p:nvSpPr>
            <p:cNvPr id="109" name="Google Shape;109;p15"/>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110" name="Google Shape;110;p15"/>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4" name="Shape 114"/>
        <p:cNvGrpSpPr/>
        <p:nvPr/>
      </p:nvGrpSpPr>
      <p:grpSpPr>
        <a:xfrm>
          <a:off x="0" y="0"/>
          <a:ext cx="0" cy="0"/>
          <a:chOff x="0" y="0"/>
          <a:chExt cx="0" cy="0"/>
        </a:xfrm>
      </p:grpSpPr>
      <p:sp>
        <p:nvSpPr>
          <p:cNvPr id="115" name="Google Shape;115;p1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6" name="Google Shape;116;p16"/>
          <p:cNvSpPr txBox="1"/>
          <p:nvPr/>
        </p:nvSpPr>
        <p:spPr>
          <a:xfrm>
            <a:off x="212875" y="1855425"/>
            <a:ext cx="8319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1"/>
                </a:solidFill>
                <a:latin typeface="Source Sans Pro"/>
                <a:ea typeface="Source Sans Pro"/>
                <a:cs typeface="Source Sans Pro"/>
                <a:sym typeface="Source Sans Pro"/>
              </a:rPr>
              <a:t>フィルターバブルを破る　＋	発信・共有　　　＋</a:t>
            </a:r>
            <a:r>
              <a:rPr lang="en" sz="2800">
                <a:solidFill>
                  <a:schemeClr val="dk1"/>
                </a:solidFill>
                <a:latin typeface="Source Sans Pro"/>
                <a:ea typeface="Source Sans Pro"/>
                <a:cs typeface="Source Sans Pro"/>
                <a:sym typeface="Source Sans Pro"/>
              </a:rPr>
              <a:t>　A I</a:t>
            </a:r>
            <a:endParaRPr sz="2800">
              <a:solidFill>
                <a:schemeClr val="dk1"/>
              </a:solidFill>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703950" y="297845"/>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800"/>
              <a:t>異質なものと出会えるSNS。</a:t>
            </a:r>
            <a:endParaRPr b="1" sz="2400"/>
          </a:p>
        </p:txBody>
      </p:sp>
      <p:sp>
        <p:nvSpPr>
          <p:cNvPr id="122" name="Google Shape;122;p17"/>
          <p:cNvSpPr txBox="1"/>
          <p:nvPr/>
        </p:nvSpPr>
        <p:spPr>
          <a:xfrm>
            <a:off x="418650" y="1294000"/>
            <a:ext cx="4428000" cy="2722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200">
                <a:solidFill>
                  <a:srgbClr val="263238"/>
                </a:solidFill>
                <a:latin typeface="Source Sans Pro"/>
                <a:ea typeface="Source Sans Pro"/>
                <a:cs typeface="Source Sans Pro"/>
                <a:sym typeface="Source Sans Pro"/>
              </a:rPr>
              <a:t>世界中の人が世界中の人に</a:t>
            </a:r>
            <a:r>
              <a:rPr lang="en" sz="1200"/>
              <a:t>自分の考えを</a:t>
            </a:r>
            <a:r>
              <a:rPr lang="en" sz="1600"/>
              <a:t>発信</a:t>
            </a:r>
            <a:r>
              <a:rPr lang="en" sz="1200"/>
              <a:t>、</a:t>
            </a:r>
            <a:endParaRPr sz="1200"/>
          </a:p>
          <a:p>
            <a:pPr indent="0" lvl="0" marL="0" rtl="0" algn="l">
              <a:spcBef>
                <a:spcPts val="0"/>
              </a:spcBef>
              <a:spcAft>
                <a:spcPts val="0"/>
              </a:spcAft>
              <a:buNone/>
            </a:pPr>
            <a:r>
              <a:rPr lang="en" sz="1600"/>
              <a:t>AI</a:t>
            </a:r>
            <a:r>
              <a:rPr lang="en" sz="1200"/>
              <a:t>が届けてくれるのは、</a:t>
            </a:r>
            <a:endParaRPr sz="1200"/>
          </a:p>
          <a:p>
            <a:pPr indent="0" lvl="0" marL="0" rtl="0" algn="l">
              <a:spcBef>
                <a:spcPts val="0"/>
              </a:spcBef>
              <a:spcAft>
                <a:spcPts val="0"/>
              </a:spcAft>
              <a:buNone/>
            </a:pPr>
            <a:r>
              <a:rPr lang="en" sz="1200"/>
              <a:t>自分と全く</a:t>
            </a:r>
            <a:r>
              <a:rPr lang="en" sz="1600"/>
              <a:t>違う</a:t>
            </a:r>
            <a:r>
              <a:rPr lang="en" sz="1200"/>
              <a:t>世界</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600"/>
              <a:t>同じような意見の人</a:t>
            </a:r>
            <a:r>
              <a:rPr lang="en" sz="1200"/>
              <a:t>とつながるためのアプリばかりで、</a:t>
            </a:r>
            <a:endParaRPr sz="1200"/>
          </a:p>
          <a:p>
            <a:pPr indent="0" lvl="0" marL="0" rtl="0" algn="l">
              <a:spcBef>
                <a:spcPts val="0"/>
              </a:spcBef>
              <a:spcAft>
                <a:spcPts val="0"/>
              </a:spcAft>
              <a:buNone/>
            </a:pPr>
            <a:r>
              <a:rPr lang="en" sz="1200"/>
              <a:t>異なる考えの人と出会う機会は少ないから</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映画を観たとき、社会問題について考えたとき、本を紹介したいとき、</a:t>
            </a:r>
            <a:r>
              <a:rPr lang="en" sz="1600"/>
              <a:t>シェアしたい</a:t>
            </a:r>
            <a:r>
              <a:rPr lang="en" sz="1200"/>
              <a:t>ことがあるならいつでもどこでも、思いついたところで</a:t>
            </a:r>
            <a:endParaRPr sz="1200"/>
          </a:p>
          <a:p>
            <a:pPr indent="0" lvl="0" marL="0" rtl="0" algn="l">
              <a:spcBef>
                <a:spcPts val="0"/>
              </a:spcBef>
              <a:spcAft>
                <a:spcPts val="0"/>
              </a:spcAft>
              <a:buNone/>
            </a:pPr>
            <a:r>
              <a:t/>
            </a:r>
            <a:endParaRPr sz="1200"/>
          </a:p>
          <a:p>
            <a:pPr indent="0" lvl="0" marL="0" rtl="0" algn="l">
              <a:spcBef>
                <a:spcPts val="600"/>
              </a:spcBef>
              <a:spcAft>
                <a:spcPts val="0"/>
              </a:spcAft>
              <a:buClr>
                <a:schemeClr val="dk1"/>
              </a:buClr>
              <a:buSzPts val="1100"/>
              <a:buFont typeface="Arial"/>
              <a:buNone/>
            </a:pPr>
            <a:r>
              <a:t/>
            </a:r>
            <a:endParaRPr sz="1200">
              <a:solidFill>
                <a:srgbClr val="263238"/>
              </a:solidFill>
              <a:latin typeface="Source Sans Pro"/>
              <a:ea typeface="Source Sans Pro"/>
              <a:cs typeface="Source Sans Pro"/>
              <a:sym typeface="Source Sans Pro"/>
            </a:endParaRPr>
          </a:p>
          <a:p>
            <a:pPr indent="0" lvl="0" marL="0" rtl="0" algn="l">
              <a:spcBef>
                <a:spcPts val="600"/>
              </a:spcBef>
              <a:spcAft>
                <a:spcPts val="0"/>
              </a:spcAft>
              <a:buNone/>
            </a:pPr>
            <a:r>
              <a:t/>
            </a:r>
            <a:endParaRPr>
              <a:solidFill>
                <a:srgbClr val="263238"/>
              </a:solidFill>
              <a:latin typeface="Source Sans Pro"/>
              <a:ea typeface="Source Sans Pro"/>
              <a:cs typeface="Source Sans Pro"/>
              <a:sym typeface="Source Sans Pro"/>
            </a:endParaRPr>
          </a:p>
        </p:txBody>
      </p:sp>
      <p:sp>
        <p:nvSpPr>
          <p:cNvPr id="123" name="Google Shape;123;p17"/>
          <p:cNvSpPr txBox="1"/>
          <p:nvPr/>
        </p:nvSpPr>
        <p:spPr>
          <a:xfrm>
            <a:off x="5264831" y="2069059"/>
            <a:ext cx="3318300" cy="2302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4800">
                <a:solidFill>
                  <a:srgbClr val="0091EA"/>
                </a:solidFill>
                <a:latin typeface="Source Sans Pro"/>
                <a:ea typeface="Source Sans Pro"/>
                <a:cs typeface="Source Sans Pro"/>
                <a:sym typeface="Source Sans Pro"/>
              </a:rPr>
              <a:t>SHOW</a:t>
            </a:r>
            <a:r>
              <a:rPr b="1" lang="en" sz="4800">
                <a:solidFill>
                  <a:srgbClr val="0091EA"/>
                </a:solidFill>
                <a:latin typeface="Source Sans Pro"/>
                <a:ea typeface="Source Sans Pro"/>
                <a:cs typeface="Source Sans Pro"/>
                <a:sym typeface="Source Sans Pro"/>
              </a:rPr>
              <a:t> 論泡</a:t>
            </a:r>
            <a:endParaRPr sz="4800">
              <a:solidFill>
                <a:srgbClr val="263238"/>
              </a:solidFill>
              <a:latin typeface="Source Sans Pro"/>
              <a:ea typeface="Source Sans Pro"/>
              <a:cs typeface="Source Sans Pro"/>
              <a:sym typeface="Source Sans Pro"/>
            </a:endParaRPr>
          </a:p>
        </p:txBody>
      </p:sp>
      <p:sp>
        <p:nvSpPr>
          <p:cNvPr id="124" name="Google Shape;124;p1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chemeClr val="accent4"/>
                </a:solidFill>
              </a:rPr>
              <a:t>2</a:t>
            </a:r>
            <a:r>
              <a:rPr lang="en" sz="6000">
                <a:solidFill>
                  <a:schemeClr val="accent4"/>
                </a:solidFill>
              </a:rPr>
              <a:t>.</a:t>
            </a:r>
            <a:endParaRPr sz="6000">
              <a:solidFill>
                <a:schemeClr val="accent4"/>
              </a:solidFill>
            </a:endParaRPr>
          </a:p>
          <a:p>
            <a:pPr indent="0" lvl="0" marL="0" rtl="0" algn="l">
              <a:spcBef>
                <a:spcPts val="0"/>
              </a:spcBef>
              <a:spcAft>
                <a:spcPts val="0"/>
              </a:spcAft>
              <a:buNone/>
            </a:pPr>
            <a:r>
              <a:rPr lang="en"/>
              <a:t>アプリの</a:t>
            </a:r>
            <a:r>
              <a:rPr lang="en"/>
              <a:t>機能</a:t>
            </a:r>
            <a:endParaRPr/>
          </a:p>
        </p:txBody>
      </p:sp>
      <p:sp>
        <p:nvSpPr>
          <p:cNvPr id="130" name="Google Shape;130;p18"/>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869600" y="3536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アプリの機能</a:t>
            </a:r>
            <a:endParaRPr sz="2600"/>
          </a:p>
        </p:txBody>
      </p:sp>
      <p:sp>
        <p:nvSpPr>
          <p:cNvPr id="136" name="Google Shape;136;p1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7" name="Google Shape;137;p19"/>
          <p:cNvSpPr/>
          <p:nvPr/>
        </p:nvSpPr>
        <p:spPr>
          <a:xfrm>
            <a:off x="736838" y="1688000"/>
            <a:ext cx="4096500" cy="2791800"/>
          </a:xfrm>
          <a:prstGeom prst="ellipse">
            <a:avLst/>
          </a:prstGeom>
          <a:no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en" sz="2300">
                <a:solidFill>
                  <a:schemeClr val="dk1"/>
                </a:solidFill>
                <a:latin typeface="Source Sans Pro"/>
                <a:ea typeface="Source Sans Pro"/>
                <a:cs typeface="Source Sans Pro"/>
                <a:sym typeface="Source Sans Pro"/>
              </a:rPr>
              <a:t>投稿についての機能</a:t>
            </a:r>
            <a:endParaRPr sz="1700"/>
          </a:p>
        </p:txBody>
      </p:sp>
      <p:sp>
        <p:nvSpPr>
          <p:cNvPr id="138" name="Google Shape;138;p19"/>
          <p:cNvSpPr/>
          <p:nvPr/>
        </p:nvSpPr>
        <p:spPr>
          <a:xfrm>
            <a:off x="4310663" y="1787300"/>
            <a:ext cx="4096500" cy="2791800"/>
          </a:xfrm>
          <a:prstGeom prst="ellipse">
            <a:avLst/>
          </a:prstGeom>
          <a:no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en" sz="2400">
                <a:solidFill>
                  <a:schemeClr val="dk1"/>
                </a:solidFill>
                <a:latin typeface="Source Sans Pro"/>
                <a:ea typeface="Source Sans Pro"/>
                <a:cs typeface="Source Sans Pro"/>
                <a:sym typeface="Source Sans Pro"/>
              </a:rPr>
              <a:t>タイムラインについての機能</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786150" y="300545"/>
            <a:ext cx="7571700" cy="702600"/>
          </a:xfrm>
          <a:prstGeom prst="rect">
            <a:avLst/>
          </a:prstGeom>
          <a:ln>
            <a:noFill/>
          </a:ln>
        </p:spPr>
        <p:txBody>
          <a:bodyPr anchorCtr="0" anchor="b" bIns="91425" lIns="91425" spcFirstLastPara="1" rIns="91425" wrap="square" tIns="91425">
            <a:noAutofit/>
          </a:bodyPr>
          <a:lstStyle/>
          <a:p>
            <a:pPr indent="0" lvl="0" marL="0" rtl="0" algn="l">
              <a:spcBef>
                <a:spcPts val="600"/>
              </a:spcBef>
              <a:spcAft>
                <a:spcPts val="0"/>
              </a:spcAft>
              <a:buNone/>
            </a:pPr>
            <a:r>
              <a:rPr lang="en" sz="2500">
                <a:latin typeface="Source Sans Pro"/>
                <a:ea typeface="Source Sans Pro"/>
                <a:cs typeface="Source Sans Pro"/>
                <a:sym typeface="Source Sans Pro"/>
              </a:rPr>
              <a:t>投稿についての機能</a:t>
            </a:r>
            <a:endParaRPr sz="2500"/>
          </a:p>
        </p:txBody>
      </p:sp>
      <p:sp>
        <p:nvSpPr>
          <p:cNvPr id="144" name="Google Shape;144;p20"/>
          <p:cNvSpPr txBox="1"/>
          <p:nvPr>
            <p:ph idx="1" type="body"/>
          </p:nvPr>
        </p:nvSpPr>
        <p:spPr>
          <a:xfrm>
            <a:off x="786162" y="1208950"/>
            <a:ext cx="76182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rPr lang="en" sz="2400"/>
              <a:t>・内容を投稿できる</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rPr lang="en" sz="2400"/>
              <a:t>・投稿内容を</a:t>
            </a:r>
            <a:r>
              <a:rPr lang="en" sz="2400"/>
              <a:t>ジャンル</a:t>
            </a:r>
            <a:r>
              <a:rPr lang="en" sz="2400"/>
              <a:t>ごとに分類</a:t>
            </a:r>
            <a:endParaRPr sz="2400"/>
          </a:p>
          <a:p>
            <a:pPr indent="0" lvl="0" marL="0" rtl="0" algn="l">
              <a:spcBef>
                <a:spcPts val="600"/>
              </a:spcBef>
              <a:spcAft>
                <a:spcPts val="0"/>
              </a:spcAft>
              <a:buNone/>
            </a:pPr>
            <a:r>
              <a:t/>
            </a:r>
            <a:endParaRPr/>
          </a:p>
        </p:txBody>
      </p:sp>
      <p:sp>
        <p:nvSpPr>
          <p:cNvPr id="145" name="Google Shape;145;p2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46" name="Google Shape;146;p20"/>
          <p:cNvGrpSpPr/>
          <p:nvPr/>
        </p:nvGrpSpPr>
        <p:grpSpPr>
          <a:xfrm>
            <a:off x="6496360" y="1003160"/>
            <a:ext cx="1644047" cy="3362768"/>
            <a:chOff x="6961346" y="789051"/>
            <a:chExt cx="1871638" cy="3755604"/>
          </a:xfrm>
        </p:grpSpPr>
        <p:sp>
          <p:nvSpPr>
            <p:cNvPr id="147" name="Google Shape;147;p20"/>
            <p:cNvSpPr/>
            <p:nvPr/>
          </p:nvSpPr>
          <p:spPr>
            <a:xfrm>
              <a:off x="6961346" y="789051"/>
              <a:ext cx="1871638" cy="3755604"/>
            </a:xfrm>
            <a:custGeom>
              <a:rect b="b" l="l" r="r" t="t"/>
              <a:pathLst>
                <a:path extrusionOk="0" h="61841" w="30819">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p:nvPr/>
          </p:nvSpPr>
          <p:spPr>
            <a:xfrm>
              <a:off x="7045510" y="1103982"/>
              <a:ext cx="1703400" cy="30270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Karla"/>
                  <a:ea typeface="Karla"/>
                  <a:cs typeface="Karla"/>
                  <a:sym typeface="Karla"/>
                </a:rPr>
                <a:t>Place your screenshot here</a:t>
              </a:r>
              <a:endParaRPr sz="1000">
                <a:solidFill>
                  <a:srgbClr val="999999"/>
                </a:solidFill>
                <a:latin typeface="Karla"/>
                <a:ea typeface="Karla"/>
                <a:cs typeface="Karla"/>
                <a:sym typeface="Karla"/>
              </a:endParaRPr>
            </a:p>
          </p:txBody>
        </p:sp>
      </p:grpSp>
      <p:sp>
        <p:nvSpPr>
          <p:cNvPr id="149" name="Google Shape;149;p20"/>
          <p:cNvSpPr/>
          <p:nvPr/>
        </p:nvSpPr>
        <p:spPr>
          <a:xfrm>
            <a:off x="6569357" y="1315036"/>
            <a:ext cx="1498800" cy="249600"/>
          </a:xfrm>
          <a:prstGeom prst="rect">
            <a:avLst/>
          </a:prstGeom>
          <a:solidFill>
            <a:schemeClr val="accent1"/>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投稿画面</a:t>
            </a:r>
            <a:endParaRPr sz="1300"/>
          </a:p>
        </p:txBody>
      </p:sp>
      <p:sp>
        <p:nvSpPr>
          <p:cNvPr id="150" name="Google Shape;150;p20"/>
          <p:cNvSpPr/>
          <p:nvPr/>
        </p:nvSpPr>
        <p:spPr>
          <a:xfrm>
            <a:off x="6569357" y="1814125"/>
            <a:ext cx="1498800" cy="352500"/>
          </a:xfrm>
          <a:prstGeom prst="rect">
            <a:avLst/>
          </a:prstGeom>
          <a:solidFill>
            <a:srgbClr val="0091EA">
              <a:alpha val="32690"/>
            </a:srgbClr>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[あなたの投稿]</a:t>
            </a:r>
            <a:endParaRPr sz="1100"/>
          </a:p>
        </p:txBody>
      </p:sp>
      <p:sp>
        <p:nvSpPr>
          <p:cNvPr id="151" name="Google Shape;151;p20"/>
          <p:cNvSpPr/>
          <p:nvPr/>
        </p:nvSpPr>
        <p:spPr>
          <a:xfrm>
            <a:off x="6569357" y="1564580"/>
            <a:ext cx="1498800" cy="249600"/>
          </a:xfrm>
          <a:prstGeom prst="rect">
            <a:avLst/>
          </a:prstGeom>
          <a:solidFill>
            <a:schemeClr val="lt1"/>
          </a:solidFill>
          <a:ln cap="flat" cmpd="sng" w="9525">
            <a:solidFill>
              <a:srgbClr val="695D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2021/09/17</a:t>
            </a:r>
            <a:endParaRPr sz="900"/>
          </a:p>
        </p:txBody>
      </p:sp>
      <p:sp>
        <p:nvSpPr>
          <p:cNvPr id="152" name="Google Shape;152;p20"/>
          <p:cNvSpPr/>
          <p:nvPr/>
        </p:nvSpPr>
        <p:spPr>
          <a:xfrm>
            <a:off x="6569357" y="2158290"/>
            <a:ext cx="1498800" cy="1331700"/>
          </a:xfrm>
          <a:prstGeom prst="rect">
            <a:avLst/>
          </a:prstGeom>
          <a:solidFill>
            <a:srgbClr val="FFFFFF"/>
          </a:solidFill>
          <a:ln cap="flat" cmpd="sng" w="9525">
            <a:solidFill>
              <a:srgbClr val="695D4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900"/>
              <a:t>text…..</a:t>
            </a:r>
            <a:endParaRPr sz="900"/>
          </a:p>
        </p:txBody>
      </p:sp>
      <p:sp>
        <p:nvSpPr>
          <p:cNvPr id="153" name="Google Shape;153;p20"/>
          <p:cNvSpPr/>
          <p:nvPr/>
        </p:nvSpPr>
        <p:spPr>
          <a:xfrm>
            <a:off x="7041476" y="3555992"/>
            <a:ext cx="554400" cy="352500"/>
          </a:xfrm>
          <a:prstGeom prst="roundRect">
            <a:avLst>
              <a:gd fmla="val 16667" name="adj"/>
            </a:avLst>
          </a:prstGeom>
          <a:solidFill>
            <a:srgbClr val="0091E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投稿</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