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Apasă pentru editare format text titlu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Apasă pentru editare format text contur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Al doilea nivel de schițare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Al treilea nivel de schițare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Al patrules nivel de schițare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Al cincilea nivel de schițare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Al șaselea nivel de schițare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Al șaptelea nivel de schițare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Apasă pentru editare format text titlu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Apasă pentru editare format text contur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Al doilea nivel de schițare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Al treilea nivel de schițare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Al patrules nivel de schițare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Al cincilea nivel de schițare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Al șaselea nivel de schițare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Al șaptelea nivel de schițare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Apasă pentru editare format text titlu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Apasă pentru editare format text contur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Al doilea nivel de schițare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Al treilea nivel de schițare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Al patrules nivel de schițare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Al cincilea nivel de schițare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Al șaselea nivel de schițare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Al șaptelea nivel de schițare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952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298"/>
          <p:cNvSpPr/>
          <p:nvPr/>
        </p:nvSpPr>
        <p:spPr>
          <a:xfrm>
            <a:off x="466920" y="1800000"/>
            <a:ext cx="8209800" cy="3059640"/>
          </a:xfrm>
          <a:custGeom>
            <a:avLst/>
            <a:gdLst/>
            <a:ahLst/>
            <a:rect l="l" t="t" r="r" b="b"/>
            <a:pathLst>
              <a:path w="21599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600" spc="-1" strike="noStrike">
                <a:solidFill>
                  <a:srgbClr val="ffffff"/>
                </a:solidFill>
                <a:latin typeface="Roboto Black"/>
                <a:ea typeface="Roboto Black"/>
              </a:rPr>
              <a:t>CoolTShirts </a:t>
            </a:r>
            <a:endParaRPr b="0" lang="en-GB" sz="5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600" spc="-1" strike="noStrike">
                <a:solidFill>
                  <a:srgbClr val="ffffff"/>
                </a:solidFill>
                <a:latin typeface="Roboto Black"/>
                <a:ea typeface="Roboto Black"/>
              </a:rPr>
              <a:t>Market Attribution</a:t>
            </a:r>
            <a:endParaRPr b="0" lang="en-GB" sz="5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efefef"/>
                </a:solidFill>
                <a:latin typeface="Roboto Thin"/>
                <a:ea typeface="Roboto Thin"/>
              </a:rPr>
              <a:t>Analyze Data with SQL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15" name="Shape 299" descr=""/>
          <p:cNvPicPr/>
          <p:nvPr/>
        </p:nvPicPr>
        <p:blipFill>
          <a:blip r:embed="rId1"/>
          <a:stretch/>
        </p:blipFill>
        <p:spPr>
          <a:xfrm>
            <a:off x="466920" y="661680"/>
            <a:ext cx="2023920" cy="42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4056">
            <a:alpha val="8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4"/>
          <p:cNvSpPr/>
          <p:nvPr/>
        </p:nvSpPr>
        <p:spPr>
          <a:xfrm>
            <a:off x="753120" y="1542960"/>
            <a:ext cx="763740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Roboto Black"/>
                <a:ea typeface="Roboto Black"/>
              </a:rPr>
              <a:t>3. Optimize the campaign budget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20"/>
          <p:cNvSpPr/>
          <p:nvPr/>
        </p:nvSpPr>
        <p:spPr>
          <a:xfrm>
            <a:off x="311760" y="292680"/>
            <a:ext cx="8519760" cy="91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95269"/>
                </a:solidFill>
                <a:latin typeface="Roboto"/>
                <a:ea typeface="Roboto"/>
              </a:rPr>
              <a:t>3.1 What are the types of campaigns you should reinvest in?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71880" y="1494000"/>
            <a:ext cx="8459640" cy="282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latin typeface="Arial"/>
              </a:rPr>
              <a:t>Articles campaigns</a:t>
            </a:r>
            <a:r>
              <a:rPr b="0" lang="en-GB" sz="1800" spc="-1" strike="noStrike">
                <a:latin typeface="Arial"/>
              </a:rPr>
              <a:t>: these campaigns were the main drivers of first touches and have been very successful in enticing people to find out more about the brand and the products and thus bring a lot of new leads to the top of the funnel.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latin typeface="Arial"/>
              </a:rPr>
              <a:t>Retargeting</a:t>
            </a:r>
            <a:r>
              <a:rPr b="0" lang="en-GB" sz="1800" spc="-1" strike="noStrike">
                <a:latin typeface="Arial"/>
              </a:rPr>
              <a:t>: retargeting campaigns have been very successful in bringing back visitors, as well as in leading to a purchase. The most effective sources for this have been </a:t>
            </a:r>
            <a:r>
              <a:rPr b="0" i="1" lang="en-GB" sz="1800" spc="-1" strike="noStrike">
                <a:latin typeface="Arial"/>
              </a:rPr>
              <a:t>emails </a:t>
            </a:r>
            <a:r>
              <a:rPr b="0" lang="en-GB" sz="1800" spc="-1" strike="noStrike">
                <a:latin typeface="Arial"/>
              </a:rPr>
              <a:t>and </a:t>
            </a:r>
            <a:r>
              <a:rPr b="0" i="1" lang="en-GB" sz="1800" spc="-1" strike="noStrike">
                <a:latin typeface="Arial"/>
              </a:rPr>
              <a:t>Facebook retargetting ads</a:t>
            </a:r>
            <a:r>
              <a:rPr b="0" lang="en-GB" sz="1800" spc="-1" strike="noStrike">
                <a:latin typeface="Arial"/>
              </a:rPr>
              <a:t>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latin typeface="Arial"/>
              </a:rPr>
              <a:t>Newsletter</a:t>
            </a:r>
            <a:r>
              <a:rPr b="0" lang="en-GB" sz="1800" spc="-1" strike="noStrike">
                <a:latin typeface="Arial"/>
              </a:rPr>
              <a:t>: the newsletter has proves to be a very effective way of re-engaging existing users and turning them into repeat customers.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21"/>
          <p:cNvSpPr/>
          <p:nvPr/>
        </p:nvSpPr>
        <p:spPr>
          <a:xfrm>
            <a:off x="311760" y="292680"/>
            <a:ext cx="85197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95269"/>
                </a:solidFill>
                <a:latin typeface="Roboto"/>
                <a:ea typeface="Roboto"/>
              </a:rPr>
              <a:t>3.2 Recommended campaigns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71880" y="1494000"/>
            <a:ext cx="8459640" cy="22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  <a:ea typeface="Microsoft YaHei"/>
              </a:rPr>
              <a:t>interview-with-cool-tshirts-founder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  <a:ea typeface="Microsoft YaHei"/>
              </a:rPr>
              <a:t>getting-to-know-cool-tshirts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  <a:ea typeface="Microsoft YaHei"/>
              </a:rPr>
              <a:t>ten-crazy-cool-tshirts-facts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  <a:ea typeface="Microsoft YaHei"/>
              </a:rPr>
              <a:t>weekly-newsletter on Email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  <a:ea typeface="Microsoft YaHei"/>
              </a:rPr>
              <a:t>retargetting-ad on Facebook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1404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295269"/>
                </a:solidFill>
                <a:latin typeface="Roboto"/>
                <a:ea typeface="Roboto"/>
              </a:rPr>
              <a:t>Table of Contents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117" name="Shape 305"/>
          <p:cNvSpPr/>
          <p:nvPr/>
        </p:nvSpPr>
        <p:spPr>
          <a:xfrm>
            <a:off x="311760" y="1265400"/>
            <a:ext cx="8060760" cy="28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spcBef>
                <a:spcPts val="1100"/>
              </a:spcBef>
            </a:pPr>
            <a:r>
              <a:rPr b="0" lang="en-US" sz="2400" spc="-1" strike="noStrik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</a:rPr>
              <a:t>1. Get familiar with the company.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</a:rPr>
              <a:t>2. What is the user journey?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2400" spc="-1" strike="noStrik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</a:rPr>
              <a:t>3. Optimize the campaign budget.</a:t>
            </a:r>
            <a:endParaRPr b="0" lang="en-GB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4056">
            <a:alpha val="8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310"/>
          <p:cNvSpPr/>
          <p:nvPr/>
        </p:nvSpPr>
        <p:spPr>
          <a:xfrm>
            <a:off x="753120" y="1542960"/>
            <a:ext cx="763740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Roboto Black"/>
                <a:ea typeface="Roboto Black"/>
              </a:rPr>
              <a:t>1. Get familiar with the company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315"/>
          <p:cNvSpPr/>
          <p:nvPr/>
        </p:nvSpPr>
        <p:spPr>
          <a:xfrm>
            <a:off x="311760" y="292680"/>
            <a:ext cx="85197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95269"/>
                </a:solidFill>
                <a:latin typeface="Roboto"/>
                <a:ea typeface="Roboto"/>
              </a:rPr>
              <a:t>1.1 Campaigns and Sources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0" name="Shape 316"/>
          <p:cNvSpPr/>
          <p:nvPr/>
        </p:nvSpPr>
        <p:spPr>
          <a:xfrm>
            <a:off x="280800" y="790920"/>
            <a:ext cx="8519760" cy="418320"/>
          </a:xfrm>
          <a:prstGeom prst="rect">
            <a:avLst/>
          </a:prstGeom>
          <a:noFill/>
          <a:ln w="9525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The company runs </a:t>
            </a:r>
            <a:r>
              <a:rPr b="1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8 campaigns </a:t>
            </a: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and attracts visits from </a:t>
            </a:r>
            <a:r>
              <a:rPr b="1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6 sources</a:t>
            </a: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.</a:t>
            </a: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121" name=""/>
          <p:cNvGraphicFramePr/>
          <p:nvPr/>
        </p:nvGraphicFramePr>
        <p:xfrm>
          <a:off x="235800" y="1489680"/>
          <a:ext cx="8639640" cy="3148920"/>
        </p:xfrm>
        <a:graphic>
          <a:graphicData uri="http://schemas.openxmlformats.org/drawingml/2006/table">
            <a:tbl>
              <a:tblPr/>
              <a:tblGrid>
                <a:gridCol w="4319280"/>
                <a:gridCol w="432072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Campaign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20405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Source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20405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getting-to-know-cool-tshirts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nytimes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weekly-newsletter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email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ten-crazy-cool-tshirts-facts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buzzfeed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retargetting-campaign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email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retargetting-ad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facebook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interview-with-cool-tshirts-founder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medium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paid-search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google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cool-tshirts-search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google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"/>
          <p:cNvSpPr/>
          <p:nvPr/>
        </p:nvSpPr>
        <p:spPr>
          <a:xfrm>
            <a:off x="311760" y="292680"/>
            <a:ext cx="85197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95269"/>
                </a:solidFill>
                <a:latin typeface="Roboto"/>
                <a:ea typeface="Roboto"/>
              </a:rPr>
              <a:t>1.2 Pages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3" name="Shape 2"/>
          <p:cNvSpPr/>
          <p:nvPr/>
        </p:nvSpPr>
        <p:spPr>
          <a:xfrm>
            <a:off x="299880" y="841320"/>
            <a:ext cx="8519760" cy="418320"/>
          </a:xfrm>
          <a:prstGeom prst="rect">
            <a:avLst/>
          </a:prstGeom>
          <a:noFill/>
          <a:ln w="9525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The company has </a:t>
            </a:r>
            <a:r>
              <a:rPr b="1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4 pages </a:t>
            </a: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visitors can get on.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340000" y="1800000"/>
            <a:ext cx="1979640" cy="125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Landing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Page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4680000" y="1800000"/>
            <a:ext cx="1979640" cy="125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Shopping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2340000" y="3420000"/>
            <a:ext cx="1979640" cy="125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Checkout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4680000" y="3420000"/>
            <a:ext cx="1979640" cy="125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Purchase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4056">
            <a:alpha val="82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5"/>
          <p:cNvSpPr/>
          <p:nvPr/>
        </p:nvSpPr>
        <p:spPr>
          <a:xfrm>
            <a:off x="753120" y="1542960"/>
            <a:ext cx="7637400" cy="20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Roboto Black"/>
                <a:ea typeface="Roboto Black"/>
              </a:rPr>
              <a:t>2. User Journey</a:t>
            </a:r>
            <a:endParaRPr b="0" lang="en-GB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8"/>
          <p:cNvSpPr/>
          <p:nvPr/>
        </p:nvSpPr>
        <p:spPr>
          <a:xfrm>
            <a:off x="311760" y="292680"/>
            <a:ext cx="8519760" cy="8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95269"/>
                </a:solidFill>
                <a:latin typeface="Roboto"/>
                <a:ea typeface="Roboto"/>
              </a:rPr>
              <a:t>2.1 How many first touches is each campaign responsible for?</a:t>
            </a:r>
            <a:endParaRPr b="0" lang="en-GB" sz="2400" spc="-1" strike="noStrike">
              <a:latin typeface="Arial"/>
            </a:endParaRPr>
          </a:p>
        </p:txBody>
      </p:sp>
      <p:graphicFrame>
        <p:nvGraphicFramePr>
          <p:cNvPr id="130" name=""/>
          <p:cNvGraphicFramePr/>
          <p:nvPr/>
        </p:nvGraphicFramePr>
        <p:xfrm>
          <a:off x="342360" y="1660680"/>
          <a:ext cx="8459640" cy="2225160"/>
        </p:xfrm>
        <a:graphic>
          <a:graphicData uri="http://schemas.openxmlformats.org/drawingml/2006/table">
            <a:tbl>
              <a:tblPr/>
              <a:tblGrid>
                <a:gridCol w="1356480"/>
                <a:gridCol w="4281840"/>
                <a:gridCol w="2821680"/>
              </a:tblGrid>
              <a:tr h="445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Source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20405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Campaign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20405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204056"/>
                    </a:solidFill>
                  </a:tcPr>
                </a:tc>
              </a:tr>
              <a:tr h="445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medium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interview-with-cool-tshirts-founder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622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5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nytimes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getting-to-know-cool-tshirts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612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453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buzzfeed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ten-crazy-cool-tshirts-facts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576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442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google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cool-tshirts-search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169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9"/>
          <p:cNvSpPr/>
          <p:nvPr/>
        </p:nvSpPr>
        <p:spPr>
          <a:xfrm>
            <a:off x="311760" y="292680"/>
            <a:ext cx="8519760" cy="8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95269"/>
                </a:solidFill>
                <a:latin typeface="Roboto"/>
                <a:ea typeface="Roboto"/>
              </a:rPr>
              <a:t>2.2 How many last touches is each campaign responsible for?</a:t>
            </a:r>
            <a:endParaRPr b="0" lang="en-GB" sz="2400" spc="-1" strike="noStrike">
              <a:latin typeface="Arial"/>
            </a:endParaRPr>
          </a:p>
        </p:txBody>
      </p:sp>
      <p:graphicFrame>
        <p:nvGraphicFramePr>
          <p:cNvPr id="132" name=""/>
          <p:cNvGraphicFramePr/>
          <p:nvPr/>
        </p:nvGraphicFramePr>
        <p:xfrm>
          <a:off x="354240" y="1315440"/>
          <a:ext cx="8452440" cy="3537000"/>
        </p:xfrm>
        <a:graphic>
          <a:graphicData uri="http://schemas.openxmlformats.org/drawingml/2006/table">
            <a:tbl>
              <a:tblPr/>
              <a:tblGrid>
                <a:gridCol w="1713960"/>
                <a:gridCol w="5294520"/>
                <a:gridCol w="1444320"/>
              </a:tblGrid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Source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20405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Campaign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20405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204056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email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weekly-newsletter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447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facebook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retargetting-ad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443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email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retargetting-campaign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245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nytimes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getting-to-know-cool-tshirts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232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buzzfeed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ten-crazy-cool-tshirts-facts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190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medium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interview-with-cool-tshirts-founder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184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google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paid-search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178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google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cool-tshirts-search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60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7"/>
          <p:cNvSpPr/>
          <p:nvPr/>
        </p:nvSpPr>
        <p:spPr>
          <a:xfrm>
            <a:off x="311760" y="292680"/>
            <a:ext cx="8519760" cy="8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295269"/>
                </a:solidFill>
                <a:latin typeface="Roboto"/>
                <a:ea typeface="Roboto"/>
              </a:rPr>
              <a:t>2.3 How many last touches on the purchase page is each campaign responsible for?</a:t>
            </a:r>
            <a:endParaRPr b="0" lang="en-GB" sz="2400" spc="-1" strike="noStrike">
              <a:latin typeface="Arial"/>
            </a:endParaRPr>
          </a:p>
        </p:txBody>
      </p:sp>
      <p:graphicFrame>
        <p:nvGraphicFramePr>
          <p:cNvPr id="134" name=""/>
          <p:cNvGraphicFramePr/>
          <p:nvPr/>
        </p:nvGraphicFramePr>
        <p:xfrm>
          <a:off x="354240" y="1315440"/>
          <a:ext cx="8452440" cy="3537000"/>
        </p:xfrm>
        <a:graphic>
          <a:graphicData uri="http://schemas.openxmlformats.org/drawingml/2006/table">
            <a:tbl>
              <a:tblPr/>
              <a:tblGrid>
                <a:gridCol w="1713960"/>
                <a:gridCol w="5294520"/>
                <a:gridCol w="1444320"/>
              </a:tblGrid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Source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20405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Campaign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20405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204056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email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weekly-newsletter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114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facebook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retargetting-ad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112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email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retargetting-campaign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53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google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paid-search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52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buzzfeed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ten-crazy-cool-tshirts-facts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nytimes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getting-to-know-cool-tshirts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9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31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medium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interview-with-cool-tshirts-founder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google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cool-tshirts-search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latin typeface="Arial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LibreOffice/7.2.2.2$Windows_X86_64 LibreOffice_project/02b2acce88a210515b4a5bb2e46cbfb63fe97d56</Application>
  <AppVersion>15.0000</AppVersion>
  <Words>286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2021-11-01T16:34:59Z</dcterms:modified>
  <cp:revision>9</cp:revision>
  <dc:subject/>
  <dc:title>SQL Capstone Templates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