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bookmarkIdSeed="2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68" r:id="rId2"/>
    <p:sldId id="259" r:id="rId3"/>
    <p:sldId id="262" r:id="rId4"/>
    <p:sldId id="261" r:id="rId5"/>
    <p:sldId id="260" r:id="rId6"/>
    <p:sldId id="269" r:id="rId7"/>
    <p:sldId id="270" r:id="rId8"/>
    <p:sldId id="264" r:id="rId9"/>
    <p:sldId id="265" r:id="rId10"/>
    <p:sldId id="266" r:id="rId11"/>
    <p:sldId id="258" r:id="rId12"/>
    <p:sldId id="267" r:id="rId13"/>
  </p:sldIdLst>
  <p:sldSz cx="9144000" cy="6858000" type="screen4x3"/>
  <p:notesSz cx="9928225" cy="6797675"/>
  <p:defaultTextStyle>
    <a:defPPr>
      <a:defRPr lang="de-CH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6EBFA"/>
    <a:srgbClr val="99FF66"/>
    <a:srgbClr val="B3C7E6"/>
    <a:srgbClr val="E1E6F5"/>
    <a:srgbClr val="9CB3DE"/>
    <a:srgbClr val="BACCEE"/>
    <a:srgbClr val="BACFEE"/>
    <a:srgbClr val="B8CCEB"/>
    <a:srgbClr val="A3B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0" autoAdjust="0"/>
    <p:restoredTop sz="95840" autoAdjust="0"/>
  </p:normalViewPr>
  <p:slideViewPr>
    <p:cSldViewPr>
      <p:cViewPr varScale="1">
        <p:scale>
          <a:sx n="107" d="100"/>
          <a:sy n="107" d="100"/>
        </p:scale>
        <p:origin x="196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6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996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996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110CB4-791D-4D73-82DE-F3300A775DAD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4388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996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764" y="3228896"/>
            <a:ext cx="7280699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996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A51B89-CABC-45B5-B711-980681E2ED72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4172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Our goal is to detect alphabets in American Sign Language.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51B89-CABC-45B5-B711-980681E2ED72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3682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Currently there are not many dataset that are available. 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51B89-CABC-45B5-B711-980681E2ED72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0499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305675" y="1438275"/>
            <a:ext cx="1835150" cy="5073650"/>
          </a:xfrm>
          <a:prstGeom prst="rect">
            <a:avLst/>
          </a:prstGeom>
          <a:solidFill>
            <a:srgbClr val="BACC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BED3EA"/>
              </a:solidFill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107950"/>
            <a:ext cx="7305675" cy="6640513"/>
          </a:xfrm>
          <a:prstGeom prst="rect">
            <a:avLst/>
          </a:prstGeom>
          <a:solidFill>
            <a:srgbClr val="E6EB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1438275"/>
            <a:ext cx="7305675" cy="5073650"/>
          </a:xfrm>
          <a:prstGeom prst="rect">
            <a:avLst/>
          </a:prstGeom>
          <a:solidFill>
            <a:srgbClr val="A3BD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39750" y="1654175"/>
            <a:ext cx="6621463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022600"/>
            <a:ext cx="6621463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CH" noProof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539750" y="6548438"/>
            <a:ext cx="2889250" cy="252412"/>
          </a:xfrm>
        </p:spPr>
        <p:txBody>
          <a:bodyPr wrap="none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C82DAF-DEAF-4EA7-BE55-7E6CDD26CF99}" type="datetime4">
              <a:rPr lang="de-CH"/>
              <a:pPr/>
              <a:t>20. Mai 2019</a:t>
            </a:fld>
            <a:endParaRPr lang="de-CH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107950" y="179388"/>
            <a:ext cx="4464050" cy="252412"/>
          </a:xfrm>
        </p:spPr>
        <p:txBody>
          <a:bodyPr wrap="square"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43950" y="6548438"/>
            <a:ext cx="360363" cy="215900"/>
          </a:xfrm>
        </p:spPr>
        <p:txBody>
          <a:bodyPr/>
          <a:lstStyle>
            <a:lvl1pPr>
              <a:defRPr/>
            </a:lvl1pPr>
          </a:lstStyle>
          <a:p>
            <a:fld id="{0FA23137-8AB5-492B-A26F-2C7E38032BB6}" type="slidenum">
              <a:rPr lang="de-CH"/>
              <a:pPr/>
              <a:t>‹Nr.›</a:t>
            </a:fld>
            <a:endParaRPr lang="de-CH"/>
          </a:p>
        </p:txBody>
      </p:sp>
      <p:pic>
        <p:nvPicPr>
          <p:cNvPr id="11" name="Picture 2" descr="C:\Users\gsuter\AppData\Local\Temp\SNAGHTML97861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107950"/>
            <a:ext cx="1202624" cy="129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714782-A64D-405C-BA5A-445680FA327E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79AF-FB10-41AA-A0F7-7145D14321F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008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6538" y="647700"/>
            <a:ext cx="2014537" cy="5505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647700"/>
            <a:ext cx="5894388" cy="5505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BC2B19-3086-4B40-BD00-D6229B6DD532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11057-1CF0-4B56-8E39-F4D8C0B74A6E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781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E0199-44D3-47D6-B4EF-C96D573ED5FB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6ED8A1-37C3-4579-98E8-A9E8D86396A5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288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6FA47B-E7C1-497B-8FFE-788BFF4EFC11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C61A4-63F0-4A9B-BC7E-5956E1A009F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250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654175"/>
            <a:ext cx="3954463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54175"/>
            <a:ext cx="3954462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2001ED-48E2-473D-9391-0CC2286E4E04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6385C3-62BC-4687-8A3A-C6CD0FEED2F0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938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D2EBEC-D335-4891-8EE2-E5F19A2114DA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18724-4A6D-4D4F-8086-F1584E08094B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536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375444-A4CE-4AEE-A7EE-DA682EFEECCF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991074-D27D-4C96-A136-2196CA043B12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815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EE424D-A955-4F62-8B7E-6EF8C8430D57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C23FD-0CFB-49B2-87B0-BE605FE963F0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948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7B0FEC-82BA-44DB-802E-8D67E43E9D46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201E4-85BB-4B0E-BEB7-39EEB1DD783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074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C4310E-AA52-45A7-B65B-092449D821B1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19C1-6294-4B3A-9F72-D91BCFBC54C5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121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107950"/>
            <a:ext cx="7305675" cy="6640513"/>
          </a:xfrm>
          <a:prstGeom prst="rect">
            <a:avLst/>
          </a:prstGeom>
          <a:solidFill>
            <a:srgbClr val="E6EB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1438275"/>
            <a:ext cx="9140825" cy="5073650"/>
          </a:xfrm>
          <a:prstGeom prst="rect">
            <a:avLst/>
          </a:prstGeom>
          <a:solidFill>
            <a:srgbClr val="A3BD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647700"/>
            <a:ext cx="6621463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654175"/>
            <a:ext cx="8061325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548438"/>
            <a:ext cx="3811588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fld id="{982E0833-EC79-451B-98E6-FF7F74C6A782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0813" y="152400"/>
            <a:ext cx="5399087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48438"/>
            <a:ext cx="360363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1266581-0159-4A87-A1D2-ABFAB9B353D3}" type="slidenum">
              <a:rPr lang="de-CH"/>
              <a:pPr/>
              <a:t>‹Nr.›</a:t>
            </a:fld>
            <a:endParaRPr lang="de-CH"/>
          </a:p>
        </p:txBody>
      </p:sp>
      <p:pic>
        <p:nvPicPr>
          <p:cNvPr id="10" name="Picture 2" descr="C:\Users\gsuter\AppData\Local\Temp\SNAGHTML978613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035" y="6006"/>
            <a:ext cx="1237965" cy="133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9pPr>
    </p:titleStyle>
    <p:bodyStyle>
      <a:lvl1pPr marL="419100" indent="-4191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Arial" charset="0"/>
        <a:buChar char="&gt;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838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Font typeface="Arial" charset="0"/>
        <a:buChar char="—"/>
        <a:defRPr sz="2000">
          <a:solidFill>
            <a:srgbClr val="000000"/>
          </a:solidFill>
          <a:latin typeface="+mn-lt"/>
        </a:defRPr>
      </a:lvl2pPr>
      <a:lvl3pPr marL="1295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3pPr>
      <a:lvl4pPr marL="17145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4pPr>
      <a:lvl5pPr marL="21336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5pPr>
      <a:lvl6pPr marL="25908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6pPr>
      <a:lvl7pPr marL="30480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7pPr>
      <a:lvl8pPr marL="3505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8pPr>
      <a:lvl9pPr marL="3962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8140E-9DE3-42EE-A62D-30592A6D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DD76B-3A13-4BEE-9368-E362EBAB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</a:t>
            </a:fld>
            <a:endParaRPr lang="de-CH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6A1DA08-28F3-4C09-BEC8-383236725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8680"/>
            <a:ext cx="66214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de-DE" kern="0" dirty="0"/>
              <a:t>ATML Project </a:t>
            </a:r>
            <a:br>
              <a:rPr lang="de-DE" kern="0" dirty="0"/>
            </a:br>
            <a:r>
              <a:rPr lang="de-DE" kern="0" dirty="0"/>
              <a:t>American Sign Language Recognition</a:t>
            </a:r>
            <a:br>
              <a:rPr lang="de-DE" kern="0" dirty="0"/>
            </a:br>
            <a:endParaRPr lang="de-DE" kern="0" dirty="0"/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0FA9312E-0457-4D67-AB91-997CBC541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782" y="2498591"/>
            <a:ext cx="2621354" cy="222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8A8E0962-1CD2-487C-95A7-F058612C7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5373216"/>
            <a:ext cx="66214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19100" indent="-4191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Arial" charset="0"/>
              <a:buChar char="&gt;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38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—"/>
              <a:defRPr sz="2000">
                <a:solidFill>
                  <a:srgbClr val="000000"/>
                </a:solidFill>
                <a:latin typeface="+mn-lt"/>
              </a:defRPr>
            </a:lvl2pPr>
            <a:lvl3pPr marL="1295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3pPr>
            <a:lvl4pPr marL="17145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1336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5pPr>
            <a:lvl6pPr marL="25908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6pPr>
            <a:lvl7pPr marL="30480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7pPr>
            <a:lvl8pPr marL="3505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8pPr>
            <a:lvl9pPr marL="3962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Dominik Seliner</a:t>
            </a:r>
          </a:p>
          <a:p>
            <a:pPr marL="0" indent="0">
              <a:buNone/>
            </a:pPr>
            <a:r>
              <a:rPr lang="de-DE" sz="1800" kern="0" dirty="0"/>
              <a:t>Mei ling Wong</a:t>
            </a:r>
          </a:p>
          <a:p>
            <a:pPr marL="0" indent="0">
              <a:buNone/>
            </a:pPr>
            <a:r>
              <a:rPr lang="de-DE" sz="1800" kern="0" dirty="0"/>
              <a:t>Jiyoung Lee</a:t>
            </a:r>
          </a:p>
        </p:txBody>
      </p:sp>
    </p:spTree>
    <p:extLst>
      <p:ext uri="{BB962C8B-B14F-4D97-AF65-F5344CB8AC3E}">
        <p14:creationId xmlns:p14="http://schemas.microsoft.com/office/powerpoint/2010/main" val="339645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58F7-5C10-4E2A-B6CB-C420AF49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and analysis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0019E-FD40-437C-950E-78372467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5AA63-F9D8-4571-95F2-B0726F91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10</a:t>
            </a:fld>
            <a:endParaRPr lang="de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C2725E-0E25-4F22-B4F7-2D74BE322C64}"/>
              </a:ext>
            </a:extLst>
          </p:cNvPr>
          <p:cNvSpPr txBox="1"/>
          <p:nvPr/>
        </p:nvSpPr>
        <p:spPr>
          <a:xfrm>
            <a:off x="539750" y="1988840"/>
            <a:ext cx="7704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B36E00-7356-4A9D-97D4-57DFC4CCE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311017"/>
              </p:ext>
            </p:extLst>
          </p:nvPr>
        </p:nvGraphicFramePr>
        <p:xfrm>
          <a:off x="2699792" y="2218863"/>
          <a:ext cx="4071142" cy="14981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5822">
                  <a:extLst>
                    <a:ext uri="{9D8B030D-6E8A-4147-A177-3AD203B41FA5}">
                      <a16:colId xmlns:a16="http://schemas.microsoft.com/office/drawing/2014/main" val="4077253036"/>
                    </a:ext>
                  </a:extLst>
                </a:gridCol>
                <a:gridCol w="1252659">
                  <a:extLst>
                    <a:ext uri="{9D8B030D-6E8A-4147-A177-3AD203B41FA5}">
                      <a16:colId xmlns:a16="http://schemas.microsoft.com/office/drawing/2014/main" val="1373654776"/>
                    </a:ext>
                  </a:extLst>
                </a:gridCol>
                <a:gridCol w="1252661">
                  <a:extLst>
                    <a:ext uri="{9D8B030D-6E8A-4147-A177-3AD203B41FA5}">
                      <a16:colId xmlns:a16="http://schemas.microsoft.com/office/drawing/2014/main" val="3982327588"/>
                    </a:ext>
                  </a:extLst>
                </a:gridCol>
              </a:tblGrid>
              <a:tr h="5124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Setting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Train accuracy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Validation accuracy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72788"/>
                  </a:ext>
                </a:extLst>
              </a:tr>
              <a:tr h="46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DenseNet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99.9685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99.924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4672"/>
                  </a:ext>
                </a:extLst>
              </a:tr>
              <a:tr h="5124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DenseNet</a:t>
                      </a:r>
                      <a:r>
                        <a:rPr lang="en-US" altLang="ko-KR" sz="1400" dirty="0"/>
                        <a:t> with Augmentation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50.3439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94.2264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9179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9542E6C-E195-472D-85E1-1F18CEF47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563911"/>
              </p:ext>
            </p:extLst>
          </p:nvPr>
        </p:nvGraphicFramePr>
        <p:xfrm>
          <a:off x="2699792" y="4553382"/>
          <a:ext cx="4071142" cy="14593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5823">
                  <a:extLst>
                    <a:ext uri="{9D8B030D-6E8A-4147-A177-3AD203B41FA5}">
                      <a16:colId xmlns:a16="http://schemas.microsoft.com/office/drawing/2014/main" val="4077253036"/>
                    </a:ext>
                  </a:extLst>
                </a:gridCol>
                <a:gridCol w="1148270">
                  <a:extLst>
                    <a:ext uri="{9D8B030D-6E8A-4147-A177-3AD203B41FA5}">
                      <a16:colId xmlns:a16="http://schemas.microsoft.com/office/drawing/2014/main" val="1373654776"/>
                    </a:ext>
                  </a:extLst>
                </a:gridCol>
                <a:gridCol w="1357049">
                  <a:extLst>
                    <a:ext uri="{9D8B030D-6E8A-4147-A177-3AD203B41FA5}">
                      <a16:colId xmlns:a16="http://schemas.microsoft.com/office/drawing/2014/main" val="3982327588"/>
                    </a:ext>
                  </a:extLst>
                </a:gridCol>
              </a:tblGrid>
              <a:tr h="4547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Setting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“spelling”</a:t>
                      </a:r>
                    </a:p>
                    <a:p>
                      <a:pPr latinLnBrk="1"/>
                      <a:r>
                        <a:rPr lang="en-US" altLang="ko-KR" sz="1400" dirty="0"/>
                        <a:t>Test set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“Kaggle”</a:t>
                      </a:r>
                    </a:p>
                    <a:p>
                      <a:pPr latinLnBrk="1"/>
                      <a:r>
                        <a:rPr lang="en-US" altLang="ko-KR" sz="1400" dirty="0"/>
                        <a:t>Test set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72788"/>
                  </a:ext>
                </a:extLst>
              </a:tr>
              <a:tr h="3254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DenseNet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83.852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2.625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4672"/>
                  </a:ext>
                </a:extLst>
              </a:tr>
              <a:tr h="6157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DenseNet</a:t>
                      </a:r>
                      <a:r>
                        <a:rPr lang="en-US" altLang="ko-KR" sz="1400" dirty="0"/>
                        <a:t> with Augmentation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65.138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4.739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91790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7D351AC-9845-4FF6-A723-2DFEAB643A95}"/>
              </a:ext>
            </a:extLst>
          </p:cNvPr>
          <p:cNvSpPr txBox="1"/>
          <p:nvPr/>
        </p:nvSpPr>
        <p:spPr>
          <a:xfrm>
            <a:off x="179512" y="1556792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DenseNet</a:t>
            </a:r>
            <a:r>
              <a:rPr lang="en-US" altLang="ko-KR" dirty="0"/>
              <a:t> without Data Augmentation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2F87F7-FB09-449B-82A0-02D84AA323A6}"/>
              </a:ext>
            </a:extLst>
          </p:cNvPr>
          <p:cNvSpPr txBox="1"/>
          <p:nvPr/>
        </p:nvSpPr>
        <p:spPr>
          <a:xfrm>
            <a:off x="179512" y="3903439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DenseNet</a:t>
            </a:r>
            <a:r>
              <a:rPr lang="en-US" altLang="ko-KR" dirty="0"/>
              <a:t> with Data Augmentation</a:t>
            </a:r>
            <a:endParaRPr lang="ko-KR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879ADA-6299-49B9-93D1-9FFC60B27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14712"/>
            <a:ext cx="4334927" cy="27093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0DB47E-261E-49BB-A35E-13BA293AF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29150"/>
            <a:ext cx="4389798" cy="26742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76407C-A133-442E-B73E-5587CF93B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25" y="3429000"/>
            <a:ext cx="4312217" cy="28572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31E24D-72F0-4CD1-A0EE-2D371DA42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6115" y="3429000"/>
            <a:ext cx="4375683" cy="286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A75E-E908-4014-9215-010AC90B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C4D9-8612-4CFD-B195-31440B79B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EA3FC-A4E6-4E99-A033-F2A8E263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F5B4F-DC3A-4F63-B3D7-9AFB6119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2006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DCDA-366A-42C5-BBB9-8BCDB6E7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F13C9-7731-4C81-A093-649B5698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 err="1"/>
              <a:t>Daroya</a:t>
            </a:r>
            <a:r>
              <a:rPr lang="en-US" altLang="ko-KR" sz="1800" dirty="0"/>
              <a:t> at el. “Alphabet Sign Language Image Classification Using Deep Learning,” IEEE , 2018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G. Huang, Z. Liu, K. Q. Weinberger, and L. van der </a:t>
            </a:r>
            <a:r>
              <a:rPr lang="en-US" sz="1800" dirty="0" err="1"/>
              <a:t>Maaten</a:t>
            </a:r>
            <a:r>
              <a:rPr lang="en-US" sz="1800" dirty="0"/>
              <a:t>, “Densely connected convolutional networks,” in Proceedings of the IEEE conference on computer vision and pattern recognition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“finger spelling” dataset: </a:t>
            </a:r>
            <a:r>
              <a:rPr lang="de-CH" sz="1800" dirty="0"/>
              <a:t>http://empslocal.ex.ac.uk/people/staff/np331/index.php?section=FingerSpellingDataset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de-CH" sz="1800" dirty="0" err="1">
                <a:solidFill>
                  <a:schemeClr val="tx1"/>
                </a:solidFill>
                <a:cs typeface="Arial" panose="020B0604020202020204" pitchFamily="34" charset="0"/>
              </a:rPr>
              <a:t>Kaggle</a:t>
            </a:r>
            <a:r>
              <a:rPr lang="de-CH" sz="18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de-CH" sz="1800" dirty="0" err="1">
                <a:solidFill>
                  <a:schemeClr val="tx1"/>
                </a:solidFill>
                <a:cs typeface="Arial" panose="020B0604020202020204" pitchFamily="34" charset="0"/>
              </a:rPr>
              <a:t>dataset</a:t>
            </a:r>
            <a:r>
              <a:rPr lang="de-CH" sz="1800" dirty="0">
                <a:solidFill>
                  <a:schemeClr val="tx1"/>
                </a:solidFill>
                <a:cs typeface="Arial" panose="020B0604020202020204" pitchFamily="34" charset="0"/>
              </a:rPr>
              <a:t>: https://www.kaggle.com/grassknoted/asl-alphabet</a:t>
            </a:r>
            <a:endParaRPr lang="en-US" altLang="ko-KR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de-CH" sz="1800" dirty="0"/>
              <a:t>https://towardsdatascience.com/review-densenet-image-classification-b6631a8ef803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E3BB3-C5B9-4BE5-8A5D-A4023E16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CF56F-C1D9-43BB-8E98-10440B0F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520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8140E-9DE3-42EE-A62D-30592A6D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DD76B-3A13-4BEE-9368-E362EBAB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1FFF85-6554-453C-9468-C0E0D3FA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647700"/>
            <a:ext cx="6621463" cy="817563"/>
          </a:xfrm>
        </p:spPr>
        <p:txBody>
          <a:bodyPr/>
          <a:lstStyle/>
          <a:p>
            <a:r>
              <a:rPr lang="en-US" altLang="ko-KR" dirty="0"/>
              <a:t>Our goal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D5376-3392-4DFB-BB75-0CE9C9A48287}"/>
              </a:ext>
            </a:extLst>
          </p:cNvPr>
          <p:cNvSpPr txBox="1"/>
          <p:nvPr/>
        </p:nvSpPr>
        <p:spPr>
          <a:xfrm>
            <a:off x="179511" y="1700808"/>
            <a:ext cx="6480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∙ </a:t>
            </a:r>
            <a:r>
              <a:rPr lang="en-US" altLang="ko-KR" dirty="0"/>
              <a:t>Alphabet Sign Language Detection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C1957D-C0E9-4CDD-8848-9D3D88EE4A1C}"/>
              </a:ext>
            </a:extLst>
          </p:cNvPr>
          <p:cNvSpPr txBox="1"/>
          <p:nvPr/>
        </p:nvSpPr>
        <p:spPr>
          <a:xfrm>
            <a:off x="251520" y="5315724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∙ </a:t>
            </a:r>
            <a:r>
              <a:rPr lang="en-US" altLang="ko-KR" dirty="0"/>
              <a:t>Achieve better result with different settings 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3C68ECF-FB34-49D0-A9F3-F1F82E37158E}"/>
              </a:ext>
            </a:extLst>
          </p:cNvPr>
          <p:cNvGrpSpPr/>
          <p:nvPr/>
        </p:nvGrpSpPr>
        <p:grpSpPr>
          <a:xfrm>
            <a:off x="544787" y="2708920"/>
            <a:ext cx="8059661" cy="2232248"/>
            <a:chOff x="179513" y="2276872"/>
            <a:chExt cx="8059661" cy="2232248"/>
          </a:xfrm>
        </p:grpSpPr>
        <p:pic>
          <p:nvPicPr>
            <p:cNvPr id="43" name="Picture 42" descr="A close up of an office&#10;&#10;Description automatically generated">
              <a:extLst>
                <a:ext uri="{FF2B5EF4-FFF2-40B4-BE49-F238E27FC236}">
                  <a16:creationId xmlns:a16="http://schemas.microsoft.com/office/drawing/2014/main" id="{5EA57724-9E0B-4459-A622-3639A9587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699" y="3190333"/>
              <a:ext cx="581428" cy="656199"/>
            </a:xfrm>
            <a:prstGeom prst="rect">
              <a:avLst/>
            </a:prstGeom>
          </p:spPr>
        </p:pic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321F6303-9689-4649-97E3-2690552B0517}"/>
                </a:ext>
              </a:extLst>
            </p:cNvPr>
            <p:cNvSpPr/>
            <p:nvPr/>
          </p:nvSpPr>
          <p:spPr bwMode="auto">
            <a:xfrm>
              <a:off x="3414412" y="2865494"/>
              <a:ext cx="288681" cy="313828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7F71E4D-77A6-429B-9DED-5863444133D9}"/>
                </a:ext>
              </a:extLst>
            </p:cNvPr>
            <p:cNvSpPr/>
            <p:nvPr/>
          </p:nvSpPr>
          <p:spPr bwMode="auto">
            <a:xfrm>
              <a:off x="2105959" y="2603885"/>
              <a:ext cx="1207803" cy="948058"/>
            </a:xfrm>
            <a:prstGeom prst="roundRect">
              <a:avLst/>
            </a:prstGeom>
            <a:solidFill>
              <a:srgbClr val="E6EBF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4" name="Picture 33" descr="A hand holding a cellphone&#10;&#10;Description automatically generated">
              <a:extLst>
                <a:ext uri="{FF2B5EF4-FFF2-40B4-BE49-F238E27FC236}">
                  <a16:creationId xmlns:a16="http://schemas.microsoft.com/office/drawing/2014/main" id="{659E67D4-4861-48EE-BD69-4513115B5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3" y="2658304"/>
              <a:ext cx="615880" cy="811509"/>
            </a:xfrm>
            <a:prstGeom prst="rect">
              <a:avLst/>
            </a:prstGeom>
          </p:spPr>
        </p:pic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8DF1D799-8AB8-4BD5-80DE-21AED0ABCBF0}"/>
                </a:ext>
              </a:extLst>
            </p:cNvPr>
            <p:cNvSpPr/>
            <p:nvPr/>
          </p:nvSpPr>
          <p:spPr bwMode="auto">
            <a:xfrm>
              <a:off x="1703358" y="2891232"/>
              <a:ext cx="277134" cy="301275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pic>
          <p:nvPicPr>
            <p:cNvPr id="39" name="Picture 38" descr="A picture containing animal, invertebrate&#10;&#10;Description automatically generated">
              <a:extLst>
                <a:ext uri="{FF2B5EF4-FFF2-40B4-BE49-F238E27FC236}">
                  <a16:creationId xmlns:a16="http://schemas.microsoft.com/office/drawing/2014/main" id="{987497EF-BA8A-4823-8CB9-16E8E4752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323" y="2276872"/>
              <a:ext cx="545388" cy="896031"/>
            </a:xfrm>
            <a:prstGeom prst="rect">
              <a:avLst/>
            </a:prstGeom>
          </p:spPr>
        </p:pic>
        <p:pic>
          <p:nvPicPr>
            <p:cNvPr id="41" name="Picture 40" descr="A picture containing person, indoor, animal, invertebrate&#10;&#10;Description automatically generated">
              <a:extLst>
                <a:ext uri="{FF2B5EF4-FFF2-40B4-BE49-F238E27FC236}">
                  <a16:creationId xmlns:a16="http://schemas.microsoft.com/office/drawing/2014/main" id="{949A2DC5-7E6B-4DD2-8D97-538565B1D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819" y="2645828"/>
              <a:ext cx="615880" cy="886771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1B3F9AB-170F-46E7-9A4B-FEE7A5D84D21}"/>
                </a:ext>
              </a:extLst>
            </p:cNvPr>
            <p:cNvSpPr/>
            <p:nvPr/>
          </p:nvSpPr>
          <p:spPr>
            <a:xfrm>
              <a:off x="3666038" y="3044296"/>
              <a:ext cx="401906" cy="4752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0367C83-69C0-4D18-9006-F849D1BDBDF1}"/>
                </a:ext>
              </a:extLst>
            </p:cNvPr>
            <p:cNvSpPr/>
            <p:nvPr/>
          </p:nvSpPr>
          <p:spPr>
            <a:xfrm>
              <a:off x="3714348" y="2717283"/>
              <a:ext cx="318055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E41DFAC-D3E0-46C4-8656-F60D80752849}"/>
                </a:ext>
              </a:extLst>
            </p:cNvPr>
            <p:cNvSpPr txBox="1"/>
            <p:nvPr/>
          </p:nvSpPr>
          <p:spPr>
            <a:xfrm>
              <a:off x="2149084" y="2924944"/>
              <a:ext cx="11646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/>
                <a:t>DenseNet</a:t>
              </a:r>
              <a:endParaRPr lang="ko-KR" altLang="en-US" sz="16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CBFA7BF-ECE0-428A-B591-01024540034E}"/>
                </a:ext>
              </a:extLst>
            </p:cNvPr>
            <p:cNvSpPr/>
            <p:nvPr/>
          </p:nvSpPr>
          <p:spPr>
            <a:xfrm>
              <a:off x="3700259" y="2342275"/>
              <a:ext cx="318055" cy="4752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7E67A941-4F6C-4C10-8A81-E5CE295AD4E1}"/>
                </a:ext>
              </a:extLst>
            </p:cNvPr>
            <p:cNvCxnSpPr>
              <a:stCxn id="50" idx="0"/>
              <a:endCxn id="24" idx="0"/>
            </p:cNvCxnSpPr>
            <p:nvPr/>
          </p:nvCxnSpPr>
          <p:spPr bwMode="auto">
            <a:xfrm rot="16200000" flipH="1" flipV="1">
              <a:off x="3153769" y="1898366"/>
              <a:ext cx="261610" cy="1149426"/>
            </a:xfrm>
            <a:prstGeom prst="bentConnector3">
              <a:avLst>
                <a:gd name="adj1" fmla="val -7936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57" name="Picture 56" descr="A picture containing animal, invertebrate&#10;&#10;Description automatically generated">
              <a:extLst>
                <a:ext uri="{FF2B5EF4-FFF2-40B4-BE49-F238E27FC236}">
                  <a16:creationId xmlns:a16="http://schemas.microsoft.com/office/drawing/2014/main" id="{525B5E8D-72FD-430E-B501-9DD9FCDF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566" y="2611369"/>
              <a:ext cx="550506" cy="858444"/>
            </a:xfrm>
            <a:prstGeom prst="rect">
              <a:avLst/>
            </a:prstGeom>
          </p:spPr>
        </p:pic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67C59FAC-1865-4378-8D09-3589D9417B62}"/>
                </a:ext>
              </a:extLst>
            </p:cNvPr>
            <p:cNvSpPr/>
            <p:nvPr/>
          </p:nvSpPr>
          <p:spPr bwMode="auto">
            <a:xfrm>
              <a:off x="6012160" y="2552950"/>
              <a:ext cx="1207803" cy="948058"/>
            </a:xfrm>
            <a:prstGeom prst="roundRect">
              <a:avLst/>
            </a:prstGeom>
            <a:solidFill>
              <a:srgbClr val="E6EBF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7929BAF-4EFF-4ADB-99DD-4F14F780E58E}"/>
                </a:ext>
              </a:extLst>
            </p:cNvPr>
            <p:cNvSpPr txBox="1"/>
            <p:nvPr/>
          </p:nvSpPr>
          <p:spPr>
            <a:xfrm>
              <a:off x="6084168" y="2852936"/>
              <a:ext cx="11646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/>
                <a:t>DenseNet</a:t>
              </a:r>
              <a:endParaRPr lang="ko-KR" altLang="en-US" sz="1600" dirty="0"/>
            </a:p>
          </p:txBody>
        </p:sp>
        <p:sp>
          <p:nvSpPr>
            <p:cNvPr id="67" name="Arrow: Right 66">
              <a:extLst>
                <a:ext uri="{FF2B5EF4-FFF2-40B4-BE49-F238E27FC236}">
                  <a16:creationId xmlns:a16="http://schemas.microsoft.com/office/drawing/2014/main" id="{32F07A9C-CF30-4E0E-A584-EBD9C81F1800}"/>
                </a:ext>
              </a:extLst>
            </p:cNvPr>
            <p:cNvSpPr/>
            <p:nvPr/>
          </p:nvSpPr>
          <p:spPr bwMode="auto">
            <a:xfrm>
              <a:off x="5546010" y="2865494"/>
              <a:ext cx="288681" cy="313828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A481B1A-B94C-4130-8C90-610B9352A16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304160" y="2276872"/>
              <a:ext cx="0" cy="172819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0F88E1F-43A0-460E-89BC-EC9C956FC3D4}"/>
                </a:ext>
              </a:extLst>
            </p:cNvPr>
            <p:cNvSpPr txBox="1"/>
            <p:nvPr/>
          </p:nvSpPr>
          <p:spPr>
            <a:xfrm>
              <a:off x="5943234" y="3635732"/>
              <a:ext cx="15090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Learned weights</a:t>
              </a:r>
              <a:endParaRPr lang="ko-KR" altLang="en-US" sz="1400" dirty="0"/>
            </a:p>
          </p:txBody>
        </p: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0EF6FF81-8513-44B9-BA2B-DCB80218A2FD}"/>
                </a:ext>
              </a:extLst>
            </p:cNvPr>
            <p:cNvSpPr/>
            <p:nvPr/>
          </p:nvSpPr>
          <p:spPr bwMode="auto">
            <a:xfrm>
              <a:off x="7440642" y="2865494"/>
              <a:ext cx="288681" cy="313828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FAD668A-1DF7-48D0-A061-2F96E8597FE2}"/>
                </a:ext>
              </a:extLst>
            </p:cNvPr>
            <p:cNvSpPr/>
            <p:nvPr/>
          </p:nvSpPr>
          <p:spPr>
            <a:xfrm>
              <a:off x="7921119" y="2717283"/>
              <a:ext cx="318055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5E16733-D27B-4759-8A5B-C8180E35D6AD}"/>
                </a:ext>
              </a:extLst>
            </p:cNvPr>
            <p:cNvSpPr txBox="1"/>
            <p:nvPr/>
          </p:nvSpPr>
          <p:spPr>
            <a:xfrm>
              <a:off x="1844015" y="4139788"/>
              <a:ext cx="639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train</a:t>
              </a:r>
              <a:endParaRPr lang="ko-KR" altLang="en-US" sz="18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C4248E9-6071-45DB-8CAA-F31B0341AAE5}"/>
                </a:ext>
              </a:extLst>
            </p:cNvPr>
            <p:cNvSpPr txBox="1"/>
            <p:nvPr/>
          </p:nvSpPr>
          <p:spPr>
            <a:xfrm>
              <a:off x="6296184" y="4139788"/>
              <a:ext cx="92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predict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2505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E9A9-68A3-4456-A211-9C9D1663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9B20B-51E3-4C96-81BC-359EE0C2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F51EE-CCEC-47C3-AA11-E99DDFD2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70B2F-8224-496A-A710-F785176B2804}"/>
              </a:ext>
            </a:extLst>
          </p:cNvPr>
          <p:cNvSpPr txBox="1"/>
          <p:nvPr/>
        </p:nvSpPr>
        <p:spPr>
          <a:xfrm>
            <a:off x="395536" y="1700808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6A9387-9769-4E86-8883-C335AB3AE968}"/>
              </a:ext>
            </a:extLst>
          </p:cNvPr>
          <p:cNvSpPr txBox="1"/>
          <p:nvPr/>
        </p:nvSpPr>
        <p:spPr>
          <a:xfrm>
            <a:off x="539552" y="2939460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∙ </a:t>
            </a:r>
            <a:r>
              <a:rPr lang="en-US" altLang="ko-KR" dirty="0"/>
              <a:t>Need for a sign language detection system</a:t>
            </a:r>
          </a:p>
          <a:p>
            <a:endParaRPr lang="en-US" altLang="ko-KR" dirty="0"/>
          </a:p>
          <a:p>
            <a:r>
              <a:rPr lang="en-US" altLang="ko-KR" dirty="0"/>
              <a:t>    - functions as a universal language</a:t>
            </a:r>
          </a:p>
          <a:p>
            <a:r>
              <a:rPr lang="en-US" altLang="ko-KR" dirty="0"/>
              <a:t>    - difficult to memorize all the hand poses and gestures</a:t>
            </a:r>
          </a:p>
        </p:txBody>
      </p:sp>
    </p:spTree>
    <p:extLst>
      <p:ext uri="{BB962C8B-B14F-4D97-AF65-F5344CB8AC3E}">
        <p14:creationId xmlns:p14="http://schemas.microsoft.com/office/powerpoint/2010/main" val="33249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FD26-04A2-4373-9D66-FDCB9F0A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Challenges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576A0-5763-4103-923C-D7F1C15C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D0693-3D04-4063-9D28-85289EA5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E3E11-02E6-4D89-BD7D-9E89182B4606}"/>
              </a:ext>
            </a:extLst>
          </p:cNvPr>
          <p:cNvSpPr txBox="1"/>
          <p:nvPr/>
        </p:nvSpPr>
        <p:spPr>
          <a:xfrm>
            <a:off x="483766" y="2348880"/>
            <a:ext cx="6984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dirty="0"/>
              <a:t>Limited dataset</a:t>
            </a:r>
          </a:p>
          <a:p>
            <a:endParaRPr lang="en-US" altLang="ko-KR" dirty="0"/>
          </a:p>
          <a:p>
            <a:pPr marL="457200" indent="-457200">
              <a:buAutoNum type="arabicParenR"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8BA29-6D13-4BEE-AF25-6710378E1038}"/>
              </a:ext>
            </a:extLst>
          </p:cNvPr>
          <p:cNvSpPr txBox="1"/>
          <p:nvPr/>
        </p:nvSpPr>
        <p:spPr>
          <a:xfrm>
            <a:off x="467544" y="4149080"/>
            <a:ext cx="6984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 No depth Information</a:t>
            </a:r>
          </a:p>
          <a:p>
            <a:r>
              <a:rPr lang="en-US" altLang="ko-KR" dirty="0"/>
              <a:t>       - no motion , could not train j and z</a:t>
            </a:r>
          </a:p>
          <a:p>
            <a:pPr marL="457200" indent="-457200">
              <a:buAutoNum type="arabicParenR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652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93BC-EDB7-4820-B5CD-2A6DA64E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Architecture - </a:t>
            </a:r>
            <a:r>
              <a:rPr lang="en-US" altLang="ko-KR" dirty="0" err="1"/>
              <a:t>DenseNet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9004C-80C5-4268-B4D4-C1C667F4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C9A2D-5946-46C1-9738-84257C0E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37382825-8686-41F2-8DBA-2C426E4B95C0}"/>
              </a:ext>
            </a:extLst>
          </p:cNvPr>
          <p:cNvSpPr txBox="1"/>
          <p:nvPr/>
        </p:nvSpPr>
        <p:spPr>
          <a:xfrm>
            <a:off x="539750" y="1599183"/>
            <a:ext cx="82807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Similar to </a:t>
            </a:r>
            <a:r>
              <a:rPr lang="en-US" altLang="ko-KR" dirty="0" err="1"/>
              <a:t>ResNet</a:t>
            </a:r>
            <a:r>
              <a:rPr lang="en-US" altLang="ko-KR" dirty="0"/>
              <a:t>: solve the vanishing-gradient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concatenating outputs from previous layers instead of summation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DD68C21-9447-413A-B1C3-F68195DFA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663" y="2822567"/>
            <a:ext cx="5183137" cy="1453725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F8E9FC16-AAE8-4E63-977A-E3D343B10584}"/>
              </a:ext>
            </a:extLst>
          </p:cNvPr>
          <p:cNvSpPr txBox="1"/>
          <p:nvPr/>
        </p:nvSpPr>
        <p:spPr>
          <a:xfrm>
            <a:off x="2195736" y="3858005"/>
            <a:ext cx="270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ResNet</a:t>
            </a:r>
            <a:endParaRPr lang="de-CH" sz="16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F0CE1FE4-20C5-42E5-9CC9-738E2B4F6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663" y="4302260"/>
            <a:ext cx="5183137" cy="2172931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50E20B8D-FAB7-48D6-BCA6-76638F0AF7FF}"/>
              </a:ext>
            </a:extLst>
          </p:cNvPr>
          <p:cNvSpPr txBox="1"/>
          <p:nvPr/>
        </p:nvSpPr>
        <p:spPr>
          <a:xfrm>
            <a:off x="1979811" y="6050941"/>
            <a:ext cx="270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DenseNet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383333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E8B39-ECC3-43FC-AEC7-52CE9DBC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B3C76-0422-4CB8-951C-33952F67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2331F51-6A03-4E87-B07D-1ECA7B56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647700"/>
            <a:ext cx="6621463" cy="817563"/>
          </a:xfrm>
        </p:spPr>
        <p:txBody>
          <a:bodyPr/>
          <a:lstStyle/>
          <a:p>
            <a:r>
              <a:rPr lang="en-US" altLang="ko-KR" dirty="0"/>
              <a:t>Network Architecture - </a:t>
            </a:r>
            <a:r>
              <a:rPr lang="en-US" altLang="ko-KR" dirty="0" err="1"/>
              <a:t>DenseNet</a:t>
            </a:r>
            <a:endParaRPr lang="ko-KR" altLang="en-US" dirty="0"/>
          </a:p>
        </p:txBody>
      </p:sp>
      <p:pic>
        <p:nvPicPr>
          <p:cNvPr id="14" name="Grafik 1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68B528C0-EB8B-42FA-A284-26DA0EC5FB5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2816"/>
            <a:ext cx="8172400" cy="260422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192B8C8-540B-4125-A802-93AA680B1E3F}"/>
              </a:ext>
            </a:extLst>
          </p:cNvPr>
          <p:cNvSpPr txBox="1"/>
          <p:nvPr/>
        </p:nvSpPr>
        <p:spPr>
          <a:xfrm>
            <a:off x="395536" y="4453756"/>
            <a:ext cx="81470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Dense</a:t>
            </a:r>
            <a:r>
              <a:rPr lang="de-CH" dirty="0"/>
              <a:t> Block: </a:t>
            </a:r>
            <a:r>
              <a:rPr lang="en-US" dirty="0"/>
              <a:t>multiple layers of batch normalization, </a:t>
            </a:r>
            <a:r>
              <a:rPr lang="en-US" dirty="0" err="1"/>
              <a:t>relu</a:t>
            </a:r>
            <a:r>
              <a:rPr lang="en-US" dirty="0"/>
              <a:t> activation and 3x3 convolutional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Transition layer: batch normalization, </a:t>
            </a:r>
            <a:r>
              <a:rPr lang="en-US" dirty="0" err="1"/>
              <a:t>relu</a:t>
            </a:r>
            <a:r>
              <a:rPr lang="en-US" dirty="0"/>
              <a:t>, a 1x1 convolutional layer and a 2x2 average pooling layer.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721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E8B39-ECC3-43FC-AEC7-52CE9DBC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B3C76-0422-4CB8-951C-33952F67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2331F51-6A03-4E87-B07D-1ECA7B56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647700"/>
            <a:ext cx="6621463" cy="817563"/>
          </a:xfrm>
        </p:spPr>
        <p:txBody>
          <a:bodyPr/>
          <a:lstStyle/>
          <a:p>
            <a:r>
              <a:rPr lang="en-US" altLang="ko-KR" dirty="0"/>
              <a:t>Network Architecture - </a:t>
            </a:r>
            <a:r>
              <a:rPr lang="en-US" altLang="ko-KR" dirty="0" err="1"/>
              <a:t>DenseNet</a:t>
            </a:r>
            <a:endParaRPr lang="ko-KR" altLang="en-US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AB2296B-D19C-4118-ADCF-885F57C26601}"/>
              </a:ext>
            </a:extLst>
          </p:cNvPr>
          <p:cNvSpPr txBox="1"/>
          <p:nvPr/>
        </p:nvSpPr>
        <p:spPr>
          <a:xfrm>
            <a:off x="539750" y="1468508"/>
            <a:ext cx="81470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u="sng" dirty="0"/>
              <a:t>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Strong Gradient Flow</a:t>
            </a:r>
          </a:p>
          <a:p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Encourage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feature </a:t>
            </a:r>
            <a:r>
              <a:rPr lang="de-CH" dirty="0" err="1"/>
              <a:t>reuse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Reducing the number of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04452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4D1E-944A-42FF-AED7-E8EB0667C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 and general parameters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CA0A-2793-4F88-BC71-D829646C7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8A805-571F-4988-A217-1213C9F5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A901AF31-243B-4FC1-BED7-23C584376FD4}"/>
              </a:ext>
            </a:extLst>
          </p:cNvPr>
          <p:cNvSpPr txBox="1"/>
          <p:nvPr/>
        </p:nvSpPr>
        <p:spPr>
          <a:xfrm>
            <a:off x="282886" y="1628831"/>
            <a:ext cx="81369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Dataset from “Spelling it out” paper</a:t>
            </a:r>
            <a:br>
              <a:rPr lang="en-US" altLang="ko-KR" dirty="0"/>
            </a:br>
            <a:r>
              <a:rPr lang="en-US" altLang="ko-KR" dirty="0"/>
              <a:t>&gt; 50’000 static images of hand poses of letters</a:t>
            </a:r>
            <a:br>
              <a:rPr lang="en-US" altLang="ko-KR" dirty="0"/>
            </a:br>
            <a:r>
              <a:rPr lang="en-US" altLang="ko-KR" dirty="0"/>
              <a:t>without j and z, 5 different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Dataset of 4 user for training, 1 user for test</a:t>
            </a:r>
            <a:br>
              <a:rPr lang="en-US" altLang="ko-KR" dirty="0"/>
            </a:br>
            <a:r>
              <a:rPr lang="en-US" altLang="ko-KR" dirty="0"/>
              <a:t>Adam optimizer with learning rate of 0.001</a:t>
            </a:r>
            <a:br>
              <a:rPr lang="en-US" altLang="ko-KR" dirty="0"/>
            </a:br>
            <a:r>
              <a:rPr lang="en-US" altLang="ko-KR" dirty="0"/>
              <a:t>training for 300 epochs</a:t>
            </a:r>
            <a:br>
              <a:rPr lang="en-US" altLang="ko-KR" dirty="0"/>
            </a:br>
            <a:r>
              <a:rPr lang="en-US" altLang="ko-KR" dirty="0"/>
              <a:t>Mini-batch size of 32 ( </a:t>
            </a:r>
            <a:r>
              <a:rPr lang="en-US" altLang="ko-KR" dirty="0" err="1"/>
              <a:t>DenseNet</a:t>
            </a:r>
            <a:r>
              <a:rPr lang="en-US" altLang="ko-KR" dirty="0"/>
              <a:t> is Memory hungry)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662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60E0-9680-4258-8BFE-C3317355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&amp; Experiments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2AB3A-6BB3-46B3-8A96-20729053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44790-64C3-40AE-B380-A84D3309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9</a:t>
            </a:fld>
            <a:endParaRPr lang="de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65004-3328-4CFE-8EC7-724712E909A4}"/>
              </a:ext>
            </a:extLst>
          </p:cNvPr>
          <p:cNvSpPr txBox="1"/>
          <p:nvPr/>
        </p:nvSpPr>
        <p:spPr>
          <a:xfrm>
            <a:off x="323528" y="2060848"/>
            <a:ext cx="76328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dirty="0" err="1"/>
              <a:t>DenseNet</a:t>
            </a:r>
            <a:r>
              <a:rPr lang="en-US" altLang="ko-KR" dirty="0"/>
              <a:t> with and without Data Augmentation</a:t>
            </a:r>
          </a:p>
          <a:p>
            <a:r>
              <a:rPr lang="en-US" altLang="ko-KR" dirty="0"/>
              <a:t>        - Random Horizontal Flip</a:t>
            </a:r>
          </a:p>
          <a:p>
            <a:r>
              <a:rPr lang="en-US" altLang="ko-KR" dirty="0"/>
              <a:t>        - Random Crop</a:t>
            </a:r>
          </a:p>
          <a:p>
            <a:r>
              <a:rPr lang="en-US" altLang="ko-KR" dirty="0"/>
              <a:t>        - Color Jittering (brightness and contrast)</a:t>
            </a:r>
          </a:p>
          <a:p>
            <a:endParaRPr lang="en-US" altLang="ko-KR" dirty="0"/>
          </a:p>
          <a:p>
            <a:r>
              <a:rPr lang="en-US" altLang="ko-KR" dirty="0"/>
              <a:t>2)  Two different datasets for the test</a:t>
            </a:r>
          </a:p>
          <a:p>
            <a:r>
              <a:rPr lang="en-US" altLang="ko-KR" dirty="0"/>
              <a:t>        “Finger spelling” dataset</a:t>
            </a:r>
          </a:p>
          <a:p>
            <a:r>
              <a:rPr lang="en-US" altLang="ko-KR" dirty="0"/>
              <a:t>        “Kaggle” dataset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509748"/>
      </p:ext>
    </p:extLst>
  </p:cSld>
  <p:clrMapOvr>
    <a:masterClrMapping/>
  </p:clrMapOvr>
</p:sld>
</file>

<file path=ppt/theme/theme1.xml><?xml version="1.0" encoding="utf-8"?>
<a:theme xmlns:a="http://schemas.openxmlformats.org/drawingml/2006/main" name="ub_powerpoint_folie">
  <a:themeElements>
    <a:clrScheme name="">
      <a:dk1>
        <a:srgbClr val="000000"/>
      </a:dk1>
      <a:lt1>
        <a:srgbClr val="FFFFFF"/>
      </a:lt1>
      <a:dk2>
        <a:srgbClr val="000000"/>
      </a:dk2>
      <a:lt2>
        <a:srgbClr val="F6F6F6"/>
      </a:lt2>
      <a:accent1>
        <a:srgbClr val="E1EBF5"/>
      </a:accent1>
      <a:accent2>
        <a:srgbClr val="9CBDDE"/>
      </a:accent2>
      <a:accent3>
        <a:srgbClr val="FFFFFF"/>
      </a:accent3>
      <a:accent4>
        <a:srgbClr val="000000"/>
      </a:accent4>
      <a:accent5>
        <a:srgbClr val="EEF3F9"/>
      </a:accent5>
      <a:accent6>
        <a:srgbClr val="8DABC9"/>
      </a:accent6>
      <a:hlink>
        <a:srgbClr val="DF2046"/>
      </a:hlink>
      <a:folHlink>
        <a:srgbClr val="996670"/>
      </a:folHlink>
    </a:clrScheme>
    <a:fontScheme name="Lariss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ub_powerpoint_folie</Template>
  <TotalTime>0</TotalTime>
  <Words>404</Words>
  <Application>Microsoft Macintosh PowerPoint</Application>
  <PresentationFormat>Bildschirmpräsentation (4:3)</PresentationFormat>
  <Paragraphs>127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Bauhaus 93</vt:lpstr>
      <vt:lpstr>ub_powerpoint_folie</vt:lpstr>
      <vt:lpstr>PowerPoint-Präsentation</vt:lpstr>
      <vt:lpstr>Our goal</vt:lpstr>
      <vt:lpstr>Motivation</vt:lpstr>
      <vt:lpstr>Challenges</vt:lpstr>
      <vt:lpstr>Network Architecture - DenseNet</vt:lpstr>
      <vt:lpstr>Network Architecture - DenseNet</vt:lpstr>
      <vt:lpstr>Network Architecture - DenseNet</vt:lpstr>
      <vt:lpstr>Dataset and general parameters</vt:lpstr>
      <vt:lpstr>Implementation &amp; Experiments</vt:lpstr>
      <vt:lpstr>Results and analysis</vt:lpstr>
      <vt:lpstr>Conclusions</vt:lpstr>
      <vt:lpstr>References</vt:lpstr>
    </vt:vector>
  </TitlesOfParts>
  <Company>Pathology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VERANSTALTUNG TITEL DER PRÄSENTATION</dc:title>
  <dc:creator>Suter, Guido (PATHOLOGY)</dc:creator>
  <cp:lastModifiedBy>Dominik Seliner</cp:lastModifiedBy>
  <cp:revision>233</cp:revision>
  <cp:lastPrinted>2015-09-08T13:22:35Z</cp:lastPrinted>
  <dcterms:created xsi:type="dcterms:W3CDTF">2012-05-24T13:21:12Z</dcterms:created>
  <dcterms:modified xsi:type="dcterms:W3CDTF">2019-05-20T16:47:02Z</dcterms:modified>
</cp:coreProperties>
</file>