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9" r:id="rId3"/>
    <p:sldId id="262" r:id="rId4"/>
    <p:sldId id="261" r:id="rId5"/>
    <p:sldId id="260" r:id="rId6"/>
    <p:sldId id="269" r:id="rId7"/>
    <p:sldId id="270" r:id="rId8"/>
    <p:sldId id="264" r:id="rId9"/>
    <p:sldId id="265" r:id="rId10"/>
    <p:sldId id="266" r:id="rId11"/>
    <p:sldId id="258" r:id="rId12"/>
    <p:sldId id="267" r:id="rId13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BFA"/>
    <a:srgbClr val="99FF66"/>
    <a:srgbClr val="B3C7E6"/>
    <a:srgbClr val="E1E6F5"/>
    <a:srgbClr val="9CB3DE"/>
    <a:srgbClr val="BACCEE"/>
    <a:srgbClr val="BACFEE"/>
    <a:srgbClr val="B8CCEB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229" autoAdjust="0"/>
  </p:normalViewPr>
  <p:slideViewPr>
    <p:cSldViewPr>
      <p:cViewPr varScale="1">
        <p:scale>
          <a:sx n="82" d="100"/>
          <a:sy n="82" d="100"/>
        </p:scale>
        <p:origin x="163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goal is to detect alphabets in American Sign Language.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68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Currently there are not many dataset that are available.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1B89-CABC-45B5-B711-980681E2ED7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49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20.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‹Nr.›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2725E-0E25-4F22-B4F7-2D74BE322C64}"/>
              </a:ext>
            </a:extLst>
          </p:cNvPr>
          <p:cNvSpPr txBox="1"/>
          <p:nvPr/>
        </p:nvSpPr>
        <p:spPr>
          <a:xfrm>
            <a:off x="539750" y="1988840"/>
            <a:ext cx="770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36E00-7356-4A9D-97D4-57DFC4CC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11017"/>
              </p:ext>
            </p:extLst>
          </p:nvPr>
        </p:nvGraphicFramePr>
        <p:xfrm>
          <a:off x="2699792" y="2218863"/>
          <a:ext cx="4071142" cy="14981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2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252659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252661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Train accuracy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Validation accuracy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99.9685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99.924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512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50.3439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94.2264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542E6C-E195-472D-85E1-1F18CEF4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63911"/>
              </p:ext>
            </p:extLst>
          </p:nvPr>
        </p:nvGraphicFramePr>
        <p:xfrm>
          <a:off x="2699792" y="4553382"/>
          <a:ext cx="4071142" cy="1459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823">
                  <a:extLst>
                    <a:ext uri="{9D8B030D-6E8A-4147-A177-3AD203B41FA5}">
                      <a16:colId xmlns:a16="http://schemas.microsoft.com/office/drawing/2014/main" val="4077253036"/>
                    </a:ext>
                  </a:extLst>
                </a:gridCol>
                <a:gridCol w="1148270">
                  <a:extLst>
                    <a:ext uri="{9D8B030D-6E8A-4147-A177-3AD203B41FA5}">
                      <a16:colId xmlns:a16="http://schemas.microsoft.com/office/drawing/2014/main" val="1373654776"/>
                    </a:ext>
                  </a:extLst>
                </a:gridCol>
                <a:gridCol w="1357049">
                  <a:extLst>
                    <a:ext uri="{9D8B030D-6E8A-4147-A177-3AD203B41FA5}">
                      <a16:colId xmlns:a16="http://schemas.microsoft.com/office/drawing/2014/main" val="3982327588"/>
                    </a:ext>
                  </a:extLst>
                </a:gridCol>
              </a:tblGrid>
              <a:tr h="454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Setting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“spelling”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“Kaggle”</a:t>
                      </a:r>
                    </a:p>
                    <a:p>
                      <a:pPr latinLnBrk="1"/>
                      <a:r>
                        <a:rPr lang="en-US" altLang="ko-KR" sz="1400" dirty="0"/>
                        <a:t>Test set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72788"/>
                  </a:ext>
                </a:extLst>
              </a:tr>
              <a:tr h="32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83.852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2.625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672"/>
                  </a:ext>
                </a:extLst>
              </a:tr>
              <a:tr h="615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DenseNet</a:t>
                      </a:r>
                      <a:r>
                        <a:rPr lang="en-US" altLang="ko-KR" sz="1400" dirty="0"/>
                        <a:t> with Augmentation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65.138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4.739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179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D351AC-9845-4FF6-A723-2DFEAB643A95}"/>
              </a:ext>
            </a:extLst>
          </p:cNvPr>
          <p:cNvSpPr txBox="1"/>
          <p:nvPr/>
        </p:nvSpPr>
        <p:spPr>
          <a:xfrm>
            <a:off x="179512" y="155679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without Data Augmentation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F87F7-FB09-449B-82A0-02D84AA323A6}"/>
              </a:ext>
            </a:extLst>
          </p:cNvPr>
          <p:cNvSpPr txBox="1"/>
          <p:nvPr/>
        </p:nvSpPr>
        <p:spPr>
          <a:xfrm>
            <a:off x="179512" y="390343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879ADA-6299-49B9-93D1-9FFC60B2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14712"/>
            <a:ext cx="4334927" cy="270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DB47E-261E-49BB-A35E-13BA293A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9150"/>
            <a:ext cx="4389798" cy="2674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76407C-A133-442E-B73E-5587CF93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5" y="3429000"/>
            <a:ext cx="4312217" cy="2857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1E24D-72F0-4CD1-A0EE-2D371DA4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115" y="3429000"/>
            <a:ext cx="4375683" cy="2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G. Huang, Z. Liu, K. Q. Weinberger, and L. van der </a:t>
            </a:r>
            <a:r>
              <a:rPr lang="en-US" sz="1800" dirty="0" err="1"/>
              <a:t>Maaten</a:t>
            </a:r>
            <a:r>
              <a:rPr lang="en-US" sz="1800" dirty="0"/>
              <a:t>, “Densely connected convolutional networks,” in Proceedings of the IEEE conference on computer vision and pattern recognition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“finger spelling” dataset: </a:t>
            </a:r>
            <a:r>
              <a:rPr lang="de-CH" sz="1800" dirty="0"/>
              <a:t>http://empslocal.ex.ac.uk/people/staff/np331/index.php?section=FingerSpellingDataset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Kaggle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cs typeface="Arial" panose="020B0604020202020204" pitchFamily="34" charset="0"/>
              </a:rPr>
              <a:t>dataset</a:t>
            </a:r>
            <a:r>
              <a:rPr lang="de-CH" sz="1800" dirty="0">
                <a:solidFill>
                  <a:schemeClr val="tx1"/>
                </a:solidFill>
                <a:cs typeface="Arial" panose="020B0604020202020204" pitchFamily="34" charset="0"/>
              </a:rPr>
              <a:t>: https://www.kaggle.com/grassknoted/asl-alphabet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de-CH" sz="1800" dirty="0"/>
              <a:t>https://towardsdatascience.com/review-densenet-image-classification-b6631a8ef803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179511" y="1700808"/>
            <a:ext cx="64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Alphabet Sign Language Detection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C1957D-C0E9-4CDD-8848-9D3D88EE4A1C}"/>
              </a:ext>
            </a:extLst>
          </p:cNvPr>
          <p:cNvSpPr txBox="1"/>
          <p:nvPr/>
        </p:nvSpPr>
        <p:spPr>
          <a:xfrm>
            <a:off x="251520" y="53157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Achieve better result with different settings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68ECF-FB34-49D0-A9F3-F1F82E37158E}"/>
              </a:ext>
            </a:extLst>
          </p:cNvPr>
          <p:cNvGrpSpPr/>
          <p:nvPr/>
        </p:nvGrpSpPr>
        <p:grpSpPr>
          <a:xfrm>
            <a:off x="544787" y="2708920"/>
            <a:ext cx="8059661" cy="2232248"/>
            <a:chOff x="179513" y="2276872"/>
            <a:chExt cx="8059661" cy="2232248"/>
          </a:xfrm>
        </p:grpSpPr>
        <p:pic>
          <p:nvPicPr>
            <p:cNvPr id="43" name="Picture 42" descr="A close up of an office&#10;&#10;Description automatically generated">
              <a:extLst>
                <a:ext uri="{FF2B5EF4-FFF2-40B4-BE49-F238E27FC236}">
                  <a16:creationId xmlns:a16="http://schemas.microsoft.com/office/drawing/2014/main" id="{5EA57724-9E0B-4459-A622-3639A9587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99" y="3190333"/>
              <a:ext cx="581428" cy="65619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21F6303-9689-4649-97E3-2690552B0517}"/>
                </a:ext>
              </a:extLst>
            </p:cNvPr>
            <p:cNvSpPr/>
            <p:nvPr/>
          </p:nvSpPr>
          <p:spPr bwMode="auto">
            <a:xfrm>
              <a:off x="341441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7F71E4D-77A6-429B-9DED-5863444133D9}"/>
                </a:ext>
              </a:extLst>
            </p:cNvPr>
            <p:cNvSpPr/>
            <p:nvPr/>
          </p:nvSpPr>
          <p:spPr bwMode="auto">
            <a:xfrm>
              <a:off x="2105959" y="2603885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Picture 33" descr="A hand holding a cellphone&#10;&#10;Description automatically generated">
              <a:extLst>
                <a:ext uri="{FF2B5EF4-FFF2-40B4-BE49-F238E27FC236}">
                  <a16:creationId xmlns:a16="http://schemas.microsoft.com/office/drawing/2014/main" id="{659E67D4-4861-48EE-BD69-4513115B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2658304"/>
              <a:ext cx="615880" cy="811509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8DF1D799-8AB8-4BD5-80DE-21AED0ABCBF0}"/>
                </a:ext>
              </a:extLst>
            </p:cNvPr>
            <p:cNvSpPr/>
            <p:nvPr/>
          </p:nvSpPr>
          <p:spPr bwMode="auto">
            <a:xfrm>
              <a:off x="1703358" y="2891232"/>
              <a:ext cx="277134" cy="30127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39" name="Picture 38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987497EF-BA8A-4823-8CB9-16E8E475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23" y="2276872"/>
              <a:ext cx="545388" cy="896031"/>
            </a:xfrm>
            <a:prstGeom prst="rect">
              <a:avLst/>
            </a:prstGeom>
          </p:spPr>
        </p:pic>
        <p:pic>
          <p:nvPicPr>
            <p:cNvPr id="41" name="Picture 40" descr="A picture containing person, indoor, animal, invertebrate&#10;&#10;Description automatically generated">
              <a:extLst>
                <a:ext uri="{FF2B5EF4-FFF2-40B4-BE49-F238E27FC236}">
                  <a16:creationId xmlns:a16="http://schemas.microsoft.com/office/drawing/2014/main" id="{949A2DC5-7E6B-4DD2-8D97-538565B1D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819" y="2645828"/>
              <a:ext cx="615880" cy="886771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B3F9AB-170F-46E7-9A4B-FEE7A5D84D21}"/>
                </a:ext>
              </a:extLst>
            </p:cNvPr>
            <p:cNvSpPr/>
            <p:nvPr/>
          </p:nvSpPr>
          <p:spPr>
            <a:xfrm>
              <a:off x="3666038" y="3044296"/>
              <a:ext cx="401906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367C83-69C0-4D18-9006-F849D1BDBDF1}"/>
                </a:ext>
              </a:extLst>
            </p:cNvPr>
            <p:cNvSpPr/>
            <p:nvPr/>
          </p:nvSpPr>
          <p:spPr>
            <a:xfrm>
              <a:off x="3714348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41DFAC-D3E0-46C4-8656-F60D80752849}"/>
                </a:ext>
              </a:extLst>
            </p:cNvPr>
            <p:cNvSpPr txBox="1"/>
            <p:nvPr/>
          </p:nvSpPr>
          <p:spPr>
            <a:xfrm>
              <a:off x="2149084" y="2924944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BFA7BF-ECE0-428A-B591-01024540034E}"/>
                </a:ext>
              </a:extLst>
            </p:cNvPr>
            <p:cNvSpPr/>
            <p:nvPr/>
          </p:nvSpPr>
          <p:spPr>
            <a:xfrm>
              <a:off x="3700259" y="2342275"/>
              <a:ext cx="318055" cy="4752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E67A941-4F6C-4C10-8A81-E5CE295AD4E1}"/>
                </a:ext>
              </a:extLst>
            </p:cNvPr>
            <p:cNvCxnSpPr>
              <a:stCxn id="50" idx="0"/>
              <a:endCxn id="24" idx="0"/>
            </p:cNvCxnSpPr>
            <p:nvPr/>
          </p:nvCxnSpPr>
          <p:spPr bwMode="auto">
            <a:xfrm rot="16200000" flipH="1" flipV="1">
              <a:off x="3153769" y="1898366"/>
              <a:ext cx="261610" cy="1149426"/>
            </a:xfrm>
            <a:prstGeom prst="bentConnector3">
              <a:avLst>
                <a:gd name="adj1" fmla="val -7936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7" name="Picture 56" descr="A picture containing animal, invertebrate&#10;&#10;Description automatically generated">
              <a:extLst>
                <a:ext uri="{FF2B5EF4-FFF2-40B4-BE49-F238E27FC236}">
                  <a16:creationId xmlns:a16="http://schemas.microsoft.com/office/drawing/2014/main" id="{525B5E8D-72FD-430E-B501-9DD9FCDF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566" y="2611369"/>
              <a:ext cx="550506" cy="85844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7C59FAC-1865-4378-8D09-3589D9417B62}"/>
                </a:ext>
              </a:extLst>
            </p:cNvPr>
            <p:cNvSpPr/>
            <p:nvPr/>
          </p:nvSpPr>
          <p:spPr bwMode="auto">
            <a:xfrm>
              <a:off x="6012160" y="2552950"/>
              <a:ext cx="1207803" cy="948058"/>
            </a:xfrm>
            <a:prstGeom prst="roundRect">
              <a:avLst/>
            </a:prstGeom>
            <a:solidFill>
              <a:srgbClr val="E6EB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929BAF-4EFF-4ADB-99DD-4F14F780E58E}"/>
                </a:ext>
              </a:extLst>
            </p:cNvPr>
            <p:cNvSpPr txBox="1"/>
            <p:nvPr/>
          </p:nvSpPr>
          <p:spPr>
            <a:xfrm>
              <a:off x="6084168" y="2852936"/>
              <a:ext cx="1164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DenseNet</a:t>
              </a:r>
              <a:endParaRPr lang="ko-KR" altLang="en-US" sz="1600" dirty="0"/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2F07A9C-CF30-4E0E-A584-EBD9C81F1800}"/>
                </a:ext>
              </a:extLst>
            </p:cNvPr>
            <p:cNvSpPr/>
            <p:nvPr/>
          </p:nvSpPr>
          <p:spPr bwMode="auto">
            <a:xfrm>
              <a:off x="5546010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481B1A-B94C-4130-8C90-610B9352A16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4160" y="2276872"/>
              <a:ext cx="0" cy="172819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F88E1F-43A0-460E-89BC-EC9C956FC3D4}"/>
                </a:ext>
              </a:extLst>
            </p:cNvPr>
            <p:cNvSpPr txBox="1"/>
            <p:nvPr/>
          </p:nvSpPr>
          <p:spPr>
            <a:xfrm>
              <a:off x="5943234" y="3635732"/>
              <a:ext cx="1509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Learned weights</a:t>
              </a:r>
              <a:endParaRPr lang="ko-KR" altLang="en-US" sz="1400" dirty="0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0EF6FF81-8513-44B9-BA2B-DCB80218A2FD}"/>
                </a:ext>
              </a:extLst>
            </p:cNvPr>
            <p:cNvSpPr/>
            <p:nvPr/>
          </p:nvSpPr>
          <p:spPr bwMode="auto">
            <a:xfrm>
              <a:off x="7440642" y="2865494"/>
              <a:ext cx="288681" cy="313828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i="0" u="none" strike="noStrike" normalizeH="0" baseline="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AD668A-1DF7-48D0-A061-2F96E8597FE2}"/>
                </a:ext>
              </a:extLst>
            </p:cNvPr>
            <p:cNvSpPr/>
            <p:nvPr/>
          </p:nvSpPr>
          <p:spPr>
            <a:xfrm>
              <a:off x="7921119" y="2717283"/>
              <a:ext cx="31805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E16733-D27B-4759-8A5B-C8180E35D6AD}"/>
                </a:ext>
              </a:extLst>
            </p:cNvPr>
            <p:cNvSpPr txBox="1"/>
            <p:nvPr/>
          </p:nvSpPr>
          <p:spPr>
            <a:xfrm>
              <a:off x="1844015" y="4139788"/>
              <a:ext cx="63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train</a:t>
              </a:r>
              <a:endParaRPr lang="ko-KR" altLang="en-US" sz="18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4248E9-6071-45DB-8CAA-F31B0341AAE5}"/>
                </a:ext>
              </a:extLst>
            </p:cNvPr>
            <p:cNvSpPr txBox="1"/>
            <p:nvPr/>
          </p:nvSpPr>
          <p:spPr>
            <a:xfrm>
              <a:off x="6296184" y="4139788"/>
              <a:ext cx="9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predict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A9387-9769-4E86-8883-C335AB3AE968}"/>
              </a:ext>
            </a:extLst>
          </p:cNvPr>
          <p:cNvSpPr txBox="1"/>
          <p:nvPr/>
        </p:nvSpPr>
        <p:spPr>
          <a:xfrm>
            <a:off x="539552" y="2939460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uhaus 93" panose="04030905020B02020C02" pitchFamily="82" charset="0"/>
              </a:rPr>
              <a:t>∙ </a:t>
            </a:r>
            <a:r>
              <a:rPr lang="en-US" altLang="ko-KR" dirty="0"/>
              <a:t>Need for a sign language detection system</a:t>
            </a:r>
          </a:p>
          <a:p>
            <a:endParaRPr lang="en-US" altLang="ko-KR" dirty="0"/>
          </a:p>
          <a:p>
            <a:r>
              <a:rPr lang="en-US" altLang="ko-KR" dirty="0"/>
              <a:t>    - functions as a universal language</a:t>
            </a:r>
          </a:p>
          <a:p>
            <a:r>
              <a:rPr lang="en-US" altLang="ko-KR" dirty="0"/>
              <a:t>    - difficult to memorize all the hand poses and gestures</a:t>
            </a:r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3E11-02E6-4D89-BD7D-9E89182B4606}"/>
              </a:ext>
            </a:extLst>
          </p:cNvPr>
          <p:cNvSpPr txBox="1"/>
          <p:nvPr/>
        </p:nvSpPr>
        <p:spPr>
          <a:xfrm>
            <a:off x="483766" y="2348880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/>
              <a:t>Limited dataset</a:t>
            </a:r>
          </a:p>
          <a:p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BA29-6D13-4BEE-AF25-6710378E1038}"/>
              </a:ext>
            </a:extLst>
          </p:cNvPr>
          <p:cNvSpPr txBox="1"/>
          <p:nvPr/>
        </p:nvSpPr>
        <p:spPr>
          <a:xfrm>
            <a:off x="467544" y="4149080"/>
            <a:ext cx="698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 No depth Information</a:t>
            </a:r>
          </a:p>
          <a:p>
            <a:r>
              <a:rPr lang="en-US" altLang="ko-KR" dirty="0"/>
              <a:t>       - no motion , could not train j and z</a:t>
            </a:r>
          </a:p>
          <a:p>
            <a:pPr marL="457200" indent="-457200">
              <a:buAutoNum type="arabicParenR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7382825-8686-41F2-8DBA-2C426E4B95C0}"/>
              </a:ext>
            </a:extLst>
          </p:cNvPr>
          <p:cNvSpPr txBox="1"/>
          <p:nvPr/>
        </p:nvSpPr>
        <p:spPr>
          <a:xfrm>
            <a:off x="539750" y="1599183"/>
            <a:ext cx="8280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Similar to </a:t>
            </a:r>
            <a:r>
              <a:rPr lang="en-US" altLang="ko-KR" dirty="0" err="1"/>
              <a:t>ResNet</a:t>
            </a:r>
            <a:r>
              <a:rPr lang="en-US" altLang="ko-KR" dirty="0"/>
              <a:t>: solve the vanishing-gradient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concatenating outputs from previous layers instead of summation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DD68C21-9447-413A-B1C3-F68195DF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822567"/>
            <a:ext cx="5183137" cy="145372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8E9FC16-AAE8-4E63-977A-E3D343B10584}"/>
              </a:ext>
            </a:extLst>
          </p:cNvPr>
          <p:cNvSpPr txBox="1"/>
          <p:nvPr/>
        </p:nvSpPr>
        <p:spPr>
          <a:xfrm>
            <a:off x="2195736" y="3858005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ResNet</a:t>
            </a:r>
            <a:endParaRPr lang="de-CH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0CE1FE4-20C5-42E5-9CC9-738E2B4F6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4302260"/>
            <a:ext cx="5183137" cy="21729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0E20B8D-FAB7-48D6-BCA6-76638F0AF7FF}"/>
              </a:ext>
            </a:extLst>
          </p:cNvPr>
          <p:cNvSpPr txBox="1"/>
          <p:nvPr/>
        </p:nvSpPr>
        <p:spPr>
          <a:xfrm>
            <a:off x="1979811" y="605094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/>
              <a:t>DenseNet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8B528C0-EB8B-42FA-A284-26DA0EC5FB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72400" cy="260422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192B8C8-540B-4125-A802-93AA680B1E3F}"/>
              </a:ext>
            </a:extLst>
          </p:cNvPr>
          <p:cNvSpPr txBox="1"/>
          <p:nvPr/>
        </p:nvSpPr>
        <p:spPr>
          <a:xfrm>
            <a:off x="395536" y="4453756"/>
            <a:ext cx="814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Dense</a:t>
            </a:r>
            <a:r>
              <a:rPr lang="de-CH" dirty="0"/>
              <a:t> Block: </a:t>
            </a:r>
            <a:r>
              <a:rPr lang="en-US" dirty="0"/>
              <a:t>multiple layers of batch normalization, </a:t>
            </a:r>
            <a:r>
              <a:rPr lang="en-US" dirty="0" err="1"/>
              <a:t>relu</a:t>
            </a:r>
            <a:r>
              <a:rPr lang="en-US" dirty="0"/>
              <a:t> activation and 3x3 convolutional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Transition layer: batch normalization, </a:t>
            </a:r>
            <a:r>
              <a:rPr lang="en-US" dirty="0" err="1"/>
              <a:t>relu</a:t>
            </a:r>
            <a:r>
              <a:rPr lang="en-US" dirty="0"/>
              <a:t>, a 1x1 convolutional layer and a 2x2 average pooling layer.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72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331F51-6A03-4E87-B07D-1ECA7B56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Network Architecture - </a:t>
            </a:r>
            <a:r>
              <a:rPr lang="en-US" altLang="ko-KR" dirty="0" err="1"/>
              <a:t>DenseNet</a:t>
            </a:r>
            <a:endParaRPr lang="ko-KR" alt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B2296B-D19C-4118-ADCF-885F57C26601}"/>
              </a:ext>
            </a:extLst>
          </p:cNvPr>
          <p:cNvSpPr txBox="1"/>
          <p:nvPr/>
        </p:nvSpPr>
        <p:spPr>
          <a:xfrm>
            <a:off x="539750" y="1468508"/>
            <a:ext cx="8147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Strong Gradient Flow</a:t>
            </a:r>
          </a:p>
          <a:p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Encourage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feature </a:t>
            </a:r>
            <a:r>
              <a:rPr lang="de-CH" dirty="0" err="1"/>
              <a:t>reuse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the number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445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&amp; Implementation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901AF31-243B-4FC1-BED7-23C584376FD4}"/>
              </a:ext>
            </a:extLst>
          </p:cNvPr>
          <p:cNvSpPr txBox="1"/>
          <p:nvPr/>
        </p:nvSpPr>
        <p:spPr>
          <a:xfrm>
            <a:off x="282886" y="1628831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from “Spelling it out” paper</a:t>
            </a:r>
            <a:br>
              <a:rPr lang="en-US" altLang="ko-KR" dirty="0"/>
            </a:br>
            <a:r>
              <a:rPr lang="en-US" altLang="ko-KR" dirty="0"/>
              <a:t>&gt; 50’000 static images of hand poses of letters</a:t>
            </a:r>
            <a:br>
              <a:rPr lang="en-US" altLang="ko-KR" dirty="0"/>
            </a:br>
            <a:r>
              <a:rPr lang="en-US" altLang="ko-KR" dirty="0"/>
              <a:t>without j and z, 5 different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of 4 user for training, 1 user for test</a:t>
            </a:r>
            <a:br>
              <a:rPr lang="en-US" altLang="ko-KR" dirty="0"/>
            </a:br>
            <a:r>
              <a:rPr lang="en-US" altLang="ko-KR" dirty="0"/>
              <a:t>Adam optimizer with learning rate of 0.001</a:t>
            </a:r>
            <a:br>
              <a:rPr lang="en-US" altLang="ko-KR" dirty="0"/>
            </a:br>
            <a:r>
              <a:rPr lang="en-US" altLang="ko-KR" dirty="0"/>
              <a:t>training for 300 epochs</a:t>
            </a:r>
            <a:br>
              <a:rPr lang="en-US" altLang="ko-KR" dirty="0"/>
            </a:br>
            <a:r>
              <a:rPr lang="en-US" altLang="ko-KR" dirty="0"/>
              <a:t>Mini-batch size of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20.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65004-3328-4CFE-8EC7-724712E909A4}"/>
              </a:ext>
            </a:extLst>
          </p:cNvPr>
          <p:cNvSpPr txBox="1"/>
          <p:nvPr/>
        </p:nvSpPr>
        <p:spPr>
          <a:xfrm>
            <a:off x="323528" y="2060848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dirty="0" err="1"/>
              <a:t>DenseNet</a:t>
            </a:r>
            <a:r>
              <a:rPr lang="en-US" altLang="ko-KR" dirty="0"/>
              <a:t> with Data Augmentation</a:t>
            </a:r>
          </a:p>
          <a:p>
            <a:r>
              <a:rPr lang="en-US" altLang="ko-KR" dirty="0"/>
              <a:t>        - Horizontal Flip</a:t>
            </a:r>
          </a:p>
          <a:p>
            <a:r>
              <a:rPr lang="en-US" altLang="ko-KR" dirty="0"/>
              <a:t>        - Random Crop</a:t>
            </a:r>
          </a:p>
          <a:p>
            <a:r>
              <a:rPr lang="en-US" altLang="ko-KR" dirty="0"/>
              <a:t>        - Resize</a:t>
            </a:r>
          </a:p>
          <a:p>
            <a:r>
              <a:rPr lang="en-US" altLang="ko-KR" dirty="0"/>
              <a:t>        - Color Jittering ( brightness and contrast)</a:t>
            </a:r>
          </a:p>
          <a:p>
            <a:endParaRPr lang="en-US" altLang="ko-KR" dirty="0"/>
          </a:p>
          <a:p>
            <a:r>
              <a:rPr lang="en-US" altLang="ko-KR" dirty="0"/>
              <a:t>2)  Two different datasets for the test</a:t>
            </a:r>
          </a:p>
          <a:p>
            <a:r>
              <a:rPr lang="en-US" altLang="ko-KR"/>
              <a:t>        “Finger </a:t>
            </a:r>
            <a:r>
              <a:rPr lang="en-US" altLang="ko-KR" dirty="0"/>
              <a:t>spelling” dataset</a:t>
            </a:r>
          </a:p>
          <a:p>
            <a:r>
              <a:rPr lang="en-US" altLang="ko-KR" dirty="0"/>
              <a:t>        “Kaggle” dataset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0</TotalTime>
  <Words>401</Words>
  <Application>Microsoft Office PowerPoint</Application>
  <PresentationFormat>Bildschirmpräsentation (4:3)</PresentationFormat>
  <Paragraphs>128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Bauhaus 93</vt:lpstr>
      <vt:lpstr>ub_powerpoint_folie</vt:lpstr>
      <vt:lpstr>PowerPoint-Präsentation</vt:lpstr>
      <vt:lpstr>Our goal</vt:lpstr>
      <vt:lpstr>Motivation</vt:lpstr>
      <vt:lpstr>Challenges</vt:lpstr>
      <vt:lpstr>Network Architecture - DenseNet</vt:lpstr>
      <vt:lpstr>Network Architecture - DenseNet</vt:lpstr>
      <vt:lpstr>Network Architecture - DenseNet</vt:lpstr>
      <vt:lpstr>Dataset &amp; Implementation</vt:lpstr>
      <vt:lpstr>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Misaki Kira</cp:lastModifiedBy>
  <cp:revision>231</cp:revision>
  <cp:lastPrinted>2015-09-08T13:22:35Z</cp:lastPrinted>
  <dcterms:created xsi:type="dcterms:W3CDTF">2012-05-24T13:21:12Z</dcterms:created>
  <dcterms:modified xsi:type="dcterms:W3CDTF">2019-05-20T16:09:19Z</dcterms:modified>
</cp:coreProperties>
</file>