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Proxima Nova Extrabold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93ac0af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093ac0af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f11576d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ff11576d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3ac0af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93ac0af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999a9d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7999a9d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d0c474e7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d0c474e7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bfbb4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7bfbb4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ee620b3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ee620b3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93ac0af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93ac0af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3ac0af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3ac0af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11576d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11576d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f11576d0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f11576d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7d0c474e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7d0c474e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ff11576d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ff11576d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f11576d0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ff11576d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f11576d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f11576d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f11576d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f11576d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stanford.edu/~shervine/teaching/cs-229/cheatsheet-machine-learning-tips-and-trick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24800" y="1332550"/>
            <a:ext cx="8894400" cy="2056800"/>
          </a:xfrm>
          <a:prstGeom prst="rect">
            <a:avLst/>
          </a:prstGeom>
          <a:solidFill>
            <a:srgbClr val="007A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438450" y="1988250"/>
            <a:ext cx="82671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430530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570600" y="1478300"/>
            <a:ext cx="80028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4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Premium Session  </a:t>
            </a:r>
            <a:endParaRPr i="1" sz="34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733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Science Project  </a:t>
            </a:r>
            <a:endParaRPr i="1" sz="2733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808"/>
              <a:buFont typeface="Arial"/>
              <a:buNone/>
            </a:pPr>
            <a:r>
              <a:rPr i="1" lang="en-GB" sz="1622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Best Practices &amp; Tips</a:t>
            </a:r>
            <a:endParaRPr i="1" sz="2733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902400" y="3565100"/>
            <a:ext cx="3703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KIRTHIKKA DEVI VENKATARAM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04275" y="4014250"/>
            <a:ext cx="2499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Lead at WWC Data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4294967295" type="title"/>
          </p:nvPr>
        </p:nvSpPr>
        <p:spPr>
          <a:xfrm>
            <a:off x="932350" y="13710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Model Evaluation &amp; Validation methods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1267650" y="2571750"/>
            <a:ext cx="64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234775" y="1494900"/>
            <a:ext cx="27465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Hold-out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Leave-one-out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Leave-p-out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Stratified 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Repeated 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Nested 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Time series CV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title"/>
          </p:nvPr>
        </p:nvSpPr>
        <p:spPr>
          <a:xfrm>
            <a:off x="1389750" y="792000"/>
            <a:ext cx="5820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i="1" lang="en-GB" sz="25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KPI &amp; Metrics - Machine Learning Problem</a:t>
            </a:r>
            <a:endParaRPr i="1" sz="25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2921450" y="2273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General Evaluation Metrics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4294967295" type="title"/>
          </p:nvPr>
        </p:nvSpPr>
        <p:spPr>
          <a:xfrm>
            <a:off x="518100" y="23085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KPI identification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75" y="870855"/>
            <a:ext cx="3030700" cy="198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1524" y="2986925"/>
            <a:ext cx="3180951" cy="20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0975" y="903750"/>
            <a:ext cx="3030700" cy="1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4294967295" type="title"/>
          </p:nvPr>
        </p:nvSpPr>
        <p:spPr>
          <a:xfrm>
            <a:off x="518100" y="23085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KPI identification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75" y="1033801"/>
            <a:ext cx="2940176" cy="1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597" y="2571751"/>
            <a:ext cx="3180949" cy="20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4294967295" type="title"/>
          </p:nvPr>
        </p:nvSpPr>
        <p:spPr>
          <a:xfrm>
            <a:off x="400700" y="311950"/>
            <a:ext cx="81234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SHAP - SHapley Additive exPlanations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7250"/>
            <a:ext cx="3829000" cy="26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121700" y="4014250"/>
            <a:ext cx="350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SHAP feature importance for XGBoost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745813" y="3975125"/>
            <a:ext cx="389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SHAP feature importance for Decision Tree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775" y="1115100"/>
            <a:ext cx="3892286" cy="2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4294967295" type="title"/>
          </p:nvPr>
        </p:nvSpPr>
        <p:spPr>
          <a:xfrm>
            <a:off x="954225" y="2813275"/>
            <a:ext cx="2585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Takeaways 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4294967295" type="title"/>
          </p:nvPr>
        </p:nvSpPr>
        <p:spPr>
          <a:xfrm>
            <a:off x="1008300" y="469550"/>
            <a:ext cx="5602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AutoML Demo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4294967295" type="title"/>
          </p:nvPr>
        </p:nvSpPr>
        <p:spPr>
          <a:xfrm>
            <a:off x="1282050" y="223530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430530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4919" l="0" r="0" t="27637"/>
          <a:stretch/>
        </p:blipFill>
        <p:spPr>
          <a:xfrm>
            <a:off x="3145750" y="4445650"/>
            <a:ext cx="4000500" cy="6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43850" y="331050"/>
            <a:ext cx="8570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400">
                <a:solidFill>
                  <a:srgbClr val="007A7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Session Agenda</a:t>
            </a:r>
            <a:endParaRPr i="1" sz="3400">
              <a:solidFill>
                <a:srgbClr val="007A7C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6950" y="1085375"/>
            <a:ext cx="85701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dvanced evaluation methods and metric selection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our project - advanced techniques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our project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Takeaways &amp; Perks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1187350" y="28280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 Problems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43800" y="1457075"/>
            <a:ext cx="3460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Supervised					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77925" y="1406075"/>
            <a:ext cx="33366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Unsupervised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58375" y="3387725"/>
            <a:ext cx="34137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Semi supervised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85225" y="3256575"/>
            <a:ext cx="30672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Reinforcement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675" y="1944638"/>
            <a:ext cx="2099925" cy="1104150"/>
          </a:xfrm>
          <a:prstGeom prst="rect">
            <a:avLst/>
          </a:prstGeom>
          <a:noFill/>
          <a:ln cap="flat" cmpd="sng" w="9525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950" y="1902413"/>
            <a:ext cx="1824725" cy="122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3837" y="3840774"/>
            <a:ext cx="1164950" cy="11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309475" y="3912275"/>
            <a:ext cx="743100" cy="672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CED17"/>
              </a:highlight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579025" y="4037732"/>
            <a:ext cx="245025" cy="318950"/>
          </a:xfrm>
          <a:custGeom>
            <a:rect b="b" l="l" r="r" t="t"/>
            <a:pathLst>
              <a:path extrusionOk="0" h="12758" w="9801">
                <a:moveTo>
                  <a:pt x="0" y="1101"/>
                </a:moveTo>
                <a:cubicBezTo>
                  <a:pt x="3083" y="177"/>
                  <a:pt x="8770" y="-1130"/>
                  <a:pt x="9617" y="1976"/>
                </a:cubicBezTo>
                <a:cubicBezTo>
                  <a:pt x="10758" y="6161"/>
                  <a:pt x="5398" y="9690"/>
                  <a:pt x="2332" y="127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>
            <a:off x="2654754" y="4451375"/>
            <a:ext cx="71600" cy="44525"/>
          </a:xfrm>
          <a:custGeom>
            <a:rect b="b" l="l" r="r" t="t"/>
            <a:pathLst>
              <a:path extrusionOk="0" h="1781" w="2864">
                <a:moveTo>
                  <a:pt x="177" y="0"/>
                </a:moveTo>
                <a:cubicBezTo>
                  <a:pt x="-530" y="707"/>
                  <a:pt x="2636" y="2445"/>
                  <a:pt x="2800" y="1458"/>
                </a:cubicBezTo>
                <a:cubicBezTo>
                  <a:pt x="2929" y="685"/>
                  <a:pt x="1543" y="292"/>
                  <a:pt x="760" y="2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1384025" y="282825"/>
            <a:ext cx="687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Life Cycle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238525" y="1289525"/>
            <a:ext cx="7023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 rot="573402">
            <a:off x="2689020" y="1231301"/>
            <a:ext cx="3612712" cy="3428046"/>
            <a:chOff x="2820225" y="891450"/>
            <a:chExt cx="3175200" cy="3175200"/>
          </a:xfrm>
        </p:grpSpPr>
        <p:sp>
          <p:nvSpPr>
            <p:cNvPr id="98" name="Google Shape;98;p17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5538350" y="3469575"/>
            <a:ext cx="1332300" cy="914700"/>
            <a:chOff x="5130375" y="2422675"/>
            <a:chExt cx="1332300" cy="914700"/>
          </a:xfrm>
        </p:grpSpPr>
        <p:sp>
          <p:nvSpPr>
            <p:cNvPr id="101" name="Google Shape;101;p17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	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Building Model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5402550" y="1037175"/>
            <a:ext cx="1332300" cy="914700"/>
            <a:chOff x="3798075" y="709250"/>
            <a:chExt cx="1332300" cy="914700"/>
          </a:xfrm>
        </p:grpSpPr>
        <p:sp>
          <p:nvSpPr>
            <p:cNvPr id="104" name="Google Shape;104;p17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</a:rPr>
                <a:t>1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lt1"/>
                  </a:solidFill>
                </a:rPr>
                <a:t>Data Preparation 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035925" y="3263875"/>
            <a:ext cx="1332300" cy="914700"/>
            <a:chOff x="2465775" y="2422675"/>
            <a:chExt cx="1332300" cy="914700"/>
          </a:xfrm>
        </p:grpSpPr>
        <p:sp>
          <p:nvSpPr>
            <p:cNvPr id="107" name="Google Shape;107;p17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lt1"/>
                  </a:solidFill>
                </a:rPr>
                <a:t>Model Evaluation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6057300" y="2214075"/>
            <a:ext cx="1332300" cy="914700"/>
            <a:chOff x="3798075" y="709250"/>
            <a:chExt cx="1332300" cy="914700"/>
          </a:xfrm>
        </p:grpSpPr>
        <p:sp>
          <p:nvSpPr>
            <p:cNvPr id="110" name="Google Shape;110;p17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</a:rPr>
                <a:t>Identify Features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3681825" y="4046700"/>
            <a:ext cx="1332300" cy="914700"/>
            <a:chOff x="2465775" y="2422675"/>
            <a:chExt cx="1332300" cy="914700"/>
          </a:xfrm>
        </p:grpSpPr>
        <p:sp>
          <p:nvSpPr>
            <p:cNvPr id="113" name="Google Shape;113;p17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lt1"/>
                  </a:solidFill>
                </a:rPr>
                <a:t>Tuning </a:t>
              </a:r>
              <a:r>
                <a:rPr lang="en-GB" sz="900">
                  <a:solidFill>
                    <a:schemeClr val="lt1"/>
                  </a:solidFill>
                </a:rPr>
                <a:t>HyperParameter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2035925" y="1845200"/>
            <a:ext cx="1332300" cy="914700"/>
            <a:chOff x="3798075" y="709250"/>
            <a:chExt cx="1332300" cy="914700"/>
          </a:xfrm>
        </p:grpSpPr>
        <p:sp>
          <p:nvSpPr>
            <p:cNvPr id="116" name="Google Shape;116;p17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</a:rPr>
                <a:t>Metrics Evaluation</a:t>
              </a:r>
              <a:endParaRPr sz="9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title"/>
          </p:nvPr>
        </p:nvSpPr>
        <p:spPr>
          <a:xfrm>
            <a:off x="1194625" y="297375"/>
            <a:ext cx="687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Classification Problems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238525" y="1289525"/>
            <a:ext cx="7023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Binary Classification</a:t>
            </a:r>
            <a:endParaRPr sz="2400">
              <a:solidFill>
                <a:schemeClr val="lt1"/>
              </a:solidFill>
            </a:endParaRPr>
          </a:p>
          <a:p>
            <a:pPr indent="-380999" lvl="1" marL="99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GB" sz="2400">
                <a:solidFill>
                  <a:schemeClr val="lt1"/>
                </a:solidFill>
              </a:rPr>
              <a:t>Balanced Dataset Binary Classification</a:t>
            </a:r>
            <a:endParaRPr sz="2400">
              <a:solidFill>
                <a:schemeClr val="lt1"/>
              </a:solidFill>
            </a:endParaRPr>
          </a:p>
          <a:p>
            <a:pPr indent="-380999" lvl="1" marL="99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GB" sz="2400">
                <a:solidFill>
                  <a:schemeClr val="lt1"/>
                </a:solidFill>
              </a:rPr>
              <a:t>Imbalanced Dataset Binary Classification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Multiclass Classification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4294967295" type="title"/>
          </p:nvPr>
        </p:nvSpPr>
        <p:spPr>
          <a:xfrm>
            <a:off x="291425" y="559650"/>
            <a:ext cx="3902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Classification Problem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892925" y="1580975"/>
            <a:ext cx="2990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Logistic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K-Nearest Neighbors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Decision Trees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Support Vector Machines (SVM)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Naive Bayes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4312975" y="515925"/>
            <a:ext cx="3711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Classification Problem - KPI &amp; Metrics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855575" y="1580975"/>
            <a:ext cx="1912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Accuracy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Precision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Recall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F1 Score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ROC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AUC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Entropy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Gini Index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Information Gain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48400" y="4028825"/>
            <a:ext cx="66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 u="sng">
                <a:solidFill>
                  <a:schemeClr val="lt1"/>
                </a:solidFill>
              </a:rPr>
              <a:t>Python:</a:t>
            </a:r>
            <a:r>
              <a:rPr lang="en-GB" sz="1500">
                <a:solidFill>
                  <a:schemeClr val="lt1"/>
                </a:solidFill>
              </a:rPr>
              <a:t> Libraries such as Scikit-Learn, TensorFlow, and PyTorch.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title"/>
          </p:nvPr>
        </p:nvSpPr>
        <p:spPr>
          <a:xfrm>
            <a:off x="910500" y="188100"/>
            <a:ext cx="7161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Other Regression Problems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105475" y="1784925"/>
            <a:ext cx="440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Linear Regression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Polynomial Regression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Ridge Regression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Lasso Regression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499525" y="515925"/>
            <a:ext cx="35190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Regression Problem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99525" y="1580975"/>
            <a:ext cx="2990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Linear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Polynomial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Support Vector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Decision Tree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Random Forest Regression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4505900" y="515925"/>
            <a:ext cx="35190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Regression Problem - KPI &amp; Metrics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770350" y="1580975"/>
            <a:ext cx="2990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Mean Absolute Error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Mean Squared Error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Root Mean Squared Error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Coefficient of Determination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48400" y="4028825"/>
            <a:ext cx="66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 u="sng">
                <a:solidFill>
                  <a:schemeClr val="lt1"/>
                </a:solidFill>
              </a:rPr>
              <a:t>Python:</a:t>
            </a:r>
            <a:r>
              <a:rPr lang="en-GB" sz="1500">
                <a:solidFill>
                  <a:schemeClr val="lt1"/>
                </a:solidFill>
              </a:rPr>
              <a:t> Libraries such as Scikit-Learn, TensorFlow, and PyTorch.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4294967295" type="title"/>
          </p:nvPr>
        </p:nvSpPr>
        <p:spPr>
          <a:xfrm>
            <a:off x="1105500" y="231825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Models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608175" y="1522650"/>
            <a:ext cx="36936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Linear Regression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Logistics Regression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Random Forest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Neural Networks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