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147481266" r:id="rId2"/>
    <p:sldId id="214748126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4660"/>
  </p:normalViewPr>
  <p:slideViewPr>
    <p:cSldViewPr snapToGrid="0">
      <p:cViewPr>
        <p:scale>
          <a:sx n="50" d="100"/>
          <a:sy n="50" d="100"/>
        </p:scale>
        <p:origin x="931" y="7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51378-40B6-4CF8-BA8F-0E811F30567D}" type="datetimeFigureOut">
              <a:rPr lang="zh-CN" altLang="en-US" smtClean="0"/>
              <a:t>2024/11/21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FED06-0371-4E6C-80F1-4A0ECF36DF36}" type="slidenum">
              <a:rPr lang="zh-CN" altLang="en-US" smtClean="0"/>
              <a:t>‹#›</a:t>
            </a:fld>
            <a:endParaRPr lang="zh-CN" altLang="en-US"/>
          </a:p>
        </p:txBody>
      </p:sp>
    </p:spTree>
    <p:extLst>
      <p:ext uri="{BB962C8B-B14F-4D97-AF65-F5344CB8AC3E}">
        <p14:creationId xmlns:p14="http://schemas.microsoft.com/office/powerpoint/2010/main" val="93151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66C11-10AA-E2A8-E739-6148E07F7E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444E6-EBA0-AFB9-B010-B5CBCD3F34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C6390-D21C-CE06-6472-B9E36DBACDA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500" b="0" i="0" u="none" strike="noStrike" kern="1200" cap="none" spc="0" normalizeH="0" baseline="0" noProof="0" dirty="0">
                <a:ln>
                  <a:noFill/>
                </a:ln>
                <a:solidFill>
                  <a:prstClr val="black"/>
                </a:solidFill>
                <a:effectLst/>
                <a:uLnTx/>
                <a:uFillTx/>
                <a:latin typeface="Segoe UI" panose="020B0502040204020203" pitchFamily="34" charset="0"/>
                <a:ea typeface="微软雅黑"/>
                <a:cs typeface="Segoe UI" panose="020B0502040204020203" pitchFamily="34" charset="0"/>
              </a:rPr>
              <a:t>Threat Intelligence, Security Exposure Management, External Attack Surface Management(EASM), Vulnerability Management, Attack path mapping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00" b="0" i="0" u="none" strike="noStrike" kern="1200" cap="none" spc="0" normalizeH="0" baseline="0" noProof="0" dirty="0">
              <a:ln>
                <a:noFill/>
              </a:ln>
              <a:solidFill>
                <a:prstClr val="black"/>
              </a:solidFill>
              <a:effectLst/>
              <a:uLnTx/>
              <a:uFillTx/>
              <a:latin typeface="Segoe UI" panose="020B0502040204020203" pitchFamily="34" charset="0"/>
              <a:ea typeface="微软雅黑"/>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Segoe UI" panose="020B0502040204020203" pitchFamily="34" charset="0"/>
              </a:rPr>
              <a:t>Microsoft Incident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通过前面的介绍，相信大家对于云计算所面临的攻击和威胁有了更加清晰的认识。那么微软如何应对呢？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在云计算时代，微软有个非常完整和庞大的云计算时代安全战略架构，这个架构图上包含了微软大部分的安全产品和技术，紧密的结合微软的零信任架构、保护目标和场景。</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里面的内容非常复杂，我今天先给大家一个保护目标和场景的概要说明。首先最左边是针对端点的管理和保护，中间部分是针对基础架构（例如网络、应用和系统）的管理和安全保护，然后是针对</a:t>
            </a:r>
            <a:r>
              <a:rPr lang="en-US"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应用的管理和保护，然后是数据及信息保护、合规及隐私保护，再是身份验证和凭据，左上角是安全运营和事件管理，底部是针对 </a:t>
            </a:r>
            <a:r>
              <a:rPr lang="en-US" altLang="zh-CN" sz="1200" b="0" i="0" kern="1200" dirty="0">
                <a:solidFill>
                  <a:schemeClr val="tx1"/>
                </a:solidFill>
                <a:effectLst/>
                <a:latin typeface="+mn-lt"/>
                <a:ea typeface="+mn-ea"/>
                <a:cs typeface="+mn-cs"/>
              </a:rPr>
              <a:t>IoT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OT</a:t>
            </a:r>
            <a:r>
              <a:rPr lang="zh-CN" altLang="en-US" sz="1200" b="0" i="0" kern="1200" dirty="0">
                <a:solidFill>
                  <a:schemeClr val="tx1"/>
                </a:solidFill>
                <a:effectLst/>
                <a:latin typeface="+mn-lt"/>
                <a:ea typeface="+mn-ea"/>
                <a:cs typeface="+mn-cs"/>
              </a:rPr>
              <a:t>场景的安全保护，下面是应用开发安全</a:t>
            </a:r>
            <a:r>
              <a:rPr lang="en-US" altLang="zh-CN" sz="1200" b="0" i="0" kern="1200" dirty="0">
                <a:solidFill>
                  <a:schemeClr val="tx1"/>
                </a:solidFill>
                <a:effectLst/>
                <a:latin typeface="+mn-lt"/>
                <a:ea typeface="+mn-ea"/>
                <a:cs typeface="+mn-cs"/>
              </a:rPr>
              <a:t>SDL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DevSecOps</a:t>
            </a:r>
            <a:r>
              <a:rPr lang="zh-CN" altLang="en-US" sz="1200" b="0" i="0" kern="1200" dirty="0">
                <a:solidFill>
                  <a:schemeClr val="tx1"/>
                </a:solidFill>
                <a:effectLst/>
                <a:latin typeface="+mn-lt"/>
                <a:ea typeface="+mn-ea"/>
                <a:cs typeface="+mn-cs"/>
              </a:rPr>
              <a:t>，最右侧是安全情报。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kern="1200" dirty="0">
                <a:solidFill>
                  <a:schemeClr val="tx1"/>
                </a:solidFill>
                <a:effectLst/>
                <a:latin typeface="+mn-lt"/>
                <a:ea typeface="+mn-ea"/>
                <a:cs typeface="+mn-cs"/>
              </a:rPr>
              <a:t>STATIC SLIDE VERSION (No Animations)</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Microsoft Cybersecurity Reference Architecture (</a:t>
            </a:r>
            <a:r>
              <a:rPr lang="en-US" altLang="zh-CN" sz="1200" u="sng" kern="1200" dirty="0">
                <a:solidFill>
                  <a:schemeClr val="tx1"/>
                </a:solidFill>
                <a:effectLst/>
                <a:latin typeface="+mn-lt"/>
                <a:ea typeface="+mn-ea"/>
                <a:cs typeface="+mn-cs"/>
                <a:hlinkClick r:id="rId3"/>
              </a:rPr>
              <a:t>https://aka.ms/MCRA</a:t>
            </a:r>
            <a:r>
              <a:rPr lang="en-US" altLang="zh-CN"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b="1" u="sng" kern="1200" dirty="0">
                <a:solidFill>
                  <a:schemeClr val="tx1"/>
                </a:solidFill>
                <a:effectLst/>
                <a:latin typeface="+mn-lt"/>
                <a:ea typeface="+mn-ea"/>
                <a:cs typeface="+mn-cs"/>
              </a:rPr>
              <a:t>How to use it </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altLang="zh-CN" sz="1200" b="1" kern="1200" dirty="0">
                <a:solidFill>
                  <a:schemeClr val="tx1"/>
                </a:solidFill>
                <a:effectLst/>
                <a:latin typeface="+mn-lt"/>
                <a:ea typeface="+mn-ea"/>
                <a:cs typeface="+mn-cs"/>
              </a:rPr>
              <a:t>Starting template for a security architecture - </a:t>
            </a:r>
            <a:r>
              <a:rPr lang="en-US" altLang="zh-CN" sz="1200" kern="1200" dirty="0">
                <a:solidFill>
                  <a:schemeClr val="tx1"/>
                </a:solidFill>
                <a:effectLst/>
                <a:latin typeface="+mn-lt"/>
                <a:ea typeface="+mn-ea"/>
                <a:cs typeface="+mn-cs"/>
              </a:rPr>
              <a:t>The</a:t>
            </a:r>
            <a:r>
              <a:rPr lang="en-US" altLang="zh-CN" sz="1200" b="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altLang="zh-CN" sz="1200" b="1" kern="1200" dirty="0">
                <a:solidFill>
                  <a:schemeClr val="tx1"/>
                </a:solidFill>
                <a:effectLst/>
                <a:latin typeface="+mn-lt"/>
                <a:ea typeface="+mn-ea"/>
                <a:cs typeface="+mn-cs"/>
              </a:rPr>
              <a:t>Comparison reference for security capabilities - </a:t>
            </a:r>
            <a:r>
              <a:rPr lang="en-US" altLang="zh-CN"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altLang="zh-CN" sz="1200" b="1" kern="1200" dirty="0">
                <a:solidFill>
                  <a:schemeClr val="tx1"/>
                </a:solidFill>
                <a:effectLst/>
                <a:latin typeface="+mn-lt"/>
                <a:ea typeface="+mn-ea"/>
                <a:cs typeface="+mn-cs"/>
              </a:rPr>
              <a:t>Learn about Microsoft capabilities</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altLang="zh-CN" sz="1200" b="1" kern="1200" dirty="0">
                <a:solidFill>
                  <a:schemeClr val="tx1"/>
                </a:solidFill>
                <a:effectLst/>
                <a:latin typeface="+mn-lt"/>
                <a:ea typeface="+mn-ea"/>
                <a:cs typeface="+mn-cs"/>
              </a:rPr>
              <a:t>Learn about Microsoft's integration investments -</a:t>
            </a:r>
            <a:r>
              <a:rPr lang="en-US" altLang="zh-CN"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altLang="zh-CN" sz="1200" b="1" kern="1200" dirty="0">
                <a:solidFill>
                  <a:schemeClr val="tx1"/>
                </a:solidFill>
                <a:effectLst/>
                <a:latin typeface="+mn-lt"/>
                <a:ea typeface="+mn-ea"/>
                <a:cs typeface="+mn-cs"/>
              </a:rPr>
              <a:t>Learn about Cybersecurity</a:t>
            </a:r>
            <a:r>
              <a:rPr lang="en-US" altLang="zh-CN"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altLang="zh-CN"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b="1" u="sng" kern="1200" dirty="0">
                <a:solidFill>
                  <a:schemeClr val="tx1"/>
                </a:solidFill>
                <a:effectLst/>
                <a:latin typeface="+mn-lt"/>
                <a:ea typeface="+mn-ea"/>
                <a:cs typeface="+mn-cs"/>
              </a:rPr>
              <a:t>What has changed and why</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altLang="zh-CN" sz="1200" b="1" kern="1200" dirty="0">
                <a:solidFill>
                  <a:schemeClr val="tx1"/>
                </a:solidFill>
                <a:effectLst/>
                <a:latin typeface="+mn-lt"/>
                <a:ea typeface="+mn-ea"/>
                <a:cs typeface="+mn-cs"/>
              </a:rPr>
              <a:t>New visual style</a:t>
            </a:r>
            <a:r>
              <a:rPr lang="en-US" altLang="zh-CN"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altLang="zh-CN" sz="1200" b="1" kern="1200" dirty="0">
                <a:solidFill>
                  <a:schemeClr val="tx1"/>
                </a:solidFill>
                <a:effectLst/>
                <a:latin typeface="+mn-lt"/>
                <a:ea typeface="+mn-ea"/>
                <a:cs typeface="+mn-cs"/>
              </a:rPr>
              <a:t>Interactivity instructions</a:t>
            </a:r>
            <a:r>
              <a:rPr lang="en-US" altLang="zh-CN"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altLang="zh-CN" sz="1200" b="1" kern="1200" dirty="0">
                <a:solidFill>
                  <a:schemeClr val="tx1"/>
                </a:solidFill>
                <a:effectLst/>
                <a:latin typeface="+mn-lt"/>
                <a:ea typeface="+mn-ea"/>
                <a:cs typeface="+mn-cs"/>
              </a:rPr>
              <a:t>Complementary Content - </a:t>
            </a:r>
            <a:r>
              <a:rPr lang="en-US" altLang="zh-CN"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altLang="zh-CN" sz="1200" b="1" kern="1200" dirty="0">
                <a:solidFill>
                  <a:schemeClr val="tx1"/>
                </a:solidFill>
                <a:effectLst/>
                <a:latin typeface="+mn-lt"/>
                <a:ea typeface="+mn-ea"/>
                <a:cs typeface="+mn-cs"/>
              </a:rPr>
              <a:t>Added Section headers</a:t>
            </a:r>
            <a:r>
              <a:rPr lang="en-US" altLang="zh-CN"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altLang="zh-CN" sz="1200" b="1" kern="1200" dirty="0">
                <a:solidFill>
                  <a:schemeClr val="tx1"/>
                </a:solidFill>
                <a:effectLst/>
                <a:latin typeface="+mn-lt"/>
                <a:ea typeface="+mn-ea"/>
                <a:cs typeface="+mn-cs"/>
              </a:rPr>
              <a:t>Added Foundational Elements - </a:t>
            </a:r>
            <a:r>
              <a:rPr lang="en-US" altLang="zh-CN"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altLang="zh-CN" sz="1200" b="1" kern="1200" dirty="0">
                <a:solidFill>
                  <a:schemeClr val="tx1"/>
                </a:solidFill>
                <a:effectLst/>
                <a:latin typeface="+mn-lt"/>
                <a:ea typeface="+mn-ea"/>
                <a:cs typeface="+mn-cs"/>
              </a:rPr>
              <a:t>Trust Center</a:t>
            </a:r>
            <a:r>
              <a:rPr lang="en-US" altLang="zh-CN"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altLang="zh-CN" sz="1200" b="1" kern="1200" dirty="0">
                <a:solidFill>
                  <a:schemeClr val="tx1"/>
                </a:solidFill>
                <a:effectLst/>
                <a:latin typeface="+mn-lt"/>
                <a:ea typeface="+mn-ea"/>
                <a:cs typeface="+mn-cs"/>
              </a:rPr>
              <a:t>Compliance Manager </a:t>
            </a:r>
            <a:r>
              <a:rPr lang="en-US" altLang="zh-CN"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altLang="zh-CN" sz="1200" b="1" kern="1200" dirty="0">
                <a:solidFill>
                  <a:schemeClr val="tx1"/>
                </a:solidFill>
                <a:effectLst/>
                <a:latin typeface="+mn-lt"/>
                <a:ea typeface="+mn-ea"/>
                <a:cs typeface="+mn-cs"/>
              </a:rPr>
              <a:t>Intelligent Security Graph</a:t>
            </a:r>
            <a:r>
              <a:rPr lang="en-US" altLang="zh-CN"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altLang="zh-CN" sz="1200" b="1" kern="1200" dirty="0">
                <a:solidFill>
                  <a:schemeClr val="tx1"/>
                </a:solidFill>
                <a:effectLst/>
                <a:latin typeface="+mn-lt"/>
                <a:ea typeface="+mn-ea"/>
                <a:cs typeface="+mn-cs"/>
              </a:rPr>
              <a:t>Security Development Lifecycle (SDL)</a:t>
            </a:r>
            <a:r>
              <a:rPr lang="en-US" altLang="zh-CN"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altLang="zh-CN" sz="1200" b="1" kern="1200" dirty="0">
                <a:solidFill>
                  <a:schemeClr val="tx1"/>
                </a:solidFill>
                <a:effectLst/>
                <a:latin typeface="+mn-lt"/>
                <a:ea typeface="+mn-ea"/>
                <a:cs typeface="+mn-cs"/>
              </a:rPr>
              <a:t>Moved Devices/Clients together</a:t>
            </a:r>
            <a:r>
              <a:rPr lang="en-US" altLang="zh-CN"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altLang="zh-CN"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altLang="zh-CN"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altLang="zh-CN"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altLang="zh-CN" sz="1200" b="1" kern="1200" dirty="0">
                <a:solidFill>
                  <a:schemeClr val="tx1"/>
                </a:solidFill>
                <a:effectLst/>
                <a:latin typeface="+mn-lt"/>
                <a:ea typeface="+mn-ea"/>
                <a:cs typeface="+mn-cs"/>
              </a:rPr>
              <a:t>Updated SOC section - </a:t>
            </a:r>
            <a:r>
              <a:rPr lang="en-US" altLang="zh-CN"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altLang="zh-CN" sz="1200" b="1" kern="1200" dirty="0">
                <a:solidFill>
                  <a:schemeClr val="tx1"/>
                </a:solidFill>
                <a:effectLst/>
                <a:latin typeface="+mn-lt"/>
                <a:ea typeface="+mn-ea"/>
                <a:cs typeface="+mn-cs"/>
              </a:rPr>
              <a:t>Simplified server/datacenter view - </a:t>
            </a:r>
            <a:r>
              <a:rPr lang="en-US" altLang="zh-CN"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altLang="zh-CN" sz="1200" b="1" kern="1200" dirty="0">
                <a:solidFill>
                  <a:schemeClr val="tx1"/>
                </a:solidFill>
                <a:effectLst/>
                <a:latin typeface="+mn-lt"/>
                <a:ea typeface="+mn-ea"/>
                <a:cs typeface="+mn-cs"/>
              </a:rPr>
              <a:t>New IoT/OT section - </a:t>
            </a:r>
            <a:r>
              <a:rPr lang="en-US" altLang="zh-CN"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altLang="zh-CN" sz="1200" u="sng" kern="1200" dirty="0">
                <a:solidFill>
                  <a:schemeClr val="tx1"/>
                </a:solidFill>
                <a:effectLst/>
                <a:latin typeface="+mn-lt"/>
                <a:ea typeface="+mn-ea"/>
                <a:cs typeface="+mn-cs"/>
                <a:hlinkClick r:id="rId4"/>
              </a:rPr>
              <a:t>$5 billion of investment over the next four years for IoT</a:t>
            </a:r>
            <a:r>
              <a:rPr lang="en-US" altLang="zh-CN" sz="1200" kern="1200" dirty="0">
                <a:solidFill>
                  <a:schemeClr val="tx1"/>
                </a:solidFill>
                <a:effectLst/>
                <a:latin typeface="+mn-lt"/>
                <a:ea typeface="+mn-ea"/>
                <a:cs typeface="+mn-cs"/>
              </a:rPr>
              <a:t> and has also recently announced an end to end certification for a secure IoT platform from MCU to the cloud called </a:t>
            </a:r>
            <a:r>
              <a:rPr lang="en-US" altLang="zh-CN" sz="1200" u="sng" kern="1200" dirty="0">
                <a:solidFill>
                  <a:schemeClr val="tx1"/>
                </a:solidFill>
                <a:effectLst/>
                <a:latin typeface="+mn-lt"/>
                <a:ea typeface="+mn-ea"/>
                <a:cs typeface="+mn-cs"/>
                <a:hlinkClick r:id="rId5"/>
              </a:rPr>
              <a:t>Azure Sphere.</a:t>
            </a:r>
            <a:endParaRPr lang="en-US" altLang="zh-CN" sz="1200" kern="1200" dirty="0">
              <a:solidFill>
                <a:schemeClr val="tx1"/>
              </a:solidFill>
              <a:effectLst/>
              <a:latin typeface="+mn-lt"/>
              <a:ea typeface="+mn-ea"/>
              <a:cs typeface="+mn-cs"/>
            </a:endParaRPr>
          </a:p>
          <a:p>
            <a:pPr lvl="0" fontAlgn="ctr"/>
            <a:r>
              <a:rPr lang="en-US" altLang="zh-CN" sz="1200" b="1" kern="1200" dirty="0">
                <a:solidFill>
                  <a:schemeClr val="tx1"/>
                </a:solidFill>
                <a:effectLst/>
                <a:latin typeface="+mn-lt"/>
                <a:ea typeface="+mn-ea"/>
                <a:cs typeface="+mn-cs"/>
              </a:rPr>
              <a:t>Updated Microsoft Defender for Cloud</a:t>
            </a:r>
            <a:r>
              <a:rPr lang="en-US" altLang="zh-CN" sz="1200" kern="1200" dirty="0">
                <a:solidFill>
                  <a:schemeClr val="tx1"/>
                </a:solidFill>
                <a:effectLst/>
                <a:latin typeface="+mn-lt"/>
                <a:ea typeface="+mn-ea"/>
                <a:cs typeface="+mn-cs"/>
              </a:rPr>
              <a:t> - Microsoft Defender for Cloud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altLang="zh-CN" sz="1200" b="1" kern="1200" dirty="0">
                <a:solidFill>
                  <a:schemeClr val="tx1"/>
                </a:solidFill>
                <a:effectLst/>
                <a:latin typeface="+mn-lt"/>
                <a:ea typeface="+mn-ea"/>
                <a:cs typeface="+mn-cs"/>
              </a:rPr>
              <a:t>Added Azure capabilities</a:t>
            </a:r>
            <a:r>
              <a:rPr lang="en-US" altLang="zh-CN" sz="1200" kern="1200" dirty="0">
                <a:solidFill>
                  <a:schemeClr val="tx1"/>
                </a:solidFill>
                <a:effectLst/>
                <a:latin typeface="+mn-lt"/>
                <a:ea typeface="+mn-ea"/>
                <a:cs typeface="+mn-cs"/>
              </a:rPr>
              <a:t> including Azure Policy, Confidential Computing, and the new DDoS protection options. </a:t>
            </a:r>
          </a:p>
          <a:p>
            <a:pPr lvl="0" fontAlgn="ctr"/>
            <a:r>
              <a:rPr lang="en-US" altLang="zh-CN" sz="1200" b="1" kern="1200" dirty="0">
                <a:solidFill>
                  <a:schemeClr val="tx1"/>
                </a:solidFill>
                <a:effectLst/>
                <a:latin typeface="+mn-lt"/>
                <a:ea typeface="+mn-ea"/>
                <a:cs typeface="+mn-cs"/>
              </a:rPr>
              <a:t>Added Azure AD B2B and B2C</a:t>
            </a:r>
            <a:r>
              <a:rPr lang="en-US" altLang="zh-CN"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altLang="zh-CN" sz="1200" b="1" kern="1200" dirty="0">
                <a:solidFill>
                  <a:schemeClr val="tx1"/>
                </a:solidFill>
                <a:effectLst/>
                <a:latin typeface="+mn-lt"/>
                <a:ea typeface="+mn-ea"/>
                <a:cs typeface="+mn-cs"/>
              </a:rPr>
              <a:t>Added information protection</a:t>
            </a:r>
            <a:r>
              <a:rPr lang="en-US" altLang="zh-CN" sz="1200" kern="1200" dirty="0">
                <a:solidFill>
                  <a:schemeClr val="tx1"/>
                </a:solidFill>
                <a:effectLst/>
                <a:latin typeface="+mn-lt"/>
                <a:ea typeface="+mn-ea"/>
                <a:cs typeface="+mn-cs"/>
              </a:rPr>
              <a:t> capabilities for Office 365 as well as SQL Information Protection (preview). </a:t>
            </a:r>
          </a:p>
          <a:p>
            <a:pPr lvl="0" fontAlgn="ctr"/>
            <a:r>
              <a:rPr lang="en-US" altLang="zh-CN" sz="1200" b="1" kern="1200" dirty="0">
                <a:solidFill>
                  <a:schemeClr val="tx1"/>
                </a:solidFill>
                <a:effectLst/>
                <a:latin typeface="+mn-lt"/>
                <a:ea typeface="+mn-ea"/>
                <a:cs typeface="+mn-cs"/>
              </a:rPr>
              <a:t>Updated integration points</a:t>
            </a:r>
            <a:r>
              <a:rPr lang="en-US" altLang="zh-CN"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altLang="zh-CN" sz="1200" b="1" kern="1200" dirty="0">
                <a:solidFill>
                  <a:schemeClr val="tx1"/>
                </a:solidFill>
                <a:effectLst/>
                <a:latin typeface="+mn-lt"/>
                <a:ea typeface="+mn-ea"/>
                <a:cs typeface="+mn-cs"/>
              </a:rPr>
              <a:t>Conditional Access </a:t>
            </a:r>
            <a:r>
              <a:rPr lang="en-US" altLang="zh-CN"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altLang="zh-CN" sz="1200" b="1" kern="1200" dirty="0">
                <a:solidFill>
                  <a:schemeClr val="tx1"/>
                </a:solidFill>
                <a:effectLst/>
                <a:latin typeface="+mn-lt"/>
                <a:ea typeface="+mn-ea"/>
                <a:cs typeface="+mn-cs"/>
              </a:rPr>
              <a:t>Advanced Threat Protection </a:t>
            </a:r>
            <a:r>
              <a:rPr lang="en-US" altLang="zh-CN"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lvl="1" fontAlgn="ctr"/>
            <a:r>
              <a:rPr lang="en-US" altLang="zh-CN" sz="1200" b="1" kern="1200" dirty="0">
                <a:solidFill>
                  <a:schemeClr val="tx1"/>
                </a:solidFill>
                <a:effectLst/>
                <a:latin typeface="+mn-lt"/>
                <a:ea typeface="+mn-ea"/>
                <a:cs typeface="+mn-cs"/>
              </a:rPr>
              <a:t>Azure Information Protection</a:t>
            </a:r>
            <a:r>
              <a:rPr lang="en-US" altLang="zh-CN" sz="1200" kern="1200" dirty="0">
                <a:solidFill>
                  <a:schemeClr val="tx1"/>
                </a:solidFill>
                <a:effectLst/>
                <a:latin typeface="+mn-lt"/>
                <a:ea typeface="+mn-ea"/>
                <a:cs typeface="+mn-cs"/>
              </a:rPr>
              <a:t> discovering and protecting data on SaaS applications via </a:t>
            </a:r>
            <a:r>
              <a:rPr lang="en-US" altLang="zh-CN" sz="1200" b="1" kern="1200" dirty="0">
                <a:solidFill>
                  <a:schemeClr val="tx1"/>
                </a:solidFill>
                <a:effectLst/>
                <a:latin typeface="+mn-lt"/>
                <a:ea typeface="+mn-ea"/>
                <a:cs typeface="+mn-cs"/>
              </a:rPr>
              <a:t>Cloud App Security</a:t>
            </a:r>
            <a:r>
              <a:rPr lang="en-US" altLang="zh-CN" sz="1200" kern="1200" dirty="0">
                <a:solidFill>
                  <a:schemeClr val="tx1"/>
                </a:solidFill>
                <a:effectLst/>
                <a:latin typeface="+mn-lt"/>
                <a:ea typeface="+mn-ea"/>
                <a:cs typeface="+mn-cs"/>
              </a:rPr>
              <a:t>. </a:t>
            </a:r>
          </a:p>
          <a:p>
            <a:pPr lvl="1" fontAlgn="ctr"/>
            <a:r>
              <a:rPr lang="en-US" altLang="zh-CN" sz="1200" b="1" kern="1200" dirty="0">
                <a:solidFill>
                  <a:schemeClr val="tx1"/>
                </a:solidFill>
                <a:effectLst/>
                <a:latin typeface="+mn-lt"/>
                <a:ea typeface="+mn-ea"/>
                <a:cs typeface="+mn-cs"/>
              </a:rPr>
              <a:t>Data Loss Protection (DLP) </a:t>
            </a:r>
            <a:r>
              <a:rPr lang="en-US" altLang="zh-CN" sz="1200" kern="1200" dirty="0">
                <a:solidFill>
                  <a:schemeClr val="tx1"/>
                </a:solidFill>
                <a:effectLst/>
                <a:latin typeface="+mn-lt"/>
                <a:ea typeface="+mn-ea"/>
                <a:cs typeface="+mn-cs"/>
              </a:rPr>
              <a:t>integration with</a:t>
            </a:r>
            <a:r>
              <a:rPr lang="en-US" altLang="zh-CN" sz="1200" b="1" kern="1200" dirty="0">
                <a:solidFill>
                  <a:schemeClr val="tx1"/>
                </a:solidFill>
                <a:effectLst/>
                <a:latin typeface="+mn-lt"/>
                <a:ea typeface="+mn-ea"/>
                <a:cs typeface="+mn-cs"/>
              </a:rPr>
              <a:t> Cloud App Security </a:t>
            </a:r>
            <a:r>
              <a:rPr lang="en-US" altLang="zh-CN" sz="1200" kern="1200" dirty="0">
                <a:solidFill>
                  <a:schemeClr val="tx1"/>
                </a:solidFill>
                <a:effectLst/>
                <a:latin typeface="+mn-lt"/>
                <a:ea typeface="+mn-ea"/>
                <a:cs typeface="+mn-cs"/>
              </a:rPr>
              <a:t>to leverage existing DLP engines and with</a:t>
            </a:r>
            <a:r>
              <a:rPr lang="en-US" altLang="zh-CN" sz="1200" b="1" kern="1200" dirty="0">
                <a:solidFill>
                  <a:schemeClr val="tx1"/>
                </a:solidFill>
                <a:effectLst/>
                <a:latin typeface="+mn-lt"/>
                <a:ea typeface="+mn-ea"/>
                <a:cs typeface="+mn-cs"/>
              </a:rPr>
              <a:t> Azure Information Protection </a:t>
            </a:r>
            <a:r>
              <a:rPr lang="en-US" altLang="zh-CN" sz="1200" kern="1200" dirty="0">
                <a:solidFill>
                  <a:schemeClr val="tx1"/>
                </a:solidFill>
                <a:effectLst/>
                <a:latin typeface="+mn-lt"/>
                <a:ea typeface="+mn-ea"/>
                <a:cs typeface="+mn-cs"/>
              </a:rPr>
              <a:t>to consume labels on sensitive data.</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lvl="1" fontAlgn="ctr"/>
            <a:r>
              <a:rPr lang="en-US" altLang="zh-CN" sz="1200" b="1" kern="1200" dirty="0">
                <a:solidFill>
                  <a:schemeClr val="tx1"/>
                </a:solidFill>
                <a:effectLst/>
                <a:latin typeface="+mn-lt"/>
                <a:ea typeface="+mn-ea"/>
                <a:cs typeface="+mn-cs"/>
              </a:rPr>
              <a:t>Alert and Log Integration</a:t>
            </a:r>
            <a:r>
              <a:rPr lang="en-US" altLang="zh-CN"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altLang="zh-CN" sz="1200" kern="1200" dirty="0">
                <a:solidFill>
                  <a:schemeClr val="tx1"/>
                </a:solidFill>
                <a:effectLst/>
                <a:latin typeface="+mn-lt"/>
                <a:ea typeface="+mn-ea"/>
                <a:cs typeface="+mn-cs"/>
              </a:rPr>
              <a:t> </a:t>
            </a:r>
          </a:p>
          <a:p>
            <a:r>
              <a:rPr lang="en-US" altLang="zh-CN" sz="1200" b="1" u="sng" kern="1200" dirty="0">
                <a:solidFill>
                  <a:schemeClr val="tx1"/>
                </a:solidFill>
                <a:effectLst/>
                <a:latin typeface="+mn-lt"/>
                <a:ea typeface="+mn-ea"/>
                <a:cs typeface="+mn-cs"/>
              </a:rPr>
              <a:t>Feedback</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altLang="zh-CN" sz="1200" u="sng" kern="1200" dirty="0">
                <a:solidFill>
                  <a:schemeClr val="tx1"/>
                </a:solidFill>
                <a:effectLst/>
                <a:latin typeface="+mn-lt"/>
                <a:ea typeface="+mn-ea"/>
                <a:cs typeface="+mn-cs"/>
                <a:hlinkClick r:id="rId6"/>
              </a:rPr>
              <a:t>https://aka.ms/markslist</a:t>
            </a:r>
            <a:r>
              <a:rPr lang="en-US" altLang="zh-CN" sz="1200" kern="1200" dirty="0">
                <a:solidFill>
                  <a:schemeClr val="tx1"/>
                </a:solidFill>
                <a:effectLst/>
                <a:latin typeface="+mn-lt"/>
                <a:ea typeface="+mn-ea"/>
                <a:cs typeface="+mn-cs"/>
              </a:rPr>
              <a:t>) with any feedback on how to improve it or how you use it, how it helps you, or any other thoughts you have. </a:t>
            </a:r>
          </a:p>
          <a:p>
            <a:r>
              <a:rPr lang="en-US" altLang="zh-CN" sz="1200" kern="1200" dirty="0">
                <a:solidFill>
                  <a:schemeClr val="tx1"/>
                </a:solidFill>
                <a:effectLst/>
                <a:latin typeface="+mn-lt"/>
                <a:ea typeface="+mn-ea"/>
                <a:cs typeface="+mn-cs"/>
              </a:rPr>
              <a:t> </a:t>
            </a:r>
            <a:endParaRPr lang="en-US" altLang="zh-CN" dirty="0"/>
          </a:p>
        </p:txBody>
      </p:sp>
      <p:sp>
        <p:nvSpPr>
          <p:cNvPr id="4" name="Slide Number Placeholder 3">
            <a:extLst>
              <a:ext uri="{FF2B5EF4-FFF2-40B4-BE49-F238E27FC236}">
                <a16:creationId xmlns:a16="http://schemas.microsoft.com/office/drawing/2014/main" id="{D61F14F1-7C73-251A-663E-3C9C8751D73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484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42404-6CD6-F83B-6871-F4552FE8F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085244-EAB3-8FAB-A2B9-8E9B63EEF7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2E97B-5705-F69C-474D-E51DB02F140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500" b="0" i="0" u="none" strike="noStrike" kern="1200" cap="none" spc="0" normalizeH="0" baseline="0" noProof="0" dirty="0">
                <a:ln>
                  <a:noFill/>
                </a:ln>
                <a:solidFill>
                  <a:prstClr val="black"/>
                </a:solidFill>
                <a:effectLst/>
                <a:uLnTx/>
                <a:uFillTx/>
                <a:latin typeface="Segoe UI" panose="020B0502040204020203" pitchFamily="34" charset="0"/>
                <a:ea typeface="微软雅黑"/>
                <a:cs typeface="Segoe UI" panose="020B0502040204020203" pitchFamily="34" charset="0"/>
              </a:rPr>
              <a:t>Threat Intelligence, Security Exposure Management, External Attack Surface Management(EASM), Vulnerability Management, Attack path mapping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00" b="0" i="0" u="none" strike="noStrike" kern="1200" cap="none" spc="0" normalizeH="0" baseline="0" noProof="0" dirty="0">
              <a:ln>
                <a:noFill/>
              </a:ln>
              <a:solidFill>
                <a:prstClr val="black"/>
              </a:solidFill>
              <a:effectLst/>
              <a:uLnTx/>
              <a:uFillTx/>
              <a:latin typeface="Segoe UI" panose="020B0502040204020203" pitchFamily="34" charset="0"/>
              <a:ea typeface="微软雅黑"/>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Segoe UI" panose="020B0502040204020203" pitchFamily="34" charset="0"/>
              </a:rPr>
              <a:t>Microsoft Incident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通过前面的介绍，相信大家对于云计算所面临的攻击和威胁有了更加清晰的认识。那么微软如何应对呢？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在云计算时代，微软有个非常完整和庞大的云计算时代安全战略架构，这个架构图上包含了微软大部分的安全产品和技术，紧密的结合微软的零信任架构、保护目标和场景。</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里面的内容非常复杂，我今天先给大家一个保护目标和场景的概要说明。首先最左边是针对端点的管理和保护，中间部分是针对基础架构（例如网络、应用和系统）的管理和安全保护，然后是针对</a:t>
            </a:r>
            <a:r>
              <a:rPr lang="en-US"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应用的管理和保护，然后是数据及信息保护、合规及隐私保护，再是身份验证和凭据，左上角是安全运营和事件管理，底部是针对 </a:t>
            </a:r>
            <a:r>
              <a:rPr lang="en-US" altLang="zh-CN" sz="1200" b="0" i="0" kern="1200" dirty="0">
                <a:solidFill>
                  <a:schemeClr val="tx1"/>
                </a:solidFill>
                <a:effectLst/>
                <a:latin typeface="+mn-lt"/>
                <a:ea typeface="+mn-ea"/>
                <a:cs typeface="+mn-cs"/>
              </a:rPr>
              <a:t>IoT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OT</a:t>
            </a:r>
            <a:r>
              <a:rPr lang="zh-CN" altLang="en-US" sz="1200" b="0" i="0" kern="1200" dirty="0">
                <a:solidFill>
                  <a:schemeClr val="tx1"/>
                </a:solidFill>
                <a:effectLst/>
                <a:latin typeface="+mn-lt"/>
                <a:ea typeface="+mn-ea"/>
                <a:cs typeface="+mn-cs"/>
              </a:rPr>
              <a:t>场景的安全保护，下面是应用开发安全</a:t>
            </a:r>
            <a:r>
              <a:rPr lang="en-US" altLang="zh-CN" sz="1200" b="0" i="0" kern="1200" dirty="0">
                <a:solidFill>
                  <a:schemeClr val="tx1"/>
                </a:solidFill>
                <a:effectLst/>
                <a:latin typeface="+mn-lt"/>
                <a:ea typeface="+mn-ea"/>
                <a:cs typeface="+mn-cs"/>
              </a:rPr>
              <a:t>SDL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DevSecOps</a:t>
            </a:r>
            <a:r>
              <a:rPr lang="zh-CN" altLang="en-US" sz="1200" b="0" i="0" kern="1200" dirty="0">
                <a:solidFill>
                  <a:schemeClr val="tx1"/>
                </a:solidFill>
                <a:effectLst/>
                <a:latin typeface="+mn-lt"/>
                <a:ea typeface="+mn-ea"/>
                <a:cs typeface="+mn-cs"/>
              </a:rPr>
              <a:t>，最右侧是安全情报。</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kern="1200" dirty="0">
                <a:solidFill>
                  <a:schemeClr val="tx1"/>
                </a:solidFill>
                <a:effectLst/>
                <a:latin typeface="+mn-lt"/>
                <a:ea typeface="+mn-ea"/>
                <a:cs typeface="+mn-cs"/>
              </a:rPr>
              <a:t>STATIC SLIDE VERSION (No Animations)</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Microsoft Cybersecurity Reference Architecture (</a:t>
            </a:r>
            <a:r>
              <a:rPr lang="en-US" altLang="zh-CN" sz="1200" u="sng" kern="1200" dirty="0">
                <a:solidFill>
                  <a:schemeClr val="tx1"/>
                </a:solidFill>
                <a:effectLst/>
                <a:latin typeface="+mn-lt"/>
                <a:ea typeface="+mn-ea"/>
                <a:cs typeface="+mn-cs"/>
                <a:hlinkClick r:id="rId3"/>
              </a:rPr>
              <a:t>https://aka.ms/MCRA</a:t>
            </a:r>
            <a:r>
              <a:rPr lang="en-US" altLang="zh-CN"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 </a:t>
            </a:r>
          </a:p>
          <a:p>
            <a:r>
              <a:rPr lang="en-US" altLang="zh-CN" sz="1200" b="1" u="sng" kern="1200" dirty="0">
                <a:solidFill>
                  <a:schemeClr val="tx1"/>
                </a:solidFill>
                <a:effectLst/>
                <a:latin typeface="+mn-lt"/>
                <a:ea typeface="+mn-ea"/>
                <a:cs typeface="+mn-cs"/>
              </a:rPr>
              <a:t>How to use it </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altLang="zh-CN" sz="1200" b="1" kern="1200" dirty="0">
                <a:solidFill>
                  <a:schemeClr val="tx1"/>
                </a:solidFill>
                <a:effectLst/>
                <a:latin typeface="+mn-lt"/>
                <a:ea typeface="+mn-ea"/>
                <a:cs typeface="+mn-cs"/>
              </a:rPr>
              <a:t>Starting template for a security architecture - </a:t>
            </a:r>
            <a:r>
              <a:rPr lang="en-US" altLang="zh-CN" sz="1200" kern="1200" dirty="0">
                <a:solidFill>
                  <a:schemeClr val="tx1"/>
                </a:solidFill>
                <a:effectLst/>
                <a:latin typeface="+mn-lt"/>
                <a:ea typeface="+mn-ea"/>
                <a:cs typeface="+mn-cs"/>
              </a:rPr>
              <a:t>The</a:t>
            </a:r>
            <a:r>
              <a:rPr lang="en-US" altLang="zh-CN" sz="1200" b="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altLang="zh-CN" sz="1200" b="1" kern="1200" dirty="0">
                <a:solidFill>
                  <a:schemeClr val="tx1"/>
                </a:solidFill>
                <a:effectLst/>
                <a:latin typeface="+mn-lt"/>
                <a:ea typeface="+mn-ea"/>
                <a:cs typeface="+mn-cs"/>
              </a:rPr>
              <a:t>Comparison reference for security capabilities - </a:t>
            </a:r>
            <a:r>
              <a:rPr lang="en-US" altLang="zh-CN"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altLang="zh-CN" sz="1200" b="1" kern="1200" dirty="0">
                <a:solidFill>
                  <a:schemeClr val="tx1"/>
                </a:solidFill>
                <a:effectLst/>
                <a:latin typeface="+mn-lt"/>
                <a:ea typeface="+mn-ea"/>
                <a:cs typeface="+mn-cs"/>
              </a:rPr>
              <a:t>Learn about Microsoft capabilities</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altLang="zh-CN" sz="1200" b="1" kern="1200" dirty="0">
                <a:solidFill>
                  <a:schemeClr val="tx1"/>
                </a:solidFill>
                <a:effectLst/>
                <a:latin typeface="+mn-lt"/>
                <a:ea typeface="+mn-ea"/>
                <a:cs typeface="+mn-cs"/>
              </a:rPr>
              <a:t>Learn about Microsoft's integration investments -</a:t>
            </a:r>
            <a:r>
              <a:rPr lang="en-US" altLang="zh-CN"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altLang="zh-CN" sz="1200" b="1" kern="1200" dirty="0">
                <a:solidFill>
                  <a:schemeClr val="tx1"/>
                </a:solidFill>
                <a:effectLst/>
                <a:latin typeface="+mn-lt"/>
                <a:ea typeface="+mn-ea"/>
                <a:cs typeface="+mn-cs"/>
              </a:rPr>
              <a:t>Learn about Cybersecurity</a:t>
            </a:r>
            <a:r>
              <a:rPr lang="en-US" altLang="zh-CN"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altLang="zh-CN"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b="1" u="sng" kern="1200" dirty="0">
                <a:solidFill>
                  <a:schemeClr val="tx1"/>
                </a:solidFill>
                <a:effectLst/>
                <a:latin typeface="+mn-lt"/>
                <a:ea typeface="+mn-ea"/>
                <a:cs typeface="+mn-cs"/>
              </a:rPr>
              <a:t>What has changed and why</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altLang="zh-CN" sz="1200" b="1" kern="1200" dirty="0">
                <a:solidFill>
                  <a:schemeClr val="tx1"/>
                </a:solidFill>
                <a:effectLst/>
                <a:latin typeface="+mn-lt"/>
                <a:ea typeface="+mn-ea"/>
                <a:cs typeface="+mn-cs"/>
              </a:rPr>
              <a:t>New visual style</a:t>
            </a:r>
            <a:r>
              <a:rPr lang="en-US" altLang="zh-CN"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altLang="zh-CN" sz="1200" b="1" kern="1200" dirty="0">
                <a:solidFill>
                  <a:schemeClr val="tx1"/>
                </a:solidFill>
                <a:effectLst/>
                <a:latin typeface="+mn-lt"/>
                <a:ea typeface="+mn-ea"/>
                <a:cs typeface="+mn-cs"/>
              </a:rPr>
              <a:t>Interactivity instructions</a:t>
            </a:r>
            <a:r>
              <a:rPr lang="en-US" altLang="zh-CN"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altLang="zh-CN" sz="1200" b="1" kern="1200" dirty="0">
                <a:solidFill>
                  <a:schemeClr val="tx1"/>
                </a:solidFill>
                <a:effectLst/>
                <a:latin typeface="+mn-lt"/>
                <a:ea typeface="+mn-ea"/>
                <a:cs typeface="+mn-cs"/>
              </a:rPr>
              <a:t>Complementary Content - </a:t>
            </a:r>
            <a:r>
              <a:rPr lang="en-US" altLang="zh-CN"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altLang="zh-CN" sz="1200" b="1" kern="1200" dirty="0">
                <a:solidFill>
                  <a:schemeClr val="tx1"/>
                </a:solidFill>
                <a:effectLst/>
                <a:latin typeface="+mn-lt"/>
                <a:ea typeface="+mn-ea"/>
                <a:cs typeface="+mn-cs"/>
              </a:rPr>
              <a:t>Added Section headers</a:t>
            </a:r>
            <a:r>
              <a:rPr lang="en-US" altLang="zh-CN"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altLang="zh-CN" sz="1200" b="1" kern="1200" dirty="0">
                <a:solidFill>
                  <a:schemeClr val="tx1"/>
                </a:solidFill>
                <a:effectLst/>
                <a:latin typeface="+mn-lt"/>
                <a:ea typeface="+mn-ea"/>
                <a:cs typeface="+mn-cs"/>
              </a:rPr>
              <a:t>Added Foundational Elements - </a:t>
            </a:r>
            <a:r>
              <a:rPr lang="en-US" altLang="zh-CN"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altLang="zh-CN" sz="1200" b="1" kern="1200" dirty="0">
                <a:solidFill>
                  <a:schemeClr val="tx1"/>
                </a:solidFill>
                <a:effectLst/>
                <a:latin typeface="+mn-lt"/>
                <a:ea typeface="+mn-ea"/>
                <a:cs typeface="+mn-cs"/>
              </a:rPr>
              <a:t>Trust Center</a:t>
            </a:r>
            <a:r>
              <a:rPr lang="en-US" altLang="zh-CN"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altLang="zh-CN" sz="1200" b="1" kern="1200" dirty="0">
                <a:solidFill>
                  <a:schemeClr val="tx1"/>
                </a:solidFill>
                <a:effectLst/>
                <a:latin typeface="+mn-lt"/>
                <a:ea typeface="+mn-ea"/>
                <a:cs typeface="+mn-cs"/>
              </a:rPr>
              <a:t>Compliance Manager </a:t>
            </a:r>
            <a:r>
              <a:rPr lang="en-US" altLang="zh-CN"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altLang="zh-CN" sz="1200" b="1" kern="1200" dirty="0">
                <a:solidFill>
                  <a:schemeClr val="tx1"/>
                </a:solidFill>
                <a:effectLst/>
                <a:latin typeface="+mn-lt"/>
                <a:ea typeface="+mn-ea"/>
                <a:cs typeface="+mn-cs"/>
              </a:rPr>
              <a:t>Intelligent Security Graph</a:t>
            </a:r>
            <a:r>
              <a:rPr lang="en-US" altLang="zh-CN"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altLang="zh-CN" sz="1200" b="1" kern="1200" dirty="0">
                <a:solidFill>
                  <a:schemeClr val="tx1"/>
                </a:solidFill>
                <a:effectLst/>
                <a:latin typeface="+mn-lt"/>
                <a:ea typeface="+mn-ea"/>
                <a:cs typeface="+mn-cs"/>
              </a:rPr>
              <a:t>Security Development Lifecycle (SDL)</a:t>
            </a:r>
            <a:r>
              <a:rPr lang="en-US" altLang="zh-CN"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altLang="zh-CN" sz="1200" b="1" kern="1200" dirty="0">
                <a:solidFill>
                  <a:schemeClr val="tx1"/>
                </a:solidFill>
                <a:effectLst/>
                <a:latin typeface="+mn-lt"/>
                <a:ea typeface="+mn-ea"/>
                <a:cs typeface="+mn-cs"/>
              </a:rPr>
              <a:t>Moved Devices/Clients together</a:t>
            </a:r>
            <a:r>
              <a:rPr lang="en-US" altLang="zh-CN"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altLang="zh-CN"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altLang="zh-CN"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altLang="zh-CN"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altLang="zh-CN" sz="1200" b="1" kern="1200" dirty="0">
                <a:solidFill>
                  <a:schemeClr val="tx1"/>
                </a:solidFill>
                <a:effectLst/>
                <a:latin typeface="+mn-lt"/>
                <a:ea typeface="+mn-ea"/>
                <a:cs typeface="+mn-cs"/>
              </a:rPr>
              <a:t>Updated SOC section - </a:t>
            </a:r>
            <a:r>
              <a:rPr lang="en-US" altLang="zh-CN"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altLang="zh-CN" sz="1200" b="1" kern="1200" dirty="0">
                <a:solidFill>
                  <a:schemeClr val="tx1"/>
                </a:solidFill>
                <a:effectLst/>
                <a:latin typeface="+mn-lt"/>
                <a:ea typeface="+mn-ea"/>
                <a:cs typeface="+mn-cs"/>
              </a:rPr>
              <a:t>Simplified server/datacenter view - </a:t>
            </a:r>
            <a:r>
              <a:rPr lang="en-US" altLang="zh-CN"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altLang="zh-CN" sz="1200" b="1" kern="1200" dirty="0">
                <a:solidFill>
                  <a:schemeClr val="tx1"/>
                </a:solidFill>
                <a:effectLst/>
                <a:latin typeface="+mn-lt"/>
                <a:ea typeface="+mn-ea"/>
                <a:cs typeface="+mn-cs"/>
              </a:rPr>
              <a:t>New IoT/OT section - </a:t>
            </a:r>
            <a:r>
              <a:rPr lang="en-US" altLang="zh-CN"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altLang="zh-CN" sz="1200" u="sng" kern="1200" dirty="0">
                <a:solidFill>
                  <a:schemeClr val="tx1"/>
                </a:solidFill>
                <a:effectLst/>
                <a:latin typeface="+mn-lt"/>
                <a:ea typeface="+mn-ea"/>
                <a:cs typeface="+mn-cs"/>
                <a:hlinkClick r:id="rId4"/>
              </a:rPr>
              <a:t>$5 billion of investment over the next four years for IoT</a:t>
            </a:r>
            <a:r>
              <a:rPr lang="en-US" altLang="zh-CN" sz="1200" kern="1200" dirty="0">
                <a:solidFill>
                  <a:schemeClr val="tx1"/>
                </a:solidFill>
                <a:effectLst/>
                <a:latin typeface="+mn-lt"/>
                <a:ea typeface="+mn-ea"/>
                <a:cs typeface="+mn-cs"/>
              </a:rPr>
              <a:t> and has also recently announced an end to end certification for a secure IoT platform from MCU to the cloud called </a:t>
            </a:r>
            <a:r>
              <a:rPr lang="en-US" altLang="zh-CN" sz="1200" u="sng" kern="1200" dirty="0">
                <a:solidFill>
                  <a:schemeClr val="tx1"/>
                </a:solidFill>
                <a:effectLst/>
                <a:latin typeface="+mn-lt"/>
                <a:ea typeface="+mn-ea"/>
                <a:cs typeface="+mn-cs"/>
                <a:hlinkClick r:id="rId5"/>
              </a:rPr>
              <a:t>Azure Sphere.</a:t>
            </a:r>
            <a:endParaRPr lang="en-US" altLang="zh-CN" sz="1200" kern="1200" dirty="0">
              <a:solidFill>
                <a:schemeClr val="tx1"/>
              </a:solidFill>
              <a:effectLst/>
              <a:latin typeface="+mn-lt"/>
              <a:ea typeface="+mn-ea"/>
              <a:cs typeface="+mn-cs"/>
            </a:endParaRPr>
          </a:p>
          <a:p>
            <a:pPr lvl="0" fontAlgn="ctr"/>
            <a:r>
              <a:rPr lang="en-US" altLang="zh-CN" sz="1200" b="1" kern="1200" dirty="0">
                <a:solidFill>
                  <a:schemeClr val="tx1"/>
                </a:solidFill>
                <a:effectLst/>
                <a:latin typeface="+mn-lt"/>
                <a:ea typeface="+mn-ea"/>
                <a:cs typeface="+mn-cs"/>
              </a:rPr>
              <a:t>Updated Microsoft Defender for Cloud</a:t>
            </a:r>
            <a:r>
              <a:rPr lang="en-US" altLang="zh-CN" sz="1200" kern="1200" dirty="0">
                <a:solidFill>
                  <a:schemeClr val="tx1"/>
                </a:solidFill>
                <a:effectLst/>
                <a:latin typeface="+mn-lt"/>
                <a:ea typeface="+mn-ea"/>
                <a:cs typeface="+mn-cs"/>
              </a:rPr>
              <a:t> - Microsoft Defender for Cloud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altLang="zh-CN" sz="1200" b="1" kern="1200" dirty="0">
                <a:solidFill>
                  <a:schemeClr val="tx1"/>
                </a:solidFill>
                <a:effectLst/>
                <a:latin typeface="+mn-lt"/>
                <a:ea typeface="+mn-ea"/>
                <a:cs typeface="+mn-cs"/>
              </a:rPr>
              <a:t>Added Azure capabilities</a:t>
            </a:r>
            <a:r>
              <a:rPr lang="en-US" altLang="zh-CN" sz="1200" kern="1200" dirty="0">
                <a:solidFill>
                  <a:schemeClr val="tx1"/>
                </a:solidFill>
                <a:effectLst/>
                <a:latin typeface="+mn-lt"/>
                <a:ea typeface="+mn-ea"/>
                <a:cs typeface="+mn-cs"/>
              </a:rPr>
              <a:t> including Azure Policy, Confidential Computing, and the new DDoS protection options. </a:t>
            </a:r>
          </a:p>
          <a:p>
            <a:pPr lvl="0" fontAlgn="ctr"/>
            <a:r>
              <a:rPr lang="en-US" altLang="zh-CN" sz="1200" b="1" kern="1200" dirty="0">
                <a:solidFill>
                  <a:schemeClr val="tx1"/>
                </a:solidFill>
                <a:effectLst/>
                <a:latin typeface="+mn-lt"/>
                <a:ea typeface="+mn-ea"/>
                <a:cs typeface="+mn-cs"/>
              </a:rPr>
              <a:t>Added Azure AD B2B and B2C</a:t>
            </a:r>
            <a:r>
              <a:rPr lang="en-US" altLang="zh-CN"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altLang="zh-CN" sz="1200" b="1" kern="1200" dirty="0">
                <a:solidFill>
                  <a:schemeClr val="tx1"/>
                </a:solidFill>
                <a:effectLst/>
                <a:latin typeface="+mn-lt"/>
                <a:ea typeface="+mn-ea"/>
                <a:cs typeface="+mn-cs"/>
              </a:rPr>
              <a:t>Added information protection</a:t>
            </a:r>
            <a:r>
              <a:rPr lang="en-US" altLang="zh-CN" sz="1200" kern="1200" dirty="0">
                <a:solidFill>
                  <a:schemeClr val="tx1"/>
                </a:solidFill>
                <a:effectLst/>
                <a:latin typeface="+mn-lt"/>
                <a:ea typeface="+mn-ea"/>
                <a:cs typeface="+mn-cs"/>
              </a:rPr>
              <a:t> capabilities for Office 365 as well as SQL Information Protection (preview). </a:t>
            </a:r>
          </a:p>
          <a:p>
            <a:pPr lvl="0" fontAlgn="ctr"/>
            <a:r>
              <a:rPr lang="en-US" altLang="zh-CN" sz="1200" b="1" kern="1200" dirty="0">
                <a:solidFill>
                  <a:schemeClr val="tx1"/>
                </a:solidFill>
                <a:effectLst/>
                <a:latin typeface="+mn-lt"/>
                <a:ea typeface="+mn-ea"/>
                <a:cs typeface="+mn-cs"/>
              </a:rPr>
              <a:t>Updated integration points</a:t>
            </a:r>
            <a:r>
              <a:rPr lang="en-US" altLang="zh-CN"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altLang="zh-CN" sz="1200" b="1" kern="1200" dirty="0">
                <a:solidFill>
                  <a:schemeClr val="tx1"/>
                </a:solidFill>
                <a:effectLst/>
                <a:latin typeface="+mn-lt"/>
                <a:ea typeface="+mn-ea"/>
                <a:cs typeface="+mn-cs"/>
              </a:rPr>
              <a:t>Conditional Access </a:t>
            </a:r>
            <a:r>
              <a:rPr lang="en-US" altLang="zh-CN"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altLang="zh-CN" sz="1200" b="1" kern="1200" dirty="0">
                <a:solidFill>
                  <a:schemeClr val="tx1"/>
                </a:solidFill>
                <a:effectLst/>
                <a:latin typeface="+mn-lt"/>
                <a:ea typeface="+mn-ea"/>
                <a:cs typeface="+mn-cs"/>
              </a:rPr>
              <a:t>Advanced Threat Protection </a:t>
            </a:r>
            <a:r>
              <a:rPr lang="en-US" altLang="zh-CN"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lvl="1" fontAlgn="ctr"/>
            <a:r>
              <a:rPr lang="en-US" altLang="zh-CN" sz="1200" b="1" kern="1200" dirty="0">
                <a:solidFill>
                  <a:schemeClr val="tx1"/>
                </a:solidFill>
                <a:effectLst/>
                <a:latin typeface="+mn-lt"/>
                <a:ea typeface="+mn-ea"/>
                <a:cs typeface="+mn-cs"/>
              </a:rPr>
              <a:t>Azure Information Protection</a:t>
            </a:r>
            <a:r>
              <a:rPr lang="en-US" altLang="zh-CN" sz="1200" kern="1200" dirty="0">
                <a:solidFill>
                  <a:schemeClr val="tx1"/>
                </a:solidFill>
                <a:effectLst/>
                <a:latin typeface="+mn-lt"/>
                <a:ea typeface="+mn-ea"/>
                <a:cs typeface="+mn-cs"/>
              </a:rPr>
              <a:t> discovering and protecting data on SaaS applications via </a:t>
            </a:r>
            <a:r>
              <a:rPr lang="en-US" altLang="zh-CN" sz="1200" b="1" kern="1200" dirty="0">
                <a:solidFill>
                  <a:schemeClr val="tx1"/>
                </a:solidFill>
                <a:effectLst/>
                <a:latin typeface="+mn-lt"/>
                <a:ea typeface="+mn-ea"/>
                <a:cs typeface="+mn-cs"/>
              </a:rPr>
              <a:t>Cloud App Security</a:t>
            </a:r>
            <a:r>
              <a:rPr lang="en-US" altLang="zh-CN" sz="1200" kern="1200" dirty="0">
                <a:solidFill>
                  <a:schemeClr val="tx1"/>
                </a:solidFill>
                <a:effectLst/>
                <a:latin typeface="+mn-lt"/>
                <a:ea typeface="+mn-ea"/>
                <a:cs typeface="+mn-cs"/>
              </a:rPr>
              <a:t>. </a:t>
            </a:r>
          </a:p>
          <a:p>
            <a:pPr lvl="1" fontAlgn="ctr"/>
            <a:r>
              <a:rPr lang="en-US" altLang="zh-CN" sz="1200" b="1" kern="1200" dirty="0">
                <a:solidFill>
                  <a:schemeClr val="tx1"/>
                </a:solidFill>
                <a:effectLst/>
                <a:latin typeface="+mn-lt"/>
                <a:ea typeface="+mn-ea"/>
                <a:cs typeface="+mn-cs"/>
              </a:rPr>
              <a:t>Data Loss Protection (DLP) </a:t>
            </a:r>
            <a:r>
              <a:rPr lang="en-US" altLang="zh-CN" sz="1200" kern="1200" dirty="0">
                <a:solidFill>
                  <a:schemeClr val="tx1"/>
                </a:solidFill>
                <a:effectLst/>
                <a:latin typeface="+mn-lt"/>
                <a:ea typeface="+mn-ea"/>
                <a:cs typeface="+mn-cs"/>
              </a:rPr>
              <a:t>integration with</a:t>
            </a:r>
            <a:r>
              <a:rPr lang="en-US" altLang="zh-CN" sz="1200" b="1" kern="1200" dirty="0">
                <a:solidFill>
                  <a:schemeClr val="tx1"/>
                </a:solidFill>
                <a:effectLst/>
                <a:latin typeface="+mn-lt"/>
                <a:ea typeface="+mn-ea"/>
                <a:cs typeface="+mn-cs"/>
              </a:rPr>
              <a:t> Cloud App Security </a:t>
            </a:r>
            <a:r>
              <a:rPr lang="en-US" altLang="zh-CN" sz="1200" kern="1200" dirty="0">
                <a:solidFill>
                  <a:schemeClr val="tx1"/>
                </a:solidFill>
                <a:effectLst/>
                <a:latin typeface="+mn-lt"/>
                <a:ea typeface="+mn-ea"/>
                <a:cs typeface="+mn-cs"/>
              </a:rPr>
              <a:t>to leverage existing DLP engines and with</a:t>
            </a:r>
            <a:r>
              <a:rPr lang="en-US" altLang="zh-CN" sz="1200" b="1" kern="1200" dirty="0">
                <a:solidFill>
                  <a:schemeClr val="tx1"/>
                </a:solidFill>
                <a:effectLst/>
                <a:latin typeface="+mn-lt"/>
                <a:ea typeface="+mn-ea"/>
                <a:cs typeface="+mn-cs"/>
              </a:rPr>
              <a:t> Azure Information Protection </a:t>
            </a:r>
            <a:r>
              <a:rPr lang="en-US" altLang="zh-CN" sz="1200" kern="1200" dirty="0">
                <a:solidFill>
                  <a:schemeClr val="tx1"/>
                </a:solidFill>
                <a:effectLst/>
                <a:latin typeface="+mn-lt"/>
                <a:ea typeface="+mn-ea"/>
                <a:cs typeface="+mn-cs"/>
              </a:rPr>
              <a:t>to consume labels on sensitive data.</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lvl="1" fontAlgn="ctr"/>
            <a:r>
              <a:rPr lang="en-US" altLang="zh-CN" sz="1200" b="1" kern="1200" dirty="0">
                <a:solidFill>
                  <a:schemeClr val="tx1"/>
                </a:solidFill>
                <a:effectLst/>
                <a:latin typeface="+mn-lt"/>
                <a:ea typeface="+mn-ea"/>
                <a:cs typeface="+mn-cs"/>
              </a:rPr>
              <a:t>Alert and Log Integration</a:t>
            </a:r>
            <a:r>
              <a:rPr lang="en-US" altLang="zh-CN"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altLang="zh-CN" sz="1200" kern="1200" dirty="0">
                <a:solidFill>
                  <a:schemeClr val="tx1"/>
                </a:solidFill>
                <a:effectLst/>
                <a:latin typeface="+mn-lt"/>
                <a:ea typeface="+mn-ea"/>
                <a:cs typeface="+mn-cs"/>
              </a:rPr>
              <a:t> </a:t>
            </a:r>
          </a:p>
          <a:p>
            <a:r>
              <a:rPr lang="en-US" altLang="zh-CN" sz="1200" b="1" u="sng" kern="1200" dirty="0">
                <a:solidFill>
                  <a:schemeClr val="tx1"/>
                </a:solidFill>
                <a:effectLst/>
                <a:latin typeface="+mn-lt"/>
                <a:ea typeface="+mn-ea"/>
                <a:cs typeface="+mn-cs"/>
              </a:rPr>
              <a:t>Feedback</a:t>
            </a:r>
            <a:endParaRPr lang="en-US" altLang="zh-CN" sz="1200" u="sng"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altLang="zh-CN" sz="1200" u="sng" kern="1200" dirty="0">
                <a:solidFill>
                  <a:schemeClr val="tx1"/>
                </a:solidFill>
                <a:effectLst/>
                <a:latin typeface="+mn-lt"/>
                <a:ea typeface="+mn-ea"/>
                <a:cs typeface="+mn-cs"/>
                <a:hlinkClick r:id="rId6"/>
              </a:rPr>
              <a:t>https://aka.ms/markslist</a:t>
            </a:r>
            <a:r>
              <a:rPr lang="en-US" altLang="zh-CN" sz="1200" kern="1200" dirty="0">
                <a:solidFill>
                  <a:schemeClr val="tx1"/>
                </a:solidFill>
                <a:effectLst/>
                <a:latin typeface="+mn-lt"/>
                <a:ea typeface="+mn-ea"/>
                <a:cs typeface="+mn-cs"/>
              </a:rPr>
              <a:t>) with any feedback on how to improve it or how you use it, how it helps you, or any other thoughts you have. </a:t>
            </a:r>
          </a:p>
          <a:p>
            <a:r>
              <a:rPr lang="en-US" altLang="zh-CN" sz="1200" kern="1200" dirty="0">
                <a:solidFill>
                  <a:schemeClr val="tx1"/>
                </a:solidFill>
                <a:effectLst/>
                <a:latin typeface="+mn-lt"/>
                <a:ea typeface="+mn-ea"/>
                <a:cs typeface="+mn-cs"/>
              </a:rPr>
              <a:t> </a:t>
            </a:r>
            <a:endParaRPr lang="en-US" altLang="zh-CN" dirty="0"/>
          </a:p>
        </p:txBody>
      </p:sp>
      <p:sp>
        <p:nvSpPr>
          <p:cNvPr id="4" name="Slide Number Placeholder 3">
            <a:extLst>
              <a:ext uri="{FF2B5EF4-FFF2-40B4-BE49-F238E27FC236}">
                <a16:creationId xmlns:a16="http://schemas.microsoft.com/office/drawing/2014/main" id="{48FFE3E2-06C5-7853-D0EB-5FC96775860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696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7132636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Title text style</a:t>
            </a:r>
          </a:p>
        </p:txBody>
      </p:sp>
      <p:sp>
        <p:nvSpPr>
          <p:cNvPr id="4" name="Text Placeholder 3"/>
          <p:cNvSpPr>
            <a:spLocks noGrp="1"/>
          </p:cNvSpPr>
          <p:nvPr>
            <p:ph type="body" idx="1"/>
          </p:nvPr>
        </p:nvSpPr>
        <p:spPr>
          <a:xfrm>
            <a:off x="269240" y="1189177"/>
            <a:ext cx="11653521" cy="1237253"/>
          </a:xfrm>
          <a:prstGeom prst="rect">
            <a:avLst/>
          </a:prstGeom>
        </p:spPr>
        <p:txBody>
          <a:bodyPr vert="horz" wrap="square" lIns="146304" tIns="91440" rIns="146304" bIns="91440" rtlCol="0">
            <a:spAutoFit/>
          </a:bodyPr>
          <a:lstStyle/>
          <a:p>
            <a:pPr lvl="0"/>
            <a:r>
              <a:rPr lang="en-US"/>
              <a:t>Subheading text style</a:t>
            </a:r>
          </a:p>
          <a:p>
            <a:pPr lvl="1"/>
            <a:r>
              <a:rPr lang="en-US"/>
              <a:t>Paragraph title text style</a:t>
            </a:r>
          </a:p>
          <a:p>
            <a:pPr marL="840191" marR="0" lvl="2" indent="-280064" algn="l" defTabSz="914180" rtl="0" eaLnBrk="1" fontAlgn="auto" latinLnBrk="0" hangingPunct="1">
              <a:lnSpc>
                <a:spcPct val="90000"/>
              </a:lnSpc>
              <a:spcBef>
                <a:spcPct val="20000"/>
              </a:spcBef>
              <a:spcAft>
                <a:spcPts val="0"/>
              </a:spcAft>
              <a:buClrTx/>
              <a:buSzPct val="90000"/>
              <a:tabLst/>
              <a:defRPr/>
            </a:pPr>
            <a:r>
              <a:rPr lang="en-US"/>
              <a:t>Body text style</a:t>
            </a:r>
          </a:p>
          <a:p>
            <a:pPr lvl="2"/>
            <a:endParaRPr lang="en-US"/>
          </a:p>
          <a:p>
            <a:pPr lvl="2"/>
            <a:endParaRPr lang="en-US"/>
          </a:p>
        </p:txBody>
      </p:sp>
    </p:spTree>
    <p:extLst>
      <p:ext uri="{BB962C8B-B14F-4D97-AF65-F5344CB8AC3E}">
        <p14:creationId xmlns:p14="http://schemas.microsoft.com/office/powerpoint/2010/main" val="486417765"/>
      </p:ext>
    </p:extLst>
  </p:cSld>
  <p:clrMap bg1="lt1" tx1="dk1" bg2="lt2" tx2="dk2" accent1="accent1" accent2="accent2" accent3="accent3" accent4="accent4" accent5="accent5" accent6="accent6" hlink="hlink" folHlink="folHlink"/>
  <p:sldLayoutIdLst>
    <p:sldLayoutId id="2147483661" r:id="rId1"/>
  </p:sldLayoutIdLst>
  <p:transition>
    <p:fade/>
  </p:transition>
  <p:txStyles>
    <p:titleStyle>
      <a:lvl1pPr algn="l" defTabSz="914180" rtl="0" eaLnBrk="1" latinLnBrk="0" hangingPunct="1">
        <a:lnSpc>
          <a:spcPct val="90000"/>
        </a:lnSpc>
        <a:spcBef>
          <a:spcPct val="0"/>
        </a:spcBef>
        <a:buNone/>
        <a:defRPr lang="en-US" sz="2940" b="0" kern="1200" cap="none" spc="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0" marR="0" indent="0" algn="l" defTabSz="914180" rtl="0" eaLnBrk="1" fontAlgn="auto" latinLnBrk="0" hangingPunct="1">
        <a:lnSpc>
          <a:spcPct val="100000"/>
        </a:lnSpc>
        <a:spcBef>
          <a:spcPts val="0"/>
        </a:spcBef>
        <a:spcAft>
          <a:spcPts val="588"/>
        </a:spcAft>
        <a:buClrTx/>
        <a:buSzPct val="90000"/>
        <a:buFont typeface="Arial" panose="020B0604020202020204" pitchFamily="34" charset="0"/>
        <a:buNone/>
        <a:tabLst/>
        <a:defRPr sz="1372"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72574" marR="0" indent="-236498" algn="l" defTabSz="914180" rtl="0" eaLnBrk="1" fontAlgn="auto" latinLnBrk="0" hangingPunct="1">
        <a:lnSpc>
          <a:spcPct val="100000"/>
        </a:lnSpc>
        <a:spcBef>
          <a:spcPts val="0"/>
        </a:spcBef>
        <a:spcAft>
          <a:spcPts val="588"/>
        </a:spcAft>
        <a:buClrTx/>
        <a:buSzPct val="90000"/>
        <a:buFont typeface="Arial" pitchFamily="34" charset="0"/>
        <a:buChar char="•"/>
        <a:tabLst/>
        <a:defRPr sz="980" b="0" kern="1200" spc="0" baseline="0">
          <a:gradFill>
            <a:gsLst>
              <a:gs pos="1250">
                <a:schemeClr val="tx1"/>
              </a:gs>
              <a:gs pos="100000">
                <a:schemeClr val="tx1"/>
              </a:gs>
            </a:gsLst>
            <a:lin ang="5400000" scaled="0"/>
          </a:gradFill>
          <a:latin typeface="Segoe UI Semibold"/>
          <a:ea typeface="+mn-ea"/>
          <a:cs typeface="Segoe UI Semibold"/>
        </a:defRPr>
      </a:lvl2pPr>
      <a:lvl3pPr marL="840191" marR="0" indent="-280064" algn="l" defTabSz="914180" rtl="0" eaLnBrk="1" fontAlgn="auto" latinLnBrk="0" hangingPunct="1">
        <a:lnSpc>
          <a:spcPct val="100000"/>
        </a:lnSpc>
        <a:spcBef>
          <a:spcPts val="0"/>
        </a:spcBef>
        <a:spcAft>
          <a:spcPts val="588"/>
        </a:spcAft>
        <a:buClrTx/>
        <a:buSzPct val="90000"/>
        <a:buFont typeface="Arial" panose="020B0604020202020204" pitchFamily="34" charset="0"/>
        <a:buChar char="•"/>
        <a:tabLst/>
        <a:defRPr sz="980" b="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6C482-8C92-834F-4AA4-9C0526D2060E}"/>
            </a:ext>
          </a:extLst>
        </p:cNvPr>
        <p:cNvGrpSpPr/>
        <p:nvPr/>
      </p:nvGrpSpPr>
      <p:grpSpPr>
        <a:xfrm>
          <a:off x="0" y="0"/>
          <a:ext cx="0" cy="0"/>
          <a:chOff x="0" y="0"/>
          <a:chExt cx="0" cy="0"/>
        </a:xfrm>
      </p:grpSpPr>
      <p:pic>
        <p:nvPicPr>
          <p:cNvPr id="118" name="图片 117">
            <a:extLst>
              <a:ext uri="{FF2B5EF4-FFF2-40B4-BE49-F238E27FC236}">
                <a16:creationId xmlns:a16="http://schemas.microsoft.com/office/drawing/2014/main" id="{FBE71B4C-68DC-B281-1093-F2839BD2E3AF}"/>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123291131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2AECA-10E2-8CCE-30F3-9C93E4A434F2}"/>
            </a:ext>
          </a:extLst>
        </p:cNvPr>
        <p:cNvGrpSpPr/>
        <p:nvPr/>
      </p:nvGrpSpPr>
      <p:grpSpPr>
        <a:xfrm>
          <a:off x="0" y="0"/>
          <a:ext cx="0" cy="0"/>
          <a:chOff x="0" y="0"/>
          <a:chExt cx="0" cy="0"/>
        </a:xfrm>
      </p:grpSpPr>
      <p:pic>
        <p:nvPicPr>
          <p:cNvPr id="162" name="图片 161">
            <a:extLst>
              <a:ext uri="{FF2B5EF4-FFF2-40B4-BE49-F238E27FC236}">
                <a16:creationId xmlns:a16="http://schemas.microsoft.com/office/drawing/2014/main" id="{417CA37A-4BC8-0929-A1A3-44BBF7536C7D}"/>
              </a:ext>
            </a:extLst>
          </p:cNvPr>
          <p:cNvPicPr>
            <a:picLocks noChangeAspect="1"/>
          </p:cNvPicPr>
          <p:nvPr/>
        </p:nvPicPr>
        <p:blipFill>
          <a:blip r:embed="rId3"/>
          <a:stretch>
            <a:fillRect/>
          </a:stretch>
        </p:blipFill>
        <p:spPr>
          <a:xfrm>
            <a:off x="0" y="0"/>
            <a:ext cx="12191999" cy="6858000"/>
          </a:xfrm>
          <a:prstGeom prst="rect">
            <a:avLst/>
          </a:prstGeom>
        </p:spPr>
      </p:pic>
      <p:sp>
        <p:nvSpPr>
          <p:cNvPr id="163" name="矩形 162">
            <a:extLst>
              <a:ext uri="{FF2B5EF4-FFF2-40B4-BE49-F238E27FC236}">
                <a16:creationId xmlns:a16="http://schemas.microsoft.com/office/drawing/2014/main" id="{E5D1A260-D78B-B1E3-4CD7-A09D4294B253}"/>
              </a:ext>
            </a:extLst>
          </p:cNvPr>
          <p:cNvSpPr/>
          <p:nvPr/>
        </p:nvSpPr>
        <p:spPr bwMode="auto">
          <a:xfrm>
            <a:off x="222612" y="2079587"/>
            <a:ext cx="1693620" cy="4665473"/>
          </a:xfrm>
          <a:prstGeom prst="rect">
            <a:avLst/>
          </a:prstGeom>
          <a:solidFill>
            <a:srgbClr val="92D050">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4" name="文本框 163">
            <a:extLst>
              <a:ext uri="{FF2B5EF4-FFF2-40B4-BE49-F238E27FC236}">
                <a16:creationId xmlns:a16="http://schemas.microsoft.com/office/drawing/2014/main" id="{B0B23998-0AB0-593C-FEC7-29434DE20848}"/>
              </a:ext>
            </a:extLst>
          </p:cNvPr>
          <p:cNvSpPr txBox="1"/>
          <p:nvPr/>
        </p:nvSpPr>
        <p:spPr>
          <a:xfrm>
            <a:off x="366660" y="3550413"/>
            <a:ext cx="1276702" cy="59243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zh-CN" altLang="en-US"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端点</a:t>
            </a:r>
          </a:p>
        </p:txBody>
      </p:sp>
      <p:grpSp>
        <p:nvGrpSpPr>
          <p:cNvPr id="165" name="组合 164">
            <a:extLst>
              <a:ext uri="{FF2B5EF4-FFF2-40B4-BE49-F238E27FC236}">
                <a16:creationId xmlns:a16="http://schemas.microsoft.com/office/drawing/2014/main" id="{20BEDA15-2586-724F-BB60-28E471AE2C7F}"/>
              </a:ext>
            </a:extLst>
          </p:cNvPr>
          <p:cNvGrpSpPr/>
          <p:nvPr/>
        </p:nvGrpSpPr>
        <p:grpSpPr>
          <a:xfrm>
            <a:off x="2039829" y="2109341"/>
            <a:ext cx="6164156" cy="4101671"/>
            <a:chOff x="2039829" y="2109341"/>
            <a:chExt cx="6164156" cy="4101671"/>
          </a:xfrm>
          <a:solidFill>
            <a:srgbClr val="FFB900">
              <a:alpha val="50000"/>
            </a:srgbClr>
          </a:solidFill>
        </p:grpSpPr>
        <p:sp>
          <p:nvSpPr>
            <p:cNvPr id="166" name="矩形 165">
              <a:extLst>
                <a:ext uri="{FF2B5EF4-FFF2-40B4-BE49-F238E27FC236}">
                  <a16:creationId xmlns:a16="http://schemas.microsoft.com/office/drawing/2014/main" id="{89762560-8DEF-0C86-E412-3DD788726B18}"/>
                </a:ext>
              </a:extLst>
            </p:cNvPr>
            <p:cNvSpPr/>
            <p:nvPr/>
          </p:nvSpPr>
          <p:spPr bwMode="auto">
            <a:xfrm>
              <a:off x="2039829" y="2109341"/>
              <a:ext cx="6164156" cy="32720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矩形 166">
              <a:extLst>
                <a:ext uri="{FF2B5EF4-FFF2-40B4-BE49-F238E27FC236}">
                  <a16:creationId xmlns:a16="http://schemas.microsoft.com/office/drawing/2014/main" id="{CE9E43FB-67E0-CBF9-B296-A1F18C4C5FB7}"/>
                </a:ext>
              </a:extLst>
            </p:cNvPr>
            <p:cNvSpPr/>
            <p:nvPr/>
          </p:nvSpPr>
          <p:spPr bwMode="auto">
            <a:xfrm>
              <a:off x="5923718" y="3904873"/>
              <a:ext cx="2278729" cy="230613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68" name="文本框 167">
            <a:extLst>
              <a:ext uri="{FF2B5EF4-FFF2-40B4-BE49-F238E27FC236}">
                <a16:creationId xmlns:a16="http://schemas.microsoft.com/office/drawing/2014/main" id="{BF024A99-C2BA-7000-357C-B84E781398F9}"/>
              </a:ext>
            </a:extLst>
          </p:cNvPr>
          <p:cNvSpPr txBox="1"/>
          <p:nvPr/>
        </p:nvSpPr>
        <p:spPr>
          <a:xfrm>
            <a:off x="2645669" y="3550413"/>
            <a:ext cx="5250366" cy="59243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zh-CN" altLang="en-US"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基础架构（网络、应用、系统）</a:t>
            </a:r>
          </a:p>
        </p:txBody>
      </p:sp>
      <p:grpSp>
        <p:nvGrpSpPr>
          <p:cNvPr id="169" name="组合 168">
            <a:extLst>
              <a:ext uri="{FF2B5EF4-FFF2-40B4-BE49-F238E27FC236}">
                <a16:creationId xmlns:a16="http://schemas.microsoft.com/office/drawing/2014/main" id="{4B010E96-02D4-B7B0-A85E-3FED2920E340}"/>
              </a:ext>
            </a:extLst>
          </p:cNvPr>
          <p:cNvGrpSpPr/>
          <p:nvPr/>
        </p:nvGrpSpPr>
        <p:grpSpPr>
          <a:xfrm>
            <a:off x="6627305" y="1400643"/>
            <a:ext cx="3572493" cy="5315808"/>
            <a:chOff x="6627305" y="1400643"/>
            <a:chExt cx="3572493" cy="5315808"/>
          </a:xfrm>
          <a:solidFill>
            <a:srgbClr val="7030A0">
              <a:alpha val="44000"/>
            </a:srgbClr>
          </a:solidFill>
        </p:grpSpPr>
        <p:sp>
          <p:nvSpPr>
            <p:cNvPr id="170" name="矩形 169">
              <a:extLst>
                <a:ext uri="{FF2B5EF4-FFF2-40B4-BE49-F238E27FC236}">
                  <a16:creationId xmlns:a16="http://schemas.microsoft.com/office/drawing/2014/main" id="{D5C189F4-789C-CA66-2DE9-B7FB0AD590D5}"/>
                </a:ext>
              </a:extLst>
            </p:cNvPr>
            <p:cNvSpPr/>
            <p:nvPr/>
          </p:nvSpPr>
          <p:spPr bwMode="auto">
            <a:xfrm>
              <a:off x="8435859" y="1400643"/>
              <a:ext cx="1763939" cy="531580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矩形 170">
              <a:extLst>
                <a:ext uri="{FF2B5EF4-FFF2-40B4-BE49-F238E27FC236}">
                  <a16:creationId xmlns:a16="http://schemas.microsoft.com/office/drawing/2014/main" id="{3666B404-B6F3-70B3-B8C0-74C9C723A5CD}"/>
                </a:ext>
              </a:extLst>
            </p:cNvPr>
            <p:cNvSpPr/>
            <p:nvPr/>
          </p:nvSpPr>
          <p:spPr bwMode="auto">
            <a:xfrm>
              <a:off x="6627305" y="6205104"/>
              <a:ext cx="3535014" cy="26691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72" name="文本框 171">
            <a:extLst>
              <a:ext uri="{FF2B5EF4-FFF2-40B4-BE49-F238E27FC236}">
                <a16:creationId xmlns:a16="http://schemas.microsoft.com/office/drawing/2014/main" id="{676CE2CA-BB9D-383F-733E-C87266585C7F}"/>
              </a:ext>
            </a:extLst>
          </p:cNvPr>
          <p:cNvSpPr txBox="1"/>
          <p:nvPr/>
        </p:nvSpPr>
        <p:spPr>
          <a:xfrm>
            <a:off x="8292712" y="2812759"/>
            <a:ext cx="1944312" cy="118715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266700" marR="0" lvl="0" indent="-2667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数据及信息保护</a:t>
            </a:r>
            <a:endParaRPr kumimoji="0" lang="en-US" altLang="zh-CN"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endParaRPr>
          </a:p>
          <a:p>
            <a:pPr marL="266700" marR="0" lvl="0" indent="-2667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合规及隐私保护</a:t>
            </a:r>
          </a:p>
        </p:txBody>
      </p:sp>
      <p:sp>
        <p:nvSpPr>
          <p:cNvPr id="173" name="矩形 172">
            <a:extLst>
              <a:ext uri="{FF2B5EF4-FFF2-40B4-BE49-F238E27FC236}">
                <a16:creationId xmlns:a16="http://schemas.microsoft.com/office/drawing/2014/main" id="{6ECDB35F-AC0D-E543-CA0C-B3EFD3F9FBBE}"/>
              </a:ext>
            </a:extLst>
          </p:cNvPr>
          <p:cNvSpPr/>
          <p:nvPr/>
        </p:nvSpPr>
        <p:spPr bwMode="auto">
          <a:xfrm>
            <a:off x="10357458" y="1032854"/>
            <a:ext cx="1693620" cy="4475519"/>
          </a:xfrm>
          <a:prstGeom prst="rect">
            <a:avLst/>
          </a:prstGeom>
          <a:solidFill>
            <a:srgbClr val="0078D4">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文本框 174">
            <a:extLst>
              <a:ext uri="{FF2B5EF4-FFF2-40B4-BE49-F238E27FC236}">
                <a16:creationId xmlns:a16="http://schemas.microsoft.com/office/drawing/2014/main" id="{6E85D8A4-F8D1-DAA2-294F-CE5C8D7BA12F}"/>
              </a:ext>
            </a:extLst>
          </p:cNvPr>
          <p:cNvSpPr txBox="1"/>
          <p:nvPr/>
        </p:nvSpPr>
        <p:spPr>
          <a:xfrm>
            <a:off x="10287575" y="2812759"/>
            <a:ext cx="1819230" cy="118715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zh-CN" alt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身份验证与凭据</a:t>
            </a:r>
          </a:p>
        </p:txBody>
      </p:sp>
      <p:sp>
        <p:nvSpPr>
          <p:cNvPr id="176" name="矩形 175">
            <a:extLst>
              <a:ext uri="{FF2B5EF4-FFF2-40B4-BE49-F238E27FC236}">
                <a16:creationId xmlns:a16="http://schemas.microsoft.com/office/drawing/2014/main" id="{41760E97-FE52-9F73-5ED9-0540F8F3FD10}"/>
              </a:ext>
            </a:extLst>
          </p:cNvPr>
          <p:cNvSpPr/>
          <p:nvPr/>
        </p:nvSpPr>
        <p:spPr bwMode="auto">
          <a:xfrm>
            <a:off x="2019047" y="5456794"/>
            <a:ext cx="3848362" cy="960280"/>
          </a:xfrm>
          <a:prstGeom prst="rect">
            <a:avLst/>
          </a:prstGeom>
          <a:solidFill>
            <a:srgbClr val="FF671B">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文本框 176">
            <a:extLst>
              <a:ext uri="{FF2B5EF4-FFF2-40B4-BE49-F238E27FC236}">
                <a16:creationId xmlns:a16="http://schemas.microsoft.com/office/drawing/2014/main" id="{EB7C9EC6-54AA-D26E-2EA0-22605155E38B}"/>
              </a:ext>
            </a:extLst>
          </p:cNvPr>
          <p:cNvSpPr txBox="1"/>
          <p:nvPr/>
        </p:nvSpPr>
        <p:spPr>
          <a:xfrm>
            <a:off x="2645669" y="5719897"/>
            <a:ext cx="1521718" cy="59243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altLang="zh-CN"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IoT/OT</a:t>
            </a:r>
            <a:endParaRPr kumimoji="0" lang="zh-CN" altLang="en-US"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endParaRPr>
          </a:p>
        </p:txBody>
      </p:sp>
      <p:sp>
        <p:nvSpPr>
          <p:cNvPr id="178" name="矩形 177">
            <a:extLst>
              <a:ext uri="{FF2B5EF4-FFF2-40B4-BE49-F238E27FC236}">
                <a16:creationId xmlns:a16="http://schemas.microsoft.com/office/drawing/2014/main" id="{23A1BC05-163C-FC29-9A3B-9356268EE14A}"/>
              </a:ext>
            </a:extLst>
          </p:cNvPr>
          <p:cNvSpPr/>
          <p:nvPr/>
        </p:nvSpPr>
        <p:spPr bwMode="auto">
          <a:xfrm>
            <a:off x="111390" y="73781"/>
            <a:ext cx="4513653" cy="1700503"/>
          </a:xfrm>
          <a:prstGeom prst="rect">
            <a:avLst/>
          </a:prstGeom>
          <a:solidFill>
            <a:schemeClr val="accent3">
              <a:lumMod val="60000"/>
              <a:lumOff val="4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文本框 179">
            <a:extLst>
              <a:ext uri="{FF2B5EF4-FFF2-40B4-BE49-F238E27FC236}">
                <a16:creationId xmlns:a16="http://schemas.microsoft.com/office/drawing/2014/main" id="{5EE806E5-F7BD-C5B3-F8B5-8B58644F0C38}"/>
              </a:ext>
            </a:extLst>
          </p:cNvPr>
          <p:cNvSpPr txBox="1"/>
          <p:nvPr/>
        </p:nvSpPr>
        <p:spPr>
          <a:xfrm>
            <a:off x="551241" y="620531"/>
            <a:ext cx="3650792" cy="592435"/>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altLang="zh-CN"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XDR/SOC/SIEM/SOAR</a:t>
            </a:r>
            <a:endParaRPr kumimoji="0" lang="zh-CN" altLang="en-US" sz="2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endParaRPr>
          </a:p>
        </p:txBody>
      </p:sp>
      <p:sp>
        <p:nvSpPr>
          <p:cNvPr id="181" name="矩形 180">
            <a:extLst>
              <a:ext uri="{FF2B5EF4-FFF2-40B4-BE49-F238E27FC236}">
                <a16:creationId xmlns:a16="http://schemas.microsoft.com/office/drawing/2014/main" id="{E5B19B76-AB9D-5F74-B99A-F594B4D882EA}"/>
              </a:ext>
            </a:extLst>
          </p:cNvPr>
          <p:cNvSpPr/>
          <p:nvPr/>
        </p:nvSpPr>
        <p:spPr bwMode="auto">
          <a:xfrm>
            <a:off x="2019046" y="6452139"/>
            <a:ext cx="6268733" cy="313748"/>
          </a:xfrm>
          <a:prstGeom prst="rect">
            <a:avLst/>
          </a:prstGeom>
          <a:solidFill>
            <a:srgbClr val="505050">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文本框 181">
            <a:extLst>
              <a:ext uri="{FF2B5EF4-FFF2-40B4-BE49-F238E27FC236}">
                <a16:creationId xmlns:a16="http://schemas.microsoft.com/office/drawing/2014/main" id="{6EACF82E-9E28-51D7-AE2B-94CF23BC6730}"/>
              </a:ext>
            </a:extLst>
          </p:cNvPr>
          <p:cNvSpPr txBox="1"/>
          <p:nvPr/>
        </p:nvSpPr>
        <p:spPr>
          <a:xfrm>
            <a:off x="2044842" y="6499262"/>
            <a:ext cx="1572495" cy="204672"/>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altLang="zh-CN" sz="16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SDL/DevSecOps</a:t>
            </a:r>
            <a:endParaRPr kumimoji="0" lang="zh-CN" altLang="en-US" sz="16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endParaRPr>
          </a:p>
        </p:txBody>
      </p:sp>
      <p:grpSp>
        <p:nvGrpSpPr>
          <p:cNvPr id="183" name="组合 182">
            <a:extLst>
              <a:ext uri="{FF2B5EF4-FFF2-40B4-BE49-F238E27FC236}">
                <a16:creationId xmlns:a16="http://schemas.microsoft.com/office/drawing/2014/main" id="{4AA600D2-49FA-774A-3381-2233A0C21908}"/>
              </a:ext>
            </a:extLst>
          </p:cNvPr>
          <p:cNvGrpSpPr/>
          <p:nvPr/>
        </p:nvGrpSpPr>
        <p:grpSpPr>
          <a:xfrm>
            <a:off x="8436627" y="49284"/>
            <a:ext cx="3638119" cy="2482837"/>
            <a:chOff x="8436627" y="49284"/>
            <a:chExt cx="3638119" cy="2482837"/>
          </a:xfrm>
          <a:solidFill>
            <a:srgbClr val="6B2929">
              <a:alpha val="51000"/>
            </a:srgbClr>
          </a:solidFill>
        </p:grpSpPr>
        <p:sp>
          <p:nvSpPr>
            <p:cNvPr id="184" name="矩形 183">
              <a:extLst>
                <a:ext uri="{FF2B5EF4-FFF2-40B4-BE49-F238E27FC236}">
                  <a16:creationId xmlns:a16="http://schemas.microsoft.com/office/drawing/2014/main" id="{5E8FE34E-B36D-0C01-9896-D935ACFE7DBA}"/>
                </a:ext>
              </a:extLst>
            </p:cNvPr>
            <p:cNvSpPr/>
            <p:nvPr/>
          </p:nvSpPr>
          <p:spPr bwMode="auto">
            <a:xfrm>
              <a:off x="8436627" y="49284"/>
              <a:ext cx="3638119" cy="962582"/>
            </a:xfrm>
            <a:prstGeom prst="rect">
              <a:avLst/>
            </a:prstGeom>
            <a:solidFill>
              <a:srgbClr val="FF671B">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矩形 184">
              <a:extLst>
                <a:ext uri="{FF2B5EF4-FFF2-40B4-BE49-F238E27FC236}">
                  <a16:creationId xmlns:a16="http://schemas.microsoft.com/office/drawing/2014/main" id="{91793B96-ECF8-245E-844C-315994841272}"/>
                </a:ext>
              </a:extLst>
            </p:cNvPr>
            <p:cNvSpPr/>
            <p:nvPr/>
          </p:nvSpPr>
          <p:spPr bwMode="auto">
            <a:xfrm>
              <a:off x="8443025" y="711274"/>
              <a:ext cx="1715965" cy="1820847"/>
            </a:xfrm>
            <a:prstGeom prst="rect">
              <a:avLst/>
            </a:prstGeom>
            <a:solidFill>
              <a:srgbClr val="FF671B">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6" name="文本框 185">
            <a:extLst>
              <a:ext uri="{FF2B5EF4-FFF2-40B4-BE49-F238E27FC236}">
                <a16:creationId xmlns:a16="http://schemas.microsoft.com/office/drawing/2014/main" id="{AD27C0E5-F062-75C3-9DF2-3818CEB73F11}"/>
              </a:ext>
            </a:extLst>
          </p:cNvPr>
          <p:cNvSpPr txBox="1"/>
          <p:nvPr/>
        </p:nvSpPr>
        <p:spPr>
          <a:xfrm>
            <a:off x="8292712" y="381025"/>
            <a:ext cx="1944312" cy="727181"/>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altLang="zh-CN"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SaaS </a:t>
            </a:r>
            <a:r>
              <a:rPr kumimoji="0" lang="zh-CN" altLang="en-US" sz="2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应用</a:t>
            </a:r>
          </a:p>
        </p:txBody>
      </p:sp>
      <p:sp>
        <p:nvSpPr>
          <p:cNvPr id="187" name="矩形 186">
            <a:extLst>
              <a:ext uri="{FF2B5EF4-FFF2-40B4-BE49-F238E27FC236}">
                <a16:creationId xmlns:a16="http://schemas.microsoft.com/office/drawing/2014/main" id="{4D760DAF-C2C1-F691-9EEF-9ABC81845427}"/>
              </a:ext>
            </a:extLst>
          </p:cNvPr>
          <p:cNvSpPr/>
          <p:nvPr/>
        </p:nvSpPr>
        <p:spPr bwMode="auto">
          <a:xfrm>
            <a:off x="10199798" y="6452139"/>
            <a:ext cx="1823121" cy="339096"/>
          </a:xfrm>
          <a:prstGeom prst="rect">
            <a:avLst/>
          </a:prstGeom>
          <a:solidFill>
            <a:srgbClr val="FFFF00">
              <a:alpha val="4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zh-CN" alt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文本框 187">
            <a:extLst>
              <a:ext uri="{FF2B5EF4-FFF2-40B4-BE49-F238E27FC236}">
                <a16:creationId xmlns:a16="http://schemas.microsoft.com/office/drawing/2014/main" id="{3F5DCF6B-1F30-1FAC-6161-AC355B6F4EB4}"/>
              </a:ext>
            </a:extLst>
          </p:cNvPr>
          <p:cNvSpPr txBox="1"/>
          <p:nvPr/>
        </p:nvSpPr>
        <p:spPr>
          <a:xfrm>
            <a:off x="10941911" y="6483792"/>
            <a:ext cx="956526" cy="235613"/>
          </a:xfrm>
          <a:prstGeom prst="rect">
            <a:avLst/>
          </a:prstGeom>
          <a:solidFill>
            <a:srgbClr val="FFFF00"/>
          </a:solidFill>
          <a:ln>
            <a:noFill/>
          </a:ln>
        </p:spPr>
        <p:style>
          <a:lnRef idx="1">
            <a:schemeClr val="accent4"/>
          </a:lnRef>
          <a:fillRef idx="3">
            <a:schemeClr val="accent4"/>
          </a:fillRef>
          <a:effectRef idx="2">
            <a:schemeClr val="accent4"/>
          </a:effectRef>
          <a:fontRef idx="minor">
            <a:schemeClr val="lt1"/>
          </a:fontRef>
        </p:style>
        <p:txBody>
          <a:bodyPr wrap="square" lIns="36000" tIns="36000" rIns="36000" bIns="36000" rtlCol="0" anchor="ctr" anchorCtr="0">
            <a:no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zh-CN" altLang="en-US" sz="16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微软雅黑"/>
                <a:cs typeface="+mn-cs"/>
              </a:rPr>
              <a:t>安全情报</a:t>
            </a:r>
          </a:p>
        </p:txBody>
      </p:sp>
    </p:spTree>
    <p:extLst>
      <p:ext uri="{BB962C8B-B14F-4D97-AF65-F5344CB8AC3E}">
        <p14:creationId xmlns:p14="http://schemas.microsoft.com/office/powerpoint/2010/main" val="16206771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fade">
                                      <p:cBhvr>
                                        <p:cTn id="10" dur="500"/>
                                        <p:tgtEl>
                                          <p:spTgt spid="1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fade">
                                      <p:cBhvr>
                                        <p:cTn id="15" dur="500"/>
                                        <p:tgtEl>
                                          <p:spTgt spid="168"/>
                                        </p:tgtEl>
                                      </p:cBhvr>
                                    </p:animEffect>
                                  </p:childTnLst>
                                </p:cTn>
                              </p:par>
                              <p:par>
                                <p:cTn id="16" presetID="10" presetClass="entr" presetSubtype="0" fill="hold" nodeType="with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fade">
                                      <p:cBhvr>
                                        <p:cTn id="18" dur="500"/>
                                        <p:tgtEl>
                                          <p:spTgt spid="1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6"/>
                                        </p:tgtEl>
                                        <p:attrNameLst>
                                          <p:attrName>style.visibility</p:attrName>
                                        </p:attrNameLst>
                                      </p:cBhvr>
                                      <p:to>
                                        <p:strVal val="visible"/>
                                      </p:to>
                                    </p:set>
                                    <p:animEffect transition="in" filter="fade">
                                      <p:cBhvr>
                                        <p:cTn id="23" dur="500"/>
                                        <p:tgtEl>
                                          <p:spTgt spid="186"/>
                                        </p:tgtEl>
                                      </p:cBhvr>
                                    </p:animEffect>
                                  </p:childTnLst>
                                </p:cTn>
                              </p:par>
                              <p:par>
                                <p:cTn id="24" presetID="10" presetClass="entr" presetSubtype="0" fill="hold" nodeType="withEffect">
                                  <p:stCondLst>
                                    <p:cond delay="0"/>
                                  </p:stCondLst>
                                  <p:childTnLst>
                                    <p:set>
                                      <p:cBhvr>
                                        <p:cTn id="25" dur="1" fill="hold">
                                          <p:stCondLst>
                                            <p:cond delay="0"/>
                                          </p:stCondLst>
                                        </p:cTn>
                                        <p:tgtEl>
                                          <p:spTgt spid="183"/>
                                        </p:tgtEl>
                                        <p:attrNameLst>
                                          <p:attrName>style.visibility</p:attrName>
                                        </p:attrNameLst>
                                      </p:cBhvr>
                                      <p:to>
                                        <p:strVal val="visible"/>
                                      </p:to>
                                    </p:set>
                                    <p:animEffect transition="in" filter="fade">
                                      <p:cBhvr>
                                        <p:cTn id="26" dur="500"/>
                                        <p:tgtEl>
                                          <p:spTgt spid="18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fade">
                                      <p:cBhvr>
                                        <p:cTn id="31" dur="500"/>
                                        <p:tgtEl>
                                          <p:spTgt spid="172"/>
                                        </p:tgtEl>
                                      </p:cBhvr>
                                    </p:animEffect>
                                  </p:childTnLst>
                                </p:cTn>
                              </p:par>
                              <p:par>
                                <p:cTn id="32" presetID="10" presetClass="entr" presetSubtype="0" fill="hold" nodeType="with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p:cTn id="34" dur="500"/>
                                        <p:tgtEl>
                                          <p:spTgt spid="16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3"/>
                                        </p:tgtEl>
                                        <p:attrNameLst>
                                          <p:attrName>style.visibility</p:attrName>
                                        </p:attrNameLst>
                                      </p:cBhvr>
                                      <p:to>
                                        <p:strVal val="visible"/>
                                      </p:to>
                                    </p:set>
                                    <p:animEffect transition="in" filter="fade">
                                      <p:cBhvr>
                                        <p:cTn id="39" dur="500"/>
                                        <p:tgtEl>
                                          <p:spTgt spid="1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fade">
                                      <p:cBhvr>
                                        <p:cTn id="42" dur="5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0"/>
                                        </p:tgtEl>
                                        <p:attrNameLst>
                                          <p:attrName>style.visibility</p:attrName>
                                        </p:attrNameLst>
                                      </p:cBhvr>
                                      <p:to>
                                        <p:strVal val="visible"/>
                                      </p:to>
                                    </p:set>
                                    <p:animEffect transition="in" filter="fade">
                                      <p:cBhvr>
                                        <p:cTn id="47" dur="500"/>
                                        <p:tgtEl>
                                          <p:spTgt spid="1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8"/>
                                        </p:tgtEl>
                                        <p:attrNameLst>
                                          <p:attrName>style.visibility</p:attrName>
                                        </p:attrNameLst>
                                      </p:cBhvr>
                                      <p:to>
                                        <p:strVal val="visible"/>
                                      </p:to>
                                    </p:set>
                                    <p:animEffect transition="in" filter="fade">
                                      <p:cBhvr>
                                        <p:cTn id="50" dur="500"/>
                                        <p:tgtEl>
                                          <p:spTgt spid="1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7"/>
                                        </p:tgtEl>
                                        <p:attrNameLst>
                                          <p:attrName>style.visibility</p:attrName>
                                        </p:attrNameLst>
                                      </p:cBhvr>
                                      <p:to>
                                        <p:strVal val="visible"/>
                                      </p:to>
                                    </p:set>
                                    <p:animEffect transition="in" filter="fade">
                                      <p:cBhvr>
                                        <p:cTn id="55" dur="500"/>
                                        <p:tgtEl>
                                          <p:spTgt spid="17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6"/>
                                        </p:tgtEl>
                                        <p:attrNameLst>
                                          <p:attrName>style.visibility</p:attrName>
                                        </p:attrNameLst>
                                      </p:cBhvr>
                                      <p:to>
                                        <p:strVal val="visible"/>
                                      </p:to>
                                    </p:set>
                                    <p:animEffect transition="in" filter="fade">
                                      <p:cBhvr>
                                        <p:cTn id="58" dur="500"/>
                                        <p:tgtEl>
                                          <p:spTgt spid="17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2"/>
                                        </p:tgtEl>
                                        <p:attrNameLst>
                                          <p:attrName>style.visibility</p:attrName>
                                        </p:attrNameLst>
                                      </p:cBhvr>
                                      <p:to>
                                        <p:strVal val="visible"/>
                                      </p:to>
                                    </p:set>
                                    <p:animEffect transition="in" filter="fade">
                                      <p:cBhvr>
                                        <p:cTn id="63" dur="500"/>
                                        <p:tgtEl>
                                          <p:spTgt spid="18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81"/>
                                        </p:tgtEl>
                                        <p:attrNameLst>
                                          <p:attrName>style.visibility</p:attrName>
                                        </p:attrNameLst>
                                      </p:cBhvr>
                                      <p:to>
                                        <p:strVal val="visible"/>
                                      </p:to>
                                    </p:set>
                                    <p:animEffect transition="in" filter="fade">
                                      <p:cBhvr>
                                        <p:cTn id="66" dur="500"/>
                                        <p:tgtEl>
                                          <p:spTgt spid="18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8"/>
                                        </p:tgtEl>
                                        <p:attrNameLst>
                                          <p:attrName>style.visibility</p:attrName>
                                        </p:attrNameLst>
                                      </p:cBhvr>
                                      <p:to>
                                        <p:strVal val="visible"/>
                                      </p:to>
                                    </p:set>
                                    <p:animEffect transition="in" filter="fade">
                                      <p:cBhvr>
                                        <p:cTn id="71" dur="500"/>
                                        <p:tgtEl>
                                          <p:spTgt spid="18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fade">
                                      <p:cBhvr>
                                        <p:cTn id="74"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4" grpId="0" animBg="1"/>
      <p:bldP spid="168" grpId="0" animBg="1"/>
      <p:bldP spid="172" grpId="0" animBg="1"/>
      <p:bldP spid="173" grpId="0" animBg="1"/>
      <p:bldP spid="175" grpId="0" animBg="1"/>
      <p:bldP spid="176" grpId="0" animBg="1"/>
      <p:bldP spid="177" grpId="0" animBg="1"/>
      <p:bldP spid="178" grpId="0" animBg="1"/>
      <p:bldP spid="180" grpId="0" animBg="1"/>
      <p:bldP spid="181" grpId="0" animBg="1"/>
      <p:bldP spid="182" grpId="0" animBg="1"/>
      <p:bldP spid="186" grpId="0" animBg="1"/>
      <p:bldP spid="187" grpId="0" animBg="1"/>
      <p:bldP spid="188" grpId="0" animBg="1"/>
    </p:bldLst>
  </p:timing>
</p:sld>
</file>

<file path=ppt/theme/theme1.xml><?xml version="1.0" encoding="utf-8"?>
<a:theme xmlns:a="http://schemas.openxmlformats.org/drawingml/2006/main" name="7_Windows 10 Template">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egoe UI-微软雅黑">
      <a:majorFont>
        <a:latin typeface="Segoe UI"/>
        <a:ea typeface="微软雅黑"/>
        <a:cs typeface=""/>
      </a:majorFont>
      <a:minorFont>
        <a:latin typeface="Segoe U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9BC9A56F-38DA-42B6-8681-880C03FB92A0}" vid="{C79301BF-CA34-4E39-99C7-C1F0C2B805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TotalTime>
  <Words>3809</Words>
  <Application>Microsoft Office PowerPoint</Application>
  <PresentationFormat>宽屏</PresentationFormat>
  <Paragraphs>122</Paragraphs>
  <Slides>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Arial</vt:lpstr>
      <vt:lpstr>Calibri</vt:lpstr>
      <vt:lpstr>Segoe UI</vt:lpstr>
      <vt:lpstr>Segoe UI Semibold</vt:lpstr>
      <vt:lpstr>Segoe UI Semilight</vt:lpstr>
      <vt:lpstr>7_Windows 10 Template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Meibo Zhang</dc:creator>
  <cp:lastModifiedBy>Meibo Zhang</cp:lastModifiedBy>
  <cp:revision>4</cp:revision>
  <dcterms:created xsi:type="dcterms:W3CDTF">2024-11-21T00:43:44Z</dcterms:created>
  <dcterms:modified xsi:type="dcterms:W3CDTF">2024-11-21T00:53:16Z</dcterms:modified>
</cp:coreProperties>
</file>