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7" r:id="rId4"/>
    <p:sldId id="259" r:id="rId5"/>
    <p:sldId id="271" r:id="rId6"/>
    <p:sldId id="260" r:id="rId7"/>
    <p:sldId id="272" r:id="rId8"/>
    <p:sldId id="273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8" r:id="rId18"/>
    <p:sldId id="289" r:id="rId19"/>
    <p:sldId id="263" r:id="rId20"/>
    <p:sldId id="261" r:id="rId21"/>
    <p:sldId id="287" r:id="rId22"/>
    <p:sldId id="286" r:id="rId23"/>
    <p:sldId id="297" r:id="rId24"/>
    <p:sldId id="298" r:id="rId25"/>
    <p:sldId id="299" r:id="rId26"/>
    <p:sldId id="265" r:id="rId27"/>
    <p:sldId id="291" r:id="rId28"/>
    <p:sldId id="290" r:id="rId29"/>
    <p:sldId id="294" r:id="rId30"/>
    <p:sldId id="293" r:id="rId31"/>
    <p:sldId id="301" r:id="rId32"/>
    <p:sldId id="302" r:id="rId33"/>
    <p:sldId id="266" r:id="rId34"/>
    <p:sldId id="292" r:id="rId35"/>
    <p:sldId id="269" r:id="rId36"/>
    <p:sldId id="270" r:id="rId37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E86C9A-93D4-4DA7-9225-7B2494192007}" type="doc">
      <dgm:prSet loTypeId="urn:microsoft.com/office/officeart/2005/8/layout/process1" loCatId="process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150"/>
        </a:p>
      </dgm:t>
    </dgm:pt>
    <dgm:pt modelId="{AE33EA78-D8B6-4F5E-8DE3-0DD95590B3E9}">
      <dgm:prSet phldrT="[Texto]" phldr="0"/>
      <dgm:spPr/>
      <dgm:t>
        <a:bodyPr/>
        <a:lstStyle/>
        <a:p>
          <a:r>
            <a:rPr lang="pt-PT" noProof="0" dirty="0"/>
            <a:t>Laringoscopia</a:t>
          </a:r>
        </a:p>
      </dgm:t>
    </dgm:pt>
    <dgm:pt modelId="{53EB55A8-368F-4401-9933-F4DF54483192}" type="parTrans" cxnId="{C7CAD9D4-F1B4-4093-993A-68117C67E64F}">
      <dgm:prSet/>
      <dgm:spPr/>
      <dgm:t>
        <a:bodyPr/>
        <a:lstStyle/>
        <a:p>
          <a:endParaRPr lang="en-150"/>
        </a:p>
      </dgm:t>
    </dgm:pt>
    <dgm:pt modelId="{D668CA44-E0AA-410B-9A5E-C2C8CCA69C1B}" type="sibTrans" cxnId="{C7CAD9D4-F1B4-4093-993A-68117C67E64F}">
      <dgm:prSet/>
      <dgm:spPr/>
      <dgm:t>
        <a:bodyPr/>
        <a:lstStyle/>
        <a:p>
          <a:endParaRPr lang="pt-PT" noProof="0" dirty="0"/>
        </a:p>
      </dgm:t>
    </dgm:pt>
    <dgm:pt modelId="{ADC650B1-09CF-46D7-A9C4-7EFC7079B051}">
      <dgm:prSet phldrT="[Texto]" phldr="0"/>
      <dgm:spPr/>
      <dgm:t>
        <a:bodyPr/>
        <a:lstStyle/>
        <a:p>
          <a:r>
            <a:rPr lang="pt-PT" noProof="0" dirty="0"/>
            <a:t>Máscara de Oxigénio</a:t>
          </a:r>
        </a:p>
      </dgm:t>
    </dgm:pt>
    <dgm:pt modelId="{5060D1AE-937A-47D7-864F-CE2CD1478BD4}" type="parTrans" cxnId="{78376049-4C89-4832-B6AD-D9F1150C90F7}">
      <dgm:prSet/>
      <dgm:spPr/>
      <dgm:t>
        <a:bodyPr/>
        <a:lstStyle/>
        <a:p>
          <a:endParaRPr lang="en-150"/>
        </a:p>
      </dgm:t>
    </dgm:pt>
    <dgm:pt modelId="{D277FBF1-2496-411D-B59A-256DEEDCCE66}" type="sibTrans" cxnId="{78376049-4C89-4832-B6AD-D9F1150C90F7}">
      <dgm:prSet/>
      <dgm:spPr/>
      <dgm:t>
        <a:bodyPr/>
        <a:lstStyle/>
        <a:p>
          <a:endParaRPr lang="pt-PT" noProof="0" dirty="0"/>
        </a:p>
      </dgm:t>
    </dgm:pt>
    <dgm:pt modelId="{473F5D00-5587-43D1-A6FA-8F0F7DDB0439}">
      <dgm:prSet phldrT="[Texto]" phldr="0"/>
      <dgm:spPr/>
      <dgm:t>
        <a:bodyPr/>
        <a:lstStyle/>
        <a:p>
          <a:r>
            <a:rPr lang="pt-PT" noProof="0" dirty="0"/>
            <a:t>Dispositivos Supraglóticos</a:t>
          </a:r>
        </a:p>
      </dgm:t>
    </dgm:pt>
    <dgm:pt modelId="{1D0EB33C-906B-4443-AE2B-70F63DCECADD}" type="parTrans" cxnId="{C68DEA45-CC04-4392-A7ED-A47B895901A5}">
      <dgm:prSet/>
      <dgm:spPr/>
      <dgm:t>
        <a:bodyPr/>
        <a:lstStyle/>
        <a:p>
          <a:endParaRPr lang="en-150"/>
        </a:p>
      </dgm:t>
    </dgm:pt>
    <dgm:pt modelId="{8F7B95E8-B75B-4AA6-B5C0-D80FDADFA846}" type="sibTrans" cxnId="{C68DEA45-CC04-4392-A7ED-A47B895901A5}">
      <dgm:prSet/>
      <dgm:spPr/>
      <dgm:t>
        <a:bodyPr/>
        <a:lstStyle/>
        <a:p>
          <a:endParaRPr lang="pt-PT" noProof="0" dirty="0"/>
        </a:p>
      </dgm:t>
    </dgm:pt>
    <dgm:pt modelId="{249F8D09-B866-4CE6-9530-46561E1F29DA}">
      <dgm:prSet phldrT="[Texto]" phldr="0"/>
      <dgm:spPr/>
      <dgm:t>
        <a:bodyPr/>
        <a:lstStyle/>
        <a:p>
          <a:r>
            <a:rPr lang="pt-PT" noProof="0" dirty="0" err="1"/>
            <a:t>Cricotirotomia</a:t>
          </a:r>
          <a:endParaRPr lang="pt-PT" noProof="0" dirty="0"/>
        </a:p>
      </dgm:t>
    </dgm:pt>
    <dgm:pt modelId="{5E66ABA0-88D8-4376-9944-29724D1CD427}" type="parTrans" cxnId="{CB276A4E-2D05-4794-99E9-83FDE1C75431}">
      <dgm:prSet/>
      <dgm:spPr/>
      <dgm:t>
        <a:bodyPr/>
        <a:lstStyle/>
        <a:p>
          <a:endParaRPr lang="en-150"/>
        </a:p>
      </dgm:t>
    </dgm:pt>
    <dgm:pt modelId="{A06677FF-6F32-4690-A681-12F34783DA24}" type="sibTrans" cxnId="{CB276A4E-2D05-4794-99E9-83FDE1C75431}">
      <dgm:prSet/>
      <dgm:spPr/>
      <dgm:t>
        <a:bodyPr/>
        <a:lstStyle/>
        <a:p>
          <a:endParaRPr lang="en-150"/>
        </a:p>
      </dgm:t>
    </dgm:pt>
    <dgm:pt modelId="{50DD7FFB-5B23-47E7-B96E-A2D1E472BAB8}" type="pres">
      <dgm:prSet presAssocID="{84E86C9A-93D4-4DA7-9225-7B2494192007}" presName="Name0" presStyleCnt="0">
        <dgm:presLayoutVars>
          <dgm:dir/>
          <dgm:resizeHandles val="exact"/>
        </dgm:presLayoutVars>
      </dgm:prSet>
      <dgm:spPr/>
    </dgm:pt>
    <dgm:pt modelId="{FCB4E2F6-EEEE-4C24-AD04-85AEE41D54FB}" type="pres">
      <dgm:prSet presAssocID="{AE33EA78-D8B6-4F5E-8DE3-0DD95590B3E9}" presName="node" presStyleLbl="node1" presStyleIdx="0" presStyleCnt="4">
        <dgm:presLayoutVars>
          <dgm:bulletEnabled val="1"/>
        </dgm:presLayoutVars>
      </dgm:prSet>
      <dgm:spPr/>
    </dgm:pt>
    <dgm:pt modelId="{FB03905A-BAB4-4590-8C43-A7B236C4289E}" type="pres">
      <dgm:prSet presAssocID="{D668CA44-E0AA-410B-9A5E-C2C8CCA69C1B}" presName="sibTrans" presStyleLbl="sibTrans2D1" presStyleIdx="0" presStyleCnt="3"/>
      <dgm:spPr/>
    </dgm:pt>
    <dgm:pt modelId="{43701BF6-FA4A-4906-ABD6-1878F943D98F}" type="pres">
      <dgm:prSet presAssocID="{D668CA44-E0AA-410B-9A5E-C2C8CCA69C1B}" presName="connectorText" presStyleLbl="sibTrans2D1" presStyleIdx="0" presStyleCnt="3"/>
      <dgm:spPr/>
    </dgm:pt>
    <dgm:pt modelId="{2D701699-5983-4899-B238-39C25B0CBE2C}" type="pres">
      <dgm:prSet presAssocID="{ADC650B1-09CF-46D7-A9C4-7EFC7079B051}" presName="node" presStyleLbl="node1" presStyleIdx="1" presStyleCnt="4">
        <dgm:presLayoutVars>
          <dgm:bulletEnabled val="1"/>
        </dgm:presLayoutVars>
      </dgm:prSet>
      <dgm:spPr/>
    </dgm:pt>
    <dgm:pt modelId="{53A2499C-DAF0-4B46-AC6B-D6C1CEEAACF4}" type="pres">
      <dgm:prSet presAssocID="{D277FBF1-2496-411D-B59A-256DEEDCCE66}" presName="sibTrans" presStyleLbl="sibTrans2D1" presStyleIdx="1" presStyleCnt="3"/>
      <dgm:spPr/>
    </dgm:pt>
    <dgm:pt modelId="{EB3C5D75-8951-46DC-AF11-A3E597C6309B}" type="pres">
      <dgm:prSet presAssocID="{D277FBF1-2496-411D-B59A-256DEEDCCE66}" presName="connectorText" presStyleLbl="sibTrans2D1" presStyleIdx="1" presStyleCnt="3"/>
      <dgm:spPr/>
    </dgm:pt>
    <dgm:pt modelId="{D574C5E0-1D43-4BEC-A464-5AE2ECD9BD98}" type="pres">
      <dgm:prSet presAssocID="{473F5D00-5587-43D1-A6FA-8F0F7DDB0439}" presName="node" presStyleLbl="node1" presStyleIdx="2" presStyleCnt="4">
        <dgm:presLayoutVars>
          <dgm:bulletEnabled val="1"/>
        </dgm:presLayoutVars>
      </dgm:prSet>
      <dgm:spPr/>
    </dgm:pt>
    <dgm:pt modelId="{BD1AC9BD-C74C-4D26-8769-FD3DF3B991D8}" type="pres">
      <dgm:prSet presAssocID="{8F7B95E8-B75B-4AA6-B5C0-D80FDADFA846}" presName="sibTrans" presStyleLbl="sibTrans2D1" presStyleIdx="2" presStyleCnt="3"/>
      <dgm:spPr/>
    </dgm:pt>
    <dgm:pt modelId="{3F1328FD-3548-4082-8C42-F5A64080D54B}" type="pres">
      <dgm:prSet presAssocID="{8F7B95E8-B75B-4AA6-B5C0-D80FDADFA846}" presName="connectorText" presStyleLbl="sibTrans2D1" presStyleIdx="2" presStyleCnt="3"/>
      <dgm:spPr/>
    </dgm:pt>
    <dgm:pt modelId="{46807D60-6505-40E7-9D4B-8496AAA13182}" type="pres">
      <dgm:prSet presAssocID="{249F8D09-B866-4CE6-9530-46561E1F29DA}" presName="node" presStyleLbl="node1" presStyleIdx="3" presStyleCnt="4">
        <dgm:presLayoutVars>
          <dgm:bulletEnabled val="1"/>
        </dgm:presLayoutVars>
      </dgm:prSet>
      <dgm:spPr/>
    </dgm:pt>
  </dgm:ptLst>
  <dgm:cxnLst>
    <dgm:cxn modelId="{8850EB22-3548-497A-A527-E1C4BB373295}" type="presOf" srcId="{8F7B95E8-B75B-4AA6-B5C0-D80FDADFA846}" destId="{BD1AC9BD-C74C-4D26-8769-FD3DF3B991D8}" srcOrd="0" destOrd="0" presId="urn:microsoft.com/office/officeart/2005/8/layout/process1"/>
    <dgm:cxn modelId="{E6DCFC29-6F52-46A0-9BD6-7AD98294023C}" type="presOf" srcId="{84E86C9A-93D4-4DA7-9225-7B2494192007}" destId="{50DD7FFB-5B23-47E7-B96E-A2D1E472BAB8}" srcOrd="0" destOrd="0" presId="urn:microsoft.com/office/officeart/2005/8/layout/process1"/>
    <dgm:cxn modelId="{55543430-0F6D-42C4-A7E1-13A18ADC45C1}" type="presOf" srcId="{ADC650B1-09CF-46D7-A9C4-7EFC7079B051}" destId="{2D701699-5983-4899-B238-39C25B0CBE2C}" srcOrd="0" destOrd="0" presId="urn:microsoft.com/office/officeart/2005/8/layout/process1"/>
    <dgm:cxn modelId="{E2C40234-3423-4E44-ABDE-5CC96FFCA372}" type="presOf" srcId="{D668CA44-E0AA-410B-9A5E-C2C8CCA69C1B}" destId="{43701BF6-FA4A-4906-ABD6-1878F943D98F}" srcOrd="1" destOrd="0" presId="urn:microsoft.com/office/officeart/2005/8/layout/process1"/>
    <dgm:cxn modelId="{C68DEA45-CC04-4392-A7ED-A47B895901A5}" srcId="{84E86C9A-93D4-4DA7-9225-7B2494192007}" destId="{473F5D00-5587-43D1-A6FA-8F0F7DDB0439}" srcOrd="2" destOrd="0" parTransId="{1D0EB33C-906B-4443-AE2B-70F63DCECADD}" sibTransId="{8F7B95E8-B75B-4AA6-B5C0-D80FDADFA846}"/>
    <dgm:cxn modelId="{78376049-4C89-4832-B6AD-D9F1150C90F7}" srcId="{84E86C9A-93D4-4DA7-9225-7B2494192007}" destId="{ADC650B1-09CF-46D7-A9C4-7EFC7079B051}" srcOrd="1" destOrd="0" parTransId="{5060D1AE-937A-47D7-864F-CE2CD1478BD4}" sibTransId="{D277FBF1-2496-411D-B59A-256DEEDCCE66}"/>
    <dgm:cxn modelId="{CB276A4E-2D05-4794-99E9-83FDE1C75431}" srcId="{84E86C9A-93D4-4DA7-9225-7B2494192007}" destId="{249F8D09-B866-4CE6-9530-46561E1F29DA}" srcOrd="3" destOrd="0" parTransId="{5E66ABA0-88D8-4376-9944-29724D1CD427}" sibTransId="{A06677FF-6F32-4690-A681-12F34783DA24}"/>
    <dgm:cxn modelId="{8A350B6F-1D08-4C4B-ABF4-0A9DA62C9150}" type="presOf" srcId="{249F8D09-B866-4CE6-9530-46561E1F29DA}" destId="{46807D60-6505-40E7-9D4B-8496AAA13182}" srcOrd="0" destOrd="0" presId="urn:microsoft.com/office/officeart/2005/8/layout/process1"/>
    <dgm:cxn modelId="{32FAFC82-A56F-4CEE-88C6-EE3881719E3C}" type="presOf" srcId="{8F7B95E8-B75B-4AA6-B5C0-D80FDADFA846}" destId="{3F1328FD-3548-4082-8C42-F5A64080D54B}" srcOrd="1" destOrd="0" presId="urn:microsoft.com/office/officeart/2005/8/layout/process1"/>
    <dgm:cxn modelId="{73007793-C96F-4B8A-BCB1-7F3A128A0F81}" type="presOf" srcId="{D277FBF1-2496-411D-B59A-256DEEDCCE66}" destId="{EB3C5D75-8951-46DC-AF11-A3E597C6309B}" srcOrd="1" destOrd="0" presId="urn:microsoft.com/office/officeart/2005/8/layout/process1"/>
    <dgm:cxn modelId="{82BC31C1-67C7-42A3-8CC3-8FD120F435BA}" type="presOf" srcId="{D668CA44-E0AA-410B-9A5E-C2C8CCA69C1B}" destId="{FB03905A-BAB4-4590-8C43-A7B236C4289E}" srcOrd="0" destOrd="0" presId="urn:microsoft.com/office/officeart/2005/8/layout/process1"/>
    <dgm:cxn modelId="{C7CAD9D4-F1B4-4093-993A-68117C67E64F}" srcId="{84E86C9A-93D4-4DA7-9225-7B2494192007}" destId="{AE33EA78-D8B6-4F5E-8DE3-0DD95590B3E9}" srcOrd="0" destOrd="0" parTransId="{53EB55A8-368F-4401-9933-F4DF54483192}" sibTransId="{D668CA44-E0AA-410B-9A5E-C2C8CCA69C1B}"/>
    <dgm:cxn modelId="{1B7BEDDF-814C-4CEF-90A1-A6DE142DAD3A}" type="presOf" srcId="{D277FBF1-2496-411D-B59A-256DEEDCCE66}" destId="{53A2499C-DAF0-4B46-AC6B-D6C1CEEAACF4}" srcOrd="0" destOrd="0" presId="urn:microsoft.com/office/officeart/2005/8/layout/process1"/>
    <dgm:cxn modelId="{B24E10EE-F15F-4F82-B35D-E08AB438C31A}" type="presOf" srcId="{AE33EA78-D8B6-4F5E-8DE3-0DD95590B3E9}" destId="{FCB4E2F6-EEEE-4C24-AD04-85AEE41D54FB}" srcOrd="0" destOrd="0" presId="urn:microsoft.com/office/officeart/2005/8/layout/process1"/>
    <dgm:cxn modelId="{780764F6-C17E-4000-A025-A89B670D8BEA}" type="presOf" srcId="{473F5D00-5587-43D1-A6FA-8F0F7DDB0439}" destId="{D574C5E0-1D43-4BEC-A464-5AE2ECD9BD98}" srcOrd="0" destOrd="0" presId="urn:microsoft.com/office/officeart/2005/8/layout/process1"/>
    <dgm:cxn modelId="{3554E33B-EDFE-4C13-90F3-A9C51E738030}" type="presParOf" srcId="{50DD7FFB-5B23-47E7-B96E-A2D1E472BAB8}" destId="{FCB4E2F6-EEEE-4C24-AD04-85AEE41D54FB}" srcOrd="0" destOrd="0" presId="urn:microsoft.com/office/officeart/2005/8/layout/process1"/>
    <dgm:cxn modelId="{35E586DB-ADAA-4ED9-9839-849FFD1CF4B3}" type="presParOf" srcId="{50DD7FFB-5B23-47E7-B96E-A2D1E472BAB8}" destId="{FB03905A-BAB4-4590-8C43-A7B236C4289E}" srcOrd="1" destOrd="0" presId="urn:microsoft.com/office/officeart/2005/8/layout/process1"/>
    <dgm:cxn modelId="{574092C9-C9EE-46DB-99A0-0177D9D82D2D}" type="presParOf" srcId="{FB03905A-BAB4-4590-8C43-A7B236C4289E}" destId="{43701BF6-FA4A-4906-ABD6-1878F943D98F}" srcOrd="0" destOrd="0" presId="urn:microsoft.com/office/officeart/2005/8/layout/process1"/>
    <dgm:cxn modelId="{AA3C270F-45ED-4312-B413-8490388988AA}" type="presParOf" srcId="{50DD7FFB-5B23-47E7-B96E-A2D1E472BAB8}" destId="{2D701699-5983-4899-B238-39C25B0CBE2C}" srcOrd="2" destOrd="0" presId="urn:microsoft.com/office/officeart/2005/8/layout/process1"/>
    <dgm:cxn modelId="{4727460D-0022-498D-A28E-FE03B6C357C3}" type="presParOf" srcId="{50DD7FFB-5B23-47E7-B96E-A2D1E472BAB8}" destId="{53A2499C-DAF0-4B46-AC6B-D6C1CEEAACF4}" srcOrd="3" destOrd="0" presId="urn:microsoft.com/office/officeart/2005/8/layout/process1"/>
    <dgm:cxn modelId="{A96AF49C-D40C-4A5C-BEA8-4195F0481723}" type="presParOf" srcId="{53A2499C-DAF0-4B46-AC6B-D6C1CEEAACF4}" destId="{EB3C5D75-8951-46DC-AF11-A3E597C6309B}" srcOrd="0" destOrd="0" presId="urn:microsoft.com/office/officeart/2005/8/layout/process1"/>
    <dgm:cxn modelId="{6F9AFEB3-0AA3-44BA-8FA5-B928741F5E63}" type="presParOf" srcId="{50DD7FFB-5B23-47E7-B96E-A2D1E472BAB8}" destId="{D574C5E0-1D43-4BEC-A464-5AE2ECD9BD98}" srcOrd="4" destOrd="0" presId="urn:microsoft.com/office/officeart/2005/8/layout/process1"/>
    <dgm:cxn modelId="{DF00B340-97FD-443A-8EDB-2F2E12D2848D}" type="presParOf" srcId="{50DD7FFB-5B23-47E7-B96E-A2D1E472BAB8}" destId="{BD1AC9BD-C74C-4D26-8769-FD3DF3B991D8}" srcOrd="5" destOrd="0" presId="urn:microsoft.com/office/officeart/2005/8/layout/process1"/>
    <dgm:cxn modelId="{ACB295F3-E581-4D33-918E-36308DB876B5}" type="presParOf" srcId="{BD1AC9BD-C74C-4D26-8769-FD3DF3B991D8}" destId="{3F1328FD-3548-4082-8C42-F5A64080D54B}" srcOrd="0" destOrd="0" presId="urn:microsoft.com/office/officeart/2005/8/layout/process1"/>
    <dgm:cxn modelId="{B9821D7B-6430-4C88-9D66-88D81968F66A}" type="presParOf" srcId="{50DD7FFB-5B23-47E7-B96E-A2D1E472BAB8}" destId="{46807D60-6505-40E7-9D4B-8496AAA13182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4E2F6-EEEE-4C24-AD04-85AEE41D54FB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noProof="0" dirty="0"/>
            <a:t>Laringoscopia</a:t>
          </a:r>
        </a:p>
      </dsp:txBody>
      <dsp:txXfrm>
        <a:off x="40127" y="1605038"/>
        <a:ext cx="1949441" cy="1141260"/>
      </dsp:txXfrm>
    </dsp:sp>
    <dsp:sp modelId="{FB03905A-BAB4-4590-8C43-A7B236C4289E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800" kern="1200" noProof="0" dirty="0"/>
        </a:p>
      </dsp:txBody>
      <dsp:txXfrm>
        <a:off x="2227119" y="2025346"/>
        <a:ext cx="299835" cy="300644"/>
      </dsp:txXfrm>
    </dsp:sp>
    <dsp:sp modelId="{2D701699-5983-4899-B238-39C25B0CBE2C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noProof="0" dirty="0"/>
            <a:t>Máscara de Oxigénio</a:t>
          </a:r>
        </a:p>
      </dsp:txBody>
      <dsp:txXfrm>
        <a:off x="2868761" y="1605038"/>
        <a:ext cx="1949441" cy="1141260"/>
      </dsp:txXfrm>
    </dsp:sp>
    <dsp:sp modelId="{53A2499C-DAF0-4B46-AC6B-D6C1CEEAACF4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800" kern="1200" noProof="0" dirty="0"/>
        </a:p>
      </dsp:txBody>
      <dsp:txXfrm>
        <a:off x="5055754" y="2025346"/>
        <a:ext cx="299835" cy="300644"/>
      </dsp:txXfrm>
    </dsp:sp>
    <dsp:sp modelId="{D574C5E0-1D43-4BEC-A464-5AE2ECD9BD98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noProof="0" dirty="0"/>
            <a:t>Dispositivos Supraglóticos</a:t>
          </a:r>
        </a:p>
      </dsp:txBody>
      <dsp:txXfrm>
        <a:off x="5697396" y="1605038"/>
        <a:ext cx="1949441" cy="1141260"/>
      </dsp:txXfrm>
    </dsp:sp>
    <dsp:sp modelId="{BD1AC9BD-C74C-4D26-8769-FD3DF3B991D8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PT" sz="1800" kern="1200" noProof="0" dirty="0"/>
        </a:p>
      </dsp:txBody>
      <dsp:txXfrm>
        <a:off x="7884389" y="2025346"/>
        <a:ext cx="299835" cy="300644"/>
      </dsp:txXfrm>
    </dsp:sp>
    <dsp:sp modelId="{46807D60-6505-40E7-9D4B-8496AAA13182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noProof="0" dirty="0" err="1"/>
            <a:t>Cricotirotomia</a:t>
          </a:r>
          <a:endParaRPr lang="pt-PT" sz="2200" kern="1200" noProof="0" dirty="0"/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7A65C-E6FB-4AC5-AEE5-6FDD3865F2E4}" type="datetimeFigureOut">
              <a:rPr lang="en-150" smtClean="0"/>
              <a:t>13/10/2025</a:t>
            </a:fld>
            <a:endParaRPr lang="en-15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15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A54EE-0607-4E63-8F01-AB31196C44BD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059993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A54EE-0607-4E63-8F01-AB31196C44BD}" type="slidenum">
              <a:rPr lang="en-150" smtClean="0"/>
              <a:t>7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32042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E833A-F432-4FB9-DEA8-6AED4E57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AC9514F-144E-5246-F270-3B4A79A3A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2DE3F410-0585-B1C0-3B8A-1CF515D8D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2469B6-C078-EF83-B2B5-84BE76BE3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A54EE-0607-4E63-8F01-AB31196C44BD}" type="slidenum">
              <a:rPr lang="en-150" smtClean="0"/>
              <a:t>16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63182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A54EE-0607-4E63-8F01-AB31196C44BD}" type="slidenum">
              <a:rPr lang="en-150" smtClean="0"/>
              <a:t>28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093426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3FF0B-8541-BB47-B322-5871F9493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15DF43DC-E661-020B-3944-1E62EF2394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9B9B8F14-96E1-02DA-9E9E-18C0FB17E7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C7922EE-6062-C0AA-5E77-F1F08FC4A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A54EE-0607-4E63-8F01-AB31196C44BD}" type="slidenum">
              <a:rPr lang="en-150" smtClean="0"/>
              <a:t>8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78231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F46D4-4583-C514-55BB-30CDBC24B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B07D007-17D0-82F7-98D1-B85C4F6DE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1CEDD5C6-824F-00B4-7BEE-7796C6F64E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508C5C1-6614-37A5-A8D5-88538ECEF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A54EE-0607-4E63-8F01-AB31196C44BD}" type="slidenum">
              <a:rPr lang="en-150" smtClean="0"/>
              <a:t>9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77119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4AD71-8CDD-63CC-8206-7DB7EB7AA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1250CC3-8B73-AB65-E21D-DF4A94FEA8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2F18B34-84B4-9DED-B15E-E0A98C0CA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372C055-B878-884B-1F45-B12C96185E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A54EE-0607-4E63-8F01-AB31196C44BD}" type="slidenum">
              <a:rPr lang="en-150" smtClean="0"/>
              <a:t>10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22498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44BB4-324D-4753-73A1-D2E04D5C5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9C1886EE-F47B-1D75-FAF5-B8EE6DC7E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932C975A-7020-A433-36C1-AA3E28915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7716884-26A4-4449-B874-3737EA0FD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A54EE-0607-4E63-8F01-AB31196C44BD}" type="slidenum">
              <a:rPr lang="en-150" smtClean="0"/>
              <a:t>11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06078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B8F8-79D8-97D6-2CA4-6A2E0478C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8CA6E9D7-D773-E47B-CB8E-0325E5CCA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C4850A6-C3F7-F1D5-AC86-CC043911C6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021185A-8ADF-4B13-44ED-EBF2D0660C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A54EE-0607-4E63-8F01-AB31196C44BD}" type="slidenum">
              <a:rPr lang="en-150" smtClean="0"/>
              <a:t>12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01830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465BA-BDBB-8CEC-1D31-2BE6BC945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F7E99B8E-1419-BBF5-C08D-3DEC3F6D8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C1A8D87-8E09-8EF3-97CF-2B142EF21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97F8764-591C-083B-2A3E-5202CB90D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A54EE-0607-4E63-8F01-AB31196C44BD}" type="slidenum">
              <a:rPr lang="en-150" smtClean="0"/>
              <a:t>13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49009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F1823-FA10-2E59-D8EF-62945268E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9460B062-F5F5-AF80-1054-B365B810D4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6FD58F82-2ED3-09A6-CC91-716774174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13906E7-2B54-1958-EC7E-EF40B5F9E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A54EE-0607-4E63-8F01-AB31196C44BD}" type="slidenum">
              <a:rPr lang="en-150" smtClean="0"/>
              <a:t>14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18804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D44C3-8B2F-B5BF-A90B-C40F75E54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BBE73031-759C-11DE-3CB5-0AC4C97499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81CCD27-44EF-513F-DAFE-5E1A05D1D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4271AED-11F0-B0C0-765B-2155BEFDD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6A54EE-0607-4E63-8F01-AB31196C44BD}" type="slidenum">
              <a:rPr lang="en-150" smtClean="0"/>
              <a:t>15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6362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85CAC-98EC-DBDC-445F-D3DE32941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15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890C23-8E8F-3318-633C-FDD19D10B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15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E0C57AA-3C6C-4DA4-5271-D294F91F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CCB-B7E0-42F0-BAF0-12EDAD9A0E17}" type="datetimeFigureOut">
              <a:rPr lang="en-150" smtClean="0"/>
              <a:t>13/10/2025</a:t>
            </a:fld>
            <a:endParaRPr lang="en-15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70D9F93-B512-71FF-D109-30E515EA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1474B7B-5322-777E-EA63-E89A158B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C7D-3A56-4F70-B9E7-6290C5C012E9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8307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A5CEC-19B6-54F6-E71F-F5A074E1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150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4979427C-7213-186F-E2D1-1A89C55A0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15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60F426B-EE51-B36C-16F1-AA9FFF55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CCB-B7E0-42F0-BAF0-12EDAD9A0E17}" type="datetimeFigureOut">
              <a:rPr lang="en-150" smtClean="0"/>
              <a:t>13/10/2025</a:t>
            </a:fld>
            <a:endParaRPr lang="en-15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4B9A882-469F-75C4-FB17-9A3F5E7A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DB7BAD-2A41-C900-1FCC-A75F236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C7D-3A56-4F70-B9E7-6290C5C012E9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84373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1CF519-A498-5794-47BB-DA5CC82A7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150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B3EEDD4-8162-E412-3D5B-84539C7D1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15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947145-6D8A-C573-867C-6FC852D3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CCB-B7E0-42F0-BAF0-12EDAD9A0E17}" type="datetimeFigureOut">
              <a:rPr lang="en-150" smtClean="0"/>
              <a:t>13/10/2025</a:t>
            </a:fld>
            <a:endParaRPr lang="en-15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E877DEA-D356-9A7D-1B3F-1DA632B8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729604-E708-0613-D12D-BFA1D8AF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C7D-3A56-4F70-B9E7-6290C5C012E9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0744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96C61-2FCB-B69E-8A85-070C0084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15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0D862DA-A346-CFC9-CBC1-560DEB682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15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619478-9A28-31CA-D954-E6F39D4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CCB-B7E0-42F0-BAF0-12EDAD9A0E17}" type="datetimeFigureOut">
              <a:rPr lang="en-150" smtClean="0"/>
              <a:t>13/10/2025</a:t>
            </a:fld>
            <a:endParaRPr lang="en-15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B414357-23F7-61A4-F5B8-43EE646C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6EA2A9-1D5E-27C9-53AE-29F5019B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C7D-3A56-4F70-B9E7-6290C5C012E9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5419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07C504-A78E-C2D5-6D35-0DA6E58D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15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1917EC3-E45A-2BEA-2881-2A137809A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B33DFDF-711C-A6A5-7E6F-85A5BC59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CCB-B7E0-42F0-BAF0-12EDAD9A0E17}" type="datetimeFigureOut">
              <a:rPr lang="en-150" smtClean="0"/>
              <a:t>13/10/2025</a:t>
            </a:fld>
            <a:endParaRPr lang="en-15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D98CDD0-9798-BB33-6792-C01D7C29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58AA23-D025-9C2B-BDC3-7ED0C655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C7D-3A56-4F70-B9E7-6290C5C012E9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5776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6AB8C-3BBC-7D94-C0A5-BD030CFB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15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8A5F9F-13D3-7AAE-165A-79F318E295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150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5849476-BD6D-F20F-6AD2-3406BD6EA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15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E0186DD-EA73-DFA3-45AD-99BBF748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CCB-B7E0-42F0-BAF0-12EDAD9A0E17}" type="datetimeFigureOut">
              <a:rPr lang="en-150" smtClean="0"/>
              <a:t>13/10/2025</a:t>
            </a:fld>
            <a:endParaRPr lang="en-15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87C6D76-8707-28C5-F8A5-50363BD2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8EDC42E-9F68-4915-459E-7904526D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C7D-3A56-4F70-B9E7-6290C5C012E9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4303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BB84C-2511-BC48-C756-E3A09822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15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C920B7-0FAC-AFC0-A715-51496F828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9029BC2-78E9-38E4-6C5E-1324E70FC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15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3174984-1329-7006-6418-56DDF24B4D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9B1195A-B9C9-A2FA-4291-43F393852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150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209F3A6-8196-1E9B-2718-B8968747E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CCB-B7E0-42F0-BAF0-12EDAD9A0E17}" type="datetimeFigureOut">
              <a:rPr lang="en-150" smtClean="0"/>
              <a:t>13/10/2025</a:t>
            </a:fld>
            <a:endParaRPr lang="en-150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402877C-E335-508E-D002-DE1F85A2D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A82BA0C6-536F-4BE0-5152-0428A539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C7D-3A56-4F70-B9E7-6290C5C012E9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9101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50F71-867F-12F6-3851-6ADB0A44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150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F546EA9-2944-E85A-015C-302E5C95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CCB-B7E0-42F0-BAF0-12EDAD9A0E17}" type="datetimeFigureOut">
              <a:rPr lang="en-150" smtClean="0"/>
              <a:t>13/10/2025</a:t>
            </a:fld>
            <a:endParaRPr lang="en-15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61C72CC-7DC9-F471-EE00-A84C568C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33AEE66-B005-3062-1676-87393D6D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C7D-3A56-4F70-B9E7-6290C5C012E9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35027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40BD6017-811C-0BC7-09B7-0256B35A1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CCB-B7E0-42F0-BAF0-12EDAD9A0E17}" type="datetimeFigureOut">
              <a:rPr lang="en-150" smtClean="0"/>
              <a:t>13/10/2025</a:t>
            </a:fld>
            <a:endParaRPr lang="en-150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F90A90F-F9FD-F310-C2AD-E2F16858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68FBE2C-297F-DCE5-3EA3-DFFFF6FF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C7D-3A56-4F70-B9E7-6290C5C012E9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15177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0E8B2-D7C9-D760-0227-6CC0C187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15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FE01C60-662C-AFE5-E968-9BB143D1B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15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0E526AE-D5F6-031C-8D65-BF5542ED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2965D96-B80B-7921-8F46-5CA53746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CCB-B7E0-42F0-BAF0-12EDAD9A0E17}" type="datetimeFigureOut">
              <a:rPr lang="en-150" smtClean="0"/>
              <a:t>13/10/2025</a:t>
            </a:fld>
            <a:endParaRPr lang="en-15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9004A5C-A1FC-076E-DB5B-A437EC9F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5B1D2A2-0070-4F7B-9516-46A2CA6F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C7D-3A56-4F70-B9E7-6290C5C012E9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402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5C609-CDDB-DD8B-E5CE-D5048A69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150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2A30515-176E-A85A-0378-C80034FE4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A305B8B-DC9B-C00D-9C28-F53028042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69C7C10-7A61-126E-FE36-44B7E282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CCCB-B7E0-42F0-BAF0-12EDAD9A0E17}" type="datetimeFigureOut">
              <a:rPr lang="en-150" smtClean="0"/>
              <a:t>13/10/2025</a:t>
            </a:fld>
            <a:endParaRPr lang="en-150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83EB42E-B25A-0E73-9C7A-AFC9EA8C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70CFA45-501B-97E3-229F-6066DC4F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E4C7D-3A56-4F70-B9E7-6290C5C012E9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187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0B214CF7-E7BA-7B41-D5C5-4CDA941A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15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A96EA0E3-126E-64DC-DDF9-D6B637A88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15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25F1337-55F7-FA68-5893-C92CBA0FA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FCCCB-B7E0-42F0-BAF0-12EDAD9A0E17}" type="datetimeFigureOut">
              <a:rPr lang="en-150" smtClean="0"/>
              <a:t>13/10/2025</a:t>
            </a:fld>
            <a:endParaRPr lang="en-150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A51DE2-4B46-1E53-2B1A-A29055050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94E73CE-85BB-7A17-FEB6-BB8C3E9C3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CE4C7D-3A56-4F70-B9E7-6290C5C012E9}" type="slidenum">
              <a:rPr lang="en-150" smtClean="0"/>
              <a:t>‹nº›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9962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C9F2B-6ADF-884F-5EF6-F04B3C94D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noProof="0" dirty="0"/>
              <a:t>Previsão de Via Aérea Difícil Aplicada a Anestesiologia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169F8C-8CCE-C5B7-4881-7DBAABD2B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noProof="0" dirty="0"/>
              <a:t>1º Desafio do MEIA, ISEP – 2025/26</a:t>
            </a:r>
          </a:p>
        </p:txBody>
      </p:sp>
    </p:spTree>
    <p:extLst>
      <p:ext uri="{BB962C8B-B14F-4D97-AF65-F5344CB8AC3E}">
        <p14:creationId xmlns:p14="http://schemas.microsoft.com/office/powerpoint/2010/main" val="2520754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605ED-1D0D-8AFC-E2A9-11A13771D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1360D6E-D4B1-BA22-F69E-FC32F7DEE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PT" b="1" noProof="0" dirty="0"/>
              <a:t>MOANS</a:t>
            </a:r>
          </a:p>
          <a:p>
            <a:pPr lvl="1"/>
            <a:r>
              <a:rPr lang="pt-PT" b="1" noProof="0" dirty="0" err="1"/>
              <a:t>Mask</a:t>
            </a:r>
            <a:r>
              <a:rPr lang="pt-PT" b="1" noProof="0" dirty="0"/>
              <a:t> </a:t>
            </a:r>
            <a:r>
              <a:rPr lang="pt-PT" b="1" noProof="0" dirty="0" err="1"/>
              <a:t>Seal</a:t>
            </a:r>
            <a:r>
              <a:rPr lang="pt-PT" noProof="0" dirty="0"/>
              <a:t>: Condicionam uma má adaptação e selagem da máscara facial</a:t>
            </a:r>
          </a:p>
          <a:p>
            <a:pPr lvl="2"/>
            <a:r>
              <a:rPr lang="pt-PT" noProof="0" dirty="0"/>
              <a:t>Homens com barba</a:t>
            </a:r>
          </a:p>
          <a:p>
            <a:pPr lvl="2"/>
            <a:r>
              <a:rPr lang="pt-PT" noProof="0" dirty="0"/>
              <a:t>Presença de sangue</a:t>
            </a:r>
          </a:p>
          <a:p>
            <a:pPr lvl="2"/>
            <a:r>
              <a:rPr lang="pt-PT" noProof="0" dirty="0"/>
              <a:t>Trauma facial severo</a:t>
            </a:r>
          </a:p>
          <a:p>
            <a:pPr lvl="1"/>
            <a:r>
              <a:rPr lang="pt-PT" b="1" noProof="0" dirty="0" err="1"/>
              <a:t>Obstruction</a:t>
            </a:r>
            <a:r>
              <a:rPr lang="pt-PT" noProof="0" dirty="0"/>
              <a:t>: Condicionam um aumento da resistência e mesmo obstrução ao fluxo de ar para a traqueia</a:t>
            </a:r>
          </a:p>
          <a:p>
            <a:pPr lvl="2"/>
            <a:r>
              <a:rPr lang="pt-PT" noProof="0" dirty="0"/>
              <a:t>Índice de massa corporal &gt; 26 kg/m2</a:t>
            </a:r>
          </a:p>
          <a:p>
            <a:pPr lvl="2"/>
            <a:r>
              <a:rPr lang="pt-PT" noProof="0" dirty="0"/>
              <a:t>Inflamação ou infeção da via aérea alta (</a:t>
            </a:r>
            <a:r>
              <a:rPr lang="pt-PT" noProof="0" dirty="0" err="1"/>
              <a:t>ex</a:t>
            </a:r>
            <a:r>
              <a:rPr lang="pt-PT" noProof="0" dirty="0"/>
              <a:t>: angioedema, angina de Ludwig ou epiglotite)</a:t>
            </a:r>
          </a:p>
          <a:p>
            <a:pPr lvl="1"/>
            <a:r>
              <a:rPr lang="pt-PT" b="1" noProof="0" dirty="0"/>
              <a:t>Age</a:t>
            </a:r>
            <a:r>
              <a:rPr lang="pt-PT" noProof="0" dirty="0"/>
              <a:t>: Perda de músculo ou tónus da via aérea alta</a:t>
            </a:r>
          </a:p>
          <a:p>
            <a:pPr lvl="2"/>
            <a:r>
              <a:rPr lang="pt-PT" noProof="0" dirty="0"/>
              <a:t>Maior Idade</a:t>
            </a:r>
          </a:p>
          <a:p>
            <a:pPr lvl="1"/>
            <a:r>
              <a:rPr lang="pt-PT" b="1" noProof="0" dirty="0"/>
              <a:t>No </a:t>
            </a:r>
            <a:r>
              <a:rPr lang="pt-PT" b="1" noProof="0" dirty="0" err="1"/>
              <a:t>Teeth</a:t>
            </a:r>
            <a:r>
              <a:rPr lang="pt-PT" noProof="0" dirty="0"/>
              <a:t>: Condiciona má selagem e fuga de ar</a:t>
            </a:r>
          </a:p>
          <a:p>
            <a:pPr lvl="2"/>
            <a:r>
              <a:rPr lang="pt-PT" noProof="0" dirty="0"/>
              <a:t>Falta de dentes (tecidos da face </a:t>
            </a:r>
            <a:r>
              <a:rPr lang="pt-PT" noProof="0" dirty="0" err="1"/>
              <a:t>retraidos</a:t>
            </a:r>
            <a:r>
              <a:rPr lang="pt-PT" noProof="0" dirty="0"/>
              <a:t>)</a:t>
            </a:r>
          </a:p>
          <a:p>
            <a:pPr lvl="1"/>
            <a:r>
              <a:rPr lang="pt-PT" b="1" noProof="0" dirty="0" err="1"/>
              <a:t>Stiff</a:t>
            </a:r>
            <a:r>
              <a:rPr lang="pt-PT" noProof="0" dirty="0"/>
              <a:t>: Resistência pulmonar aumentada ou </a:t>
            </a:r>
            <a:r>
              <a:rPr lang="pt-PT" noProof="0" dirty="0" err="1"/>
              <a:t>compliance</a:t>
            </a:r>
            <a:r>
              <a:rPr lang="pt-PT" noProof="0" dirty="0"/>
              <a:t> diminuída</a:t>
            </a:r>
          </a:p>
          <a:p>
            <a:pPr lvl="2"/>
            <a:r>
              <a:rPr lang="pt-PT" noProof="0" dirty="0" err="1"/>
              <a:t>Hiperreatividade</a:t>
            </a:r>
            <a:r>
              <a:rPr lang="pt-PT" noProof="0" dirty="0"/>
              <a:t> (</a:t>
            </a:r>
            <a:r>
              <a:rPr lang="pt-PT" noProof="0" dirty="0" err="1"/>
              <a:t>ex</a:t>
            </a:r>
            <a:r>
              <a:rPr lang="pt-PT" noProof="0" dirty="0"/>
              <a:t>: asma e DPOC)</a:t>
            </a:r>
          </a:p>
          <a:p>
            <a:pPr lvl="2"/>
            <a:r>
              <a:rPr lang="pt-PT" noProof="0" dirty="0"/>
              <a:t>Edema</a:t>
            </a:r>
          </a:p>
          <a:p>
            <a:pPr lvl="2"/>
            <a:r>
              <a:rPr lang="pt-PT" noProof="0" dirty="0"/>
              <a:t>Infeção da via aérea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C3C6943-1E25-5BEA-E29E-07A34491C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36"/>
            <a:ext cx="10515591" cy="1325563"/>
          </a:xfrm>
        </p:spPr>
        <p:txBody>
          <a:bodyPr/>
          <a:lstStyle/>
          <a:p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… &gt; Domínio &gt; </a:t>
            </a:r>
            <a:r>
              <a:rPr lang="pt-PT" noProof="0" dirty="0"/>
              <a:t>Consensos da Via Aérea</a:t>
            </a:r>
          </a:p>
        </p:txBody>
      </p:sp>
    </p:spTree>
    <p:extLst>
      <p:ext uri="{BB962C8B-B14F-4D97-AF65-F5344CB8AC3E}">
        <p14:creationId xmlns:p14="http://schemas.microsoft.com/office/powerpoint/2010/main" val="129781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1FEE0-9784-8EEE-9E6C-B9061AFD0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14B46D-1884-0ED8-DC2C-6AF5AFA5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b="1" noProof="0" dirty="0"/>
              <a:t>LEMON</a:t>
            </a:r>
          </a:p>
          <a:p>
            <a:pPr lvl="1"/>
            <a:r>
              <a:rPr lang="pt-PT" noProof="0" dirty="0"/>
              <a:t>Look </a:t>
            </a:r>
            <a:r>
              <a:rPr lang="pt-PT" noProof="0" dirty="0" err="1"/>
              <a:t>Externaly</a:t>
            </a:r>
            <a:endParaRPr lang="pt-PT" noProof="0" dirty="0"/>
          </a:p>
          <a:p>
            <a:pPr lvl="1"/>
            <a:r>
              <a:rPr lang="pt-PT" noProof="0" dirty="0" err="1"/>
              <a:t>Evaluate</a:t>
            </a:r>
            <a:r>
              <a:rPr lang="pt-PT" noProof="0" dirty="0"/>
              <a:t> </a:t>
            </a:r>
            <a:r>
              <a:rPr lang="pt-PT" noProof="0" dirty="0" err="1"/>
              <a:t>the</a:t>
            </a:r>
            <a:r>
              <a:rPr lang="pt-PT" noProof="0" dirty="0"/>
              <a:t> 3-3-2 Rule</a:t>
            </a:r>
          </a:p>
          <a:p>
            <a:pPr lvl="1"/>
            <a:r>
              <a:rPr lang="pt-PT" noProof="0" dirty="0" err="1"/>
              <a:t>Mallampati</a:t>
            </a:r>
            <a:r>
              <a:rPr lang="pt-PT" noProof="0" dirty="0"/>
              <a:t> Score</a:t>
            </a:r>
          </a:p>
          <a:p>
            <a:pPr lvl="1"/>
            <a:r>
              <a:rPr lang="pt-PT" noProof="0" dirty="0" err="1"/>
              <a:t>Obstruction</a:t>
            </a:r>
            <a:r>
              <a:rPr lang="pt-PT" noProof="0" dirty="0"/>
              <a:t>/</a:t>
            </a:r>
            <a:r>
              <a:rPr lang="pt-PT" noProof="0" dirty="0" err="1"/>
              <a:t>Obesity</a:t>
            </a:r>
            <a:endParaRPr lang="pt-PT" noProof="0" dirty="0"/>
          </a:p>
          <a:p>
            <a:pPr lvl="1"/>
            <a:r>
              <a:rPr lang="pt-PT" noProof="0" dirty="0" err="1"/>
              <a:t>Neck</a:t>
            </a:r>
            <a:r>
              <a:rPr lang="pt-PT" noProof="0" dirty="0"/>
              <a:t> </a:t>
            </a:r>
            <a:r>
              <a:rPr lang="pt-PT" noProof="0" dirty="0" err="1"/>
              <a:t>Mobility</a:t>
            </a:r>
            <a:endParaRPr lang="pt-PT" noProof="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3BBB2EF-F6E9-E7D9-389F-2287B98E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36"/>
            <a:ext cx="10515591" cy="1325563"/>
          </a:xfrm>
        </p:spPr>
        <p:txBody>
          <a:bodyPr/>
          <a:lstStyle/>
          <a:p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… &gt; Domínio &gt; </a:t>
            </a:r>
            <a:r>
              <a:rPr lang="pt-PT" noProof="0" dirty="0"/>
              <a:t>Consensos da Via Aérea</a:t>
            </a:r>
          </a:p>
        </p:txBody>
      </p:sp>
    </p:spTree>
    <p:extLst>
      <p:ext uri="{BB962C8B-B14F-4D97-AF65-F5344CB8AC3E}">
        <p14:creationId xmlns:p14="http://schemas.microsoft.com/office/powerpoint/2010/main" val="3720577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B4BB3-91EF-C7D2-3530-E536919C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E08A4CF-F8C1-FAF4-2D9C-C270EF71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b="1" noProof="0" dirty="0"/>
              <a:t>RODS</a:t>
            </a:r>
          </a:p>
          <a:p>
            <a:pPr lvl="1"/>
            <a:r>
              <a:rPr lang="pt-PT" noProof="0" dirty="0" err="1"/>
              <a:t>Restricted</a:t>
            </a:r>
            <a:r>
              <a:rPr lang="pt-PT" noProof="0" dirty="0"/>
              <a:t> </a:t>
            </a:r>
            <a:r>
              <a:rPr lang="pt-PT" noProof="0" dirty="0" err="1"/>
              <a:t>Mouth</a:t>
            </a:r>
            <a:r>
              <a:rPr lang="pt-PT" noProof="0" dirty="0"/>
              <a:t> </a:t>
            </a:r>
            <a:r>
              <a:rPr lang="pt-PT" noProof="0" dirty="0" err="1"/>
              <a:t>Opening</a:t>
            </a:r>
            <a:endParaRPr lang="pt-PT" noProof="0" dirty="0"/>
          </a:p>
          <a:p>
            <a:pPr lvl="1"/>
            <a:r>
              <a:rPr lang="pt-PT" noProof="0" dirty="0" err="1"/>
              <a:t>Obstruction</a:t>
            </a:r>
            <a:endParaRPr lang="pt-PT" noProof="0" dirty="0"/>
          </a:p>
          <a:p>
            <a:pPr lvl="1"/>
            <a:r>
              <a:rPr lang="pt-PT" noProof="0" dirty="0" err="1"/>
              <a:t>Disrupted</a:t>
            </a:r>
            <a:r>
              <a:rPr lang="pt-PT" noProof="0" dirty="0"/>
              <a:t> </a:t>
            </a:r>
            <a:r>
              <a:rPr lang="pt-PT" noProof="0" dirty="0" err="1"/>
              <a:t>or</a:t>
            </a:r>
            <a:r>
              <a:rPr lang="pt-PT" noProof="0" dirty="0"/>
              <a:t> </a:t>
            </a:r>
            <a:r>
              <a:rPr lang="pt-PT" noProof="0" dirty="0" err="1"/>
              <a:t>Distorted</a:t>
            </a:r>
            <a:r>
              <a:rPr lang="pt-PT" noProof="0" dirty="0"/>
              <a:t> </a:t>
            </a:r>
            <a:r>
              <a:rPr lang="pt-PT" noProof="0" dirty="0" err="1"/>
              <a:t>Airway</a:t>
            </a:r>
            <a:endParaRPr lang="pt-PT" noProof="0" dirty="0"/>
          </a:p>
          <a:p>
            <a:pPr lvl="1"/>
            <a:r>
              <a:rPr lang="pt-PT" noProof="0" dirty="0" err="1"/>
              <a:t>Stiff</a:t>
            </a:r>
            <a:r>
              <a:rPr lang="pt-PT" noProof="0" dirty="0"/>
              <a:t> </a:t>
            </a:r>
            <a:r>
              <a:rPr lang="pt-PT" noProof="0" dirty="0" err="1"/>
              <a:t>Lungs</a:t>
            </a:r>
            <a:r>
              <a:rPr lang="pt-PT" noProof="0" dirty="0"/>
              <a:t> </a:t>
            </a:r>
            <a:r>
              <a:rPr lang="pt-PT" noProof="0" dirty="0" err="1"/>
              <a:t>or</a:t>
            </a:r>
            <a:r>
              <a:rPr lang="pt-PT" noProof="0" dirty="0"/>
              <a:t> Cervical </a:t>
            </a:r>
            <a:r>
              <a:rPr lang="pt-PT" noProof="0" dirty="0" err="1"/>
              <a:t>Spine</a:t>
            </a:r>
            <a:endParaRPr lang="pt-PT" noProof="0" dirty="0"/>
          </a:p>
          <a:p>
            <a:endParaRPr lang="pt-PT" noProof="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3975F1A-DDFB-6BA4-3533-A34F9F2D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36"/>
            <a:ext cx="10515591" cy="1325563"/>
          </a:xfrm>
        </p:spPr>
        <p:txBody>
          <a:bodyPr/>
          <a:lstStyle/>
          <a:p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… &gt; Domínio &gt; </a:t>
            </a:r>
            <a:r>
              <a:rPr lang="pt-PT" noProof="0" dirty="0"/>
              <a:t>Consensos da Via Aérea</a:t>
            </a:r>
          </a:p>
        </p:txBody>
      </p:sp>
    </p:spTree>
    <p:extLst>
      <p:ext uri="{BB962C8B-B14F-4D97-AF65-F5344CB8AC3E}">
        <p14:creationId xmlns:p14="http://schemas.microsoft.com/office/powerpoint/2010/main" val="346814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81373-FDCA-F99D-C072-F2BE18F16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22684ED-9B9D-FF89-86D7-3D1CBD4D0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b="1" noProof="0" dirty="0"/>
              <a:t>SHORT</a:t>
            </a:r>
          </a:p>
          <a:p>
            <a:pPr lvl="1"/>
            <a:r>
              <a:rPr lang="pt-PT" noProof="0" dirty="0" err="1"/>
              <a:t>Surgery</a:t>
            </a:r>
            <a:endParaRPr lang="pt-PT" noProof="0" dirty="0"/>
          </a:p>
          <a:p>
            <a:pPr lvl="1"/>
            <a:r>
              <a:rPr lang="pt-PT" noProof="0" dirty="0"/>
              <a:t>Hematoma</a:t>
            </a:r>
          </a:p>
          <a:p>
            <a:pPr lvl="1"/>
            <a:r>
              <a:rPr lang="pt-PT" noProof="0" dirty="0" err="1"/>
              <a:t>Obesity</a:t>
            </a:r>
            <a:endParaRPr lang="pt-PT" noProof="0" dirty="0"/>
          </a:p>
          <a:p>
            <a:pPr lvl="1"/>
            <a:r>
              <a:rPr lang="pt-PT" noProof="0" dirty="0" err="1"/>
              <a:t>Radiation</a:t>
            </a:r>
            <a:r>
              <a:rPr lang="pt-PT" noProof="0" dirty="0"/>
              <a:t> </a:t>
            </a:r>
            <a:r>
              <a:rPr lang="pt-PT" noProof="0" dirty="0" err="1"/>
              <a:t>Distortion</a:t>
            </a:r>
            <a:endParaRPr lang="pt-PT" noProof="0" dirty="0"/>
          </a:p>
          <a:p>
            <a:pPr lvl="1"/>
            <a:r>
              <a:rPr lang="pt-PT" noProof="0" dirty="0"/>
              <a:t>Tumor	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DE1CEC2-BF81-7E17-3FA9-0F5467329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36"/>
            <a:ext cx="10515591" cy="1325563"/>
          </a:xfrm>
        </p:spPr>
        <p:txBody>
          <a:bodyPr/>
          <a:lstStyle/>
          <a:p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… &gt; Domínio &gt; </a:t>
            </a:r>
            <a:r>
              <a:rPr lang="pt-PT" noProof="0" dirty="0"/>
              <a:t>Consensos da Via Aérea</a:t>
            </a:r>
          </a:p>
        </p:txBody>
      </p:sp>
    </p:spTree>
    <p:extLst>
      <p:ext uri="{BB962C8B-B14F-4D97-AF65-F5344CB8AC3E}">
        <p14:creationId xmlns:p14="http://schemas.microsoft.com/office/powerpoint/2010/main" val="3207225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61B26-8FBB-8B3E-10CB-559064307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900475-6953-FC22-A7ED-8C68AA8F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noProof="0" dirty="0"/>
              <a:t>MOANS</a:t>
            </a:r>
          </a:p>
          <a:p>
            <a:r>
              <a:rPr lang="pt-PT" noProof="0" dirty="0"/>
              <a:t>LEMON</a:t>
            </a:r>
          </a:p>
          <a:p>
            <a:r>
              <a:rPr lang="pt-PT" noProof="0" dirty="0"/>
              <a:t>RODS</a:t>
            </a:r>
          </a:p>
          <a:p>
            <a:r>
              <a:rPr lang="pt-PT" noProof="0" dirty="0"/>
              <a:t>SHORT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40EDEBB-F070-92DA-5C10-1CC5E87D9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36"/>
            <a:ext cx="10515591" cy="1325563"/>
          </a:xfrm>
        </p:spPr>
        <p:txBody>
          <a:bodyPr/>
          <a:lstStyle/>
          <a:p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… &gt; Domínio &gt; </a:t>
            </a:r>
            <a:r>
              <a:rPr lang="pt-PT" noProof="0" dirty="0"/>
              <a:t>Consensos da Via Aérea</a:t>
            </a:r>
          </a:p>
        </p:txBody>
      </p:sp>
    </p:spTree>
    <p:extLst>
      <p:ext uri="{BB962C8B-B14F-4D97-AF65-F5344CB8AC3E}">
        <p14:creationId xmlns:p14="http://schemas.microsoft.com/office/powerpoint/2010/main" val="1016976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B310B-6F20-56D2-6C5C-3F5FBF820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4F94F1-AB2E-E56A-D935-7243DC1E1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noProof="0" dirty="0"/>
              <a:t>MOANS -&gt; Dificuldade de ventilação com máscara facial</a:t>
            </a:r>
          </a:p>
          <a:p>
            <a:r>
              <a:rPr lang="pt-PT" noProof="0" dirty="0"/>
              <a:t>LEMON -&gt; Dificuldade de laringoscopia e intubação</a:t>
            </a:r>
          </a:p>
          <a:p>
            <a:r>
              <a:rPr lang="pt-PT" noProof="0" dirty="0"/>
              <a:t>RODS -&gt; Dificuldade no uso dos dispositivos supraglóticos</a:t>
            </a:r>
          </a:p>
          <a:p>
            <a:r>
              <a:rPr lang="pt-PT" noProof="0" dirty="0"/>
              <a:t>SHORT -&gt; Dificuldade de realização uma </a:t>
            </a:r>
            <a:r>
              <a:rPr lang="pt-PT" noProof="0" dirty="0" err="1"/>
              <a:t>cricotirotomia</a:t>
            </a:r>
            <a:endParaRPr lang="pt-PT" noProof="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86D821E-A44A-250B-AE91-4AACC537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36"/>
            <a:ext cx="10515591" cy="1325563"/>
          </a:xfrm>
        </p:spPr>
        <p:txBody>
          <a:bodyPr/>
          <a:lstStyle/>
          <a:p>
            <a:r>
              <a:rPr lang="pt-PT" sz="28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 &gt; Domínio &gt; </a:t>
            </a:r>
            <a:r>
              <a:rPr lang="pt-PT" noProof="0" dirty="0"/>
              <a:t>Consensos da Via Aérea</a:t>
            </a:r>
          </a:p>
        </p:txBody>
      </p:sp>
    </p:spTree>
    <p:extLst>
      <p:ext uri="{BB962C8B-B14F-4D97-AF65-F5344CB8AC3E}">
        <p14:creationId xmlns:p14="http://schemas.microsoft.com/office/powerpoint/2010/main" val="209580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DFDB3-FDF6-5B09-1C5E-6923BCD34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Marcador de Posição de Conteúdo 4">
            <a:extLst>
              <a:ext uri="{FF2B5EF4-FFF2-40B4-BE49-F238E27FC236}">
                <a16:creationId xmlns:a16="http://schemas.microsoft.com/office/drawing/2014/main" id="{D3213ED8-5272-7E58-51B5-1A40BEB633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9152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00AD1CA1-46FF-FC7E-BEF6-9ABF6CFC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36"/>
            <a:ext cx="10515591" cy="1325563"/>
          </a:xfrm>
        </p:spPr>
        <p:txBody>
          <a:bodyPr/>
          <a:lstStyle/>
          <a:p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… &gt; Domínio &gt; </a:t>
            </a:r>
            <a:r>
              <a:rPr lang="pt-PT" noProof="0" dirty="0"/>
              <a:t>Consensos da Via Aérea</a:t>
            </a:r>
          </a:p>
        </p:txBody>
      </p:sp>
    </p:spTree>
    <p:extLst>
      <p:ext uri="{BB962C8B-B14F-4D97-AF65-F5344CB8AC3E}">
        <p14:creationId xmlns:p14="http://schemas.microsoft.com/office/powerpoint/2010/main" val="3225564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D3F02-9119-B8F7-1017-C25C2668D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EE659-0FE4-168D-A0F7-485F1872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Representação de Conhecimento</a:t>
            </a:r>
            <a:endParaRPr lang="pt-PT" noProof="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6C76E39-445F-C773-4235-33FB55D65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72379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16853-A57C-848A-0890-26A453EBE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FC402-8CE5-0ECB-613B-65B6CD75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Representação de Conhecimento</a:t>
            </a:r>
            <a:endParaRPr lang="pt-PT" noProof="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B485E7-9E6B-F432-1E66-D31F717F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noProof="0" dirty="0"/>
              <a:t>(FALTA DIAGRAMAS)</a:t>
            </a:r>
          </a:p>
        </p:txBody>
      </p:sp>
    </p:spTree>
    <p:extLst>
      <p:ext uri="{BB962C8B-B14F-4D97-AF65-F5344CB8AC3E}">
        <p14:creationId xmlns:p14="http://schemas.microsoft.com/office/powerpoint/2010/main" val="1320114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A4827-EAF5-C11B-4E0A-9741F51E3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64E1B-242B-14AB-86FF-F2C8751F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Problemas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F9870BB-8BF1-373B-1A2C-910EE5B98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898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8787A-0F9B-860C-50E6-A87DEA8B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Enquadramento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2B0C59-47B6-AC67-0012-1DBA5560B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9862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1A4D6-5DC9-78E7-A7A7-D936F745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Problemas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E4B4E77-C4AD-0641-F7EA-6E33807C2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PT" noProof="0" dirty="0"/>
              <a:t>“Quanto maior o número de indicadores preditores de dificuldade na abordagem da via aérea maior a possibilidade de se ter problemas.”</a:t>
            </a:r>
          </a:p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575783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7195E-D695-1356-87C5-A94F9B4D2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11748-4A9A-0971-68BA-22718DC3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Problemas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527C088-4A09-F830-2CFC-E55912D1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noProof="0" dirty="0"/>
              <a:t>“Quanto </a:t>
            </a:r>
            <a:r>
              <a:rPr lang="pt-PT" b="1" noProof="0" dirty="0"/>
              <a:t>maior o número de indicadores preditores de dificuldade </a:t>
            </a:r>
            <a:r>
              <a:rPr lang="pt-PT" noProof="0" dirty="0"/>
              <a:t>na abordagem da via aérea maior a possibilidade de se ter problemas.”</a:t>
            </a:r>
          </a:p>
          <a:p>
            <a:r>
              <a:rPr lang="pt-PT" noProof="0" dirty="0"/>
              <a:t>Os indicadores demasiado generalizados.</a:t>
            </a:r>
          </a:p>
          <a:p>
            <a:r>
              <a:rPr lang="pt-PT" noProof="0" dirty="0"/>
              <a:t>Por exemplo, para o indicador </a:t>
            </a:r>
            <a:r>
              <a:rPr lang="pt-PT" i="1" noProof="0" dirty="0"/>
              <a:t>M</a:t>
            </a:r>
            <a:r>
              <a:rPr lang="pt-PT" noProof="0" dirty="0"/>
              <a:t>*, pode ser considerada uma pessoa com barba ou outra com traumas faciais severos. Ambas devem ter uma influência bastante diferente na previsão de dificuldade.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7DE02F-CDE2-F95D-DC6F-67ADC6CF2BBA}"/>
              </a:ext>
            </a:extLst>
          </p:cNvPr>
          <p:cNvSpPr txBox="1"/>
          <p:nvPr/>
        </p:nvSpPr>
        <p:spPr>
          <a:xfrm>
            <a:off x="10051841" y="5807631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noProof="0"/>
              <a:t>*Mask Seal</a:t>
            </a:r>
          </a:p>
        </p:txBody>
      </p:sp>
    </p:spTree>
    <p:extLst>
      <p:ext uri="{BB962C8B-B14F-4D97-AF65-F5344CB8AC3E}">
        <p14:creationId xmlns:p14="http://schemas.microsoft.com/office/powerpoint/2010/main" val="3953846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295E6-9807-E791-5E23-35C32A324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9E35E-C9E0-204F-9BB7-D0438947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Problemas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5FF2801-CDEA-22ED-341A-33CE3CE19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noProof="0" dirty="0"/>
              <a:t>“Quanto maior o número de indicadores preditores de dificuldade na abordagem da via aérea </a:t>
            </a:r>
            <a:r>
              <a:rPr lang="pt-PT" b="1" noProof="0" dirty="0"/>
              <a:t>maior a possibilidade de se ter problemas</a:t>
            </a:r>
            <a:r>
              <a:rPr lang="pt-PT" noProof="0" dirty="0"/>
              <a:t>.”</a:t>
            </a:r>
          </a:p>
          <a:p>
            <a:r>
              <a:rPr lang="pt-PT" noProof="0" dirty="0"/>
              <a:t>Qual o número de possibilidades suficientes para influenciar/invalidar um </a:t>
            </a:r>
            <a:r>
              <a:rPr lang="pt-PT" dirty="0"/>
              <a:t>procedimento? Qual o grau de risco desses problemas?</a:t>
            </a:r>
            <a:endParaRPr lang="pt-PT" noProof="0" dirty="0"/>
          </a:p>
          <a:p>
            <a:r>
              <a:rPr lang="pt-PT" noProof="0" dirty="0"/>
              <a:t>Por exemplo, um </a:t>
            </a:r>
            <a:r>
              <a:rPr lang="pt-PT" i="1" noProof="0" dirty="0"/>
              <a:t>risco de 0.3</a:t>
            </a:r>
            <a:r>
              <a:rPr lang="pt-PT" noProof="0" dirty="0"/>
              <a:t>* é aceitável para um especialista? </a:t>
            </a:r>
          </a:p>
          <a:p>
            <a:endParaRPr lang="pt-PT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813C57-9221-E239-4860-6BD1905EA3CF}"/>
              </a:ext>
            </a:extLst>
          </p:cNvPr>
          <p:cNvSpPr txBox="1"/>
          <p:nvPr/>
        </p:nvSpPr>
        <p:spPr>
          <a:xfrm>
            <a:off x="8048472" y="5807631"/>
            <a:ext cx="3305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noProof="0" dirty="0"/>
              <a:t>*Valor e designação ilustrativos</a:t>
            </a:r>
          </a:p>
        </p:txBody>
      </p:sp>
    </p:spTree>
    <p:extLst>
      <p:ext uri="{BB962C8B-B14F-4D97-AF65-F5344CB8AC3E}">
        <p14:creationId xmlns:p14="http://schemas.microsoft.com/office/powerpoint/2010/main" val="352533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1E752-1B18-AED8-1825-4EEDD646E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406A5-8A8C-59BA-C85F-50582174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Solução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17AEC58-56CC-8A30-118C-FBE5042B4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731251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08A8E-42DA-5EEA-4781-2AFA980E1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02C60-6FC8-1CAF-9738-1047E008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B87898D-681F-5478-8FA9-0B186DA1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79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Adicionar </a:t>
            </a:r>
            <a:r>
              <a:rPr lang="pt-PT" b="1" dirty="0"/>
              <a:t>pesos aos indicadores </a:t>
            </a:r>
            <a:r>
              <a:rPr lang="pt-PT" dirty="0"/>
              <a:t>com base na severidade das condições associadas ao mesmo, para perceber melhor que valores de dificuldade podem ser “desconsiderados” para a operação.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5F938FA0-2ABC-B47F-36FC-0B175380308A}"/>
              </a:ext>
            </a:extLst>
          </p:cNvPr>
          <p:cNvSpPr txBox="1">
            <a:spLocks/>
          </p:cNvSpPr>
          <p:nvPr/>
        </p:nvSpPr>
        <p:spPr>
          <a:xfrm>
            <a:off x="838200" y="3805083"/>
            <a:ext cx="10515600" cy="2371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</a:rPr>
              <a:t>R1: “</a:t>
            </a:r>
            <a:r>
              <a:rPr lang="pt-PT" dirty="0" err="1">
                <a:latin typeface="Consolas" panose="020B0609020204030204" pitchFamily="49" charset="0"/>
              </a:rPr>
              <a:t>Mask</a:t>
            </a:r>
            <a:r>
              <a:rPr lang="pt-PT" dirty="0">
                <a:latin typeface="Consolas" panose="020B0609020204030204" pitchFamily="49" charset="0"/>
              </a:rPr>
              <a:t> </a:t>
            </a:r>
            <a:r>
              <a:rPr lang="pt-PT" dirty="0" err="1">
                <a:latin typeface="Consolas" panose="020B0609020204030204" pitchFamily="49" charset="0"/>
              </a:rPr>
              <a:t>Seal</a:t>
            </a:r>
            <a:r>
              <a:rPr lang="pt-PT" dirty="0">
                <a:latin typeface="Consolas" panose="020B0609020204030204" pitchFamily="49" charset="0"/>
              </a:rPr>
              <a:t>” == </a:t>
            </a:r>
            <a:r>
              <a:rPr lang="pt-PT" dirty="0" err="1">
                <a:latin typeface="Consolas" panose="020B0609020204030204" pitchFamily="49" charset="0"/>
              </a:rPr>
              <a:t>true</a:t>
            </a:r>
            <a:endParaRPr lang="pt-PT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</a:rPr>
              <a:t>THEN “Laringoscopia </a:t>
            </a:r>
            <a:r>
              <a:rPr lang="pt-PT" dirty="0" err="1">
                <a:latin typeface="Consolas" panose="020B0609020204030204" pitchFamily="49" charset="0"/>
              </a:rPr>
              <a:t>Dificil</a:t>
            </a:r>
            <a:r>
              <a:rPr lang="pt-PT" dirty="0">
                <a:latin typeface="Consolas" panose="020B0609020204030204" pitchFamily="49" charset="0"/>
              </a:rPr>
              <a:t>” * [peso]</a:t>
            </a:r>
          </a:p>
        </p:txBody>
      </p:sp>
    </p:spTree>
    <p:extLst>
      <p:ext uri="{BB962C8B-B14F-4D97-AF65-F5344CB8AC3E}">
        <p14:creationId xmlns:p14="http://schemas.microsoft.com/office/powerpoint/2010/main" val="1252786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54E9A-DF0E-2CC8-010F-B51ACEB25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48244-5CFD-87E8-8FAA-97EA3D4D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Solução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876F86-415F-433C-F0E3-1B5ED7189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979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Apresentar o </a:t>
            </a:r>
            <a:r>
              <a:rPr lang="pt-PT" b="1" dirty="0"/>
              <a:t>valor de previsibilidade para cada mnemónica</a:t>
            </a:r>
            <a:r>
              <a:rPr lang="pt-PT" dirty="0"/>
              <a:t>, de maneira a não invalidar a cirurgia por completo caso apenas se verifique dificuldade apenas num procedimento de uma fase final.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06699D11-AC19-FEFE-CA5F-55C467F87135}"/>
              </a:ext>
            </a:extLst>
          </p:cNvPr>
          <p:cNvSpPr txBox="1">
            <a:spLocks/>
          </p:cNvSpPr>
          <p:nvPr/>
        </p:nvSpPr>
        <p:spPr>
          <a:xfrm>
            <a:off x="838200" y="3805083"/>
            <a:ext cx="10515600" cy="23718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</a:rPr>
              <a:t>Dificuldade em: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</a:rPr>
              <a:t>	“Laringoscopia”: 10%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</a:rPr>
              <a:t>	“Ventilação por Máscara”: 0%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</a:rPr>
              <a:t>	“Uso de Dispositivos Supraglóticos”: 0%</a:t>
            </a:r>
          </a:p>
          <a:p>
            <a:pPr marL="0" indent="0">
              <a:buNone/>
            </a:pPr>
            <a:r>
              <a:rPr lang="pt-PT" dirty="0">
                <a:latin typeface="Consolas" panose="020B0609020204030204" pitchFamily="49" charset="0"/>
              </a:rPr>
              <a:t>	“</a:t>
            </a:r>
            <a:r>
              <a:rPr lang="pt-PT" dirty="0" err="1">
                <a:latin typeface="Consolas" panose="020B0609020204030204" pitchFamily="49" charset="0"/>
              </a:rPr>
              <a:t>Cricotirotomia</a:t>
            </a:r>
            <a:r>
              <a:rPr lang="pt-PT" dirty="0">
                <a:latin typeface="Consolas" panose="020B0609020204030204" pitchFamily="49" charset="0"/>
              </a:rPr>
              <a:t>”: 50%</a:t>
            </a:r>
          </a:p>
          <a:p>
            <a:pPr marL="0" indent="0">
              <a:buNone/>
            </a:pPr>
            <a:endParaRPr lang="pt-PT" dirty="0"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47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163A5-12BE-9D1F-68C0-A25BC4031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9500A-BDAE-205C-191D-A2CE7064E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Arquitetura do Sistema</a:t>
            </a:r>
            <a:endParaRPr lang="pt-PT" noProof="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C84A583-E4CF-589F-B4AE-2EDD57DAB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600181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CE271-40F2-1E18-40A7-D4F32330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F1EC0-A6ED-F3DC-AF83-B70591CD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Arquitetura do Sistema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4537E8B-95D5-AF1A-69A6-2B9545D6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63" y="2550811"/>
            <a:ext cx="4297992" cy="2900966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2ACE610-1399-BAD0-B48C-135C5E9A84CD}"/>
              </a:ext>
            </a:extLst>
          </p:cNvPr>
          <p:cNvGrpSpPr/>
          <p:nvPr/>
        </p:nvGrpSpPr>
        <p:grpSpPr>
          <a:xfrm>
            <a:off x="8730206" y="2550811"/>
            <a:ext cx="1449610" cy="2668722"/>
            <a:chOff x="8543393" y="2093611"/>
            <a:chExt cx="1449610" cy="2668722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137B9358-96CD-8D31-E345-08F967F55EF1}"/>
                </a:ext>
              </a:extLst>
            </p:cNvPr>
            <p:cNvSpPr/>
            <p:nvPr/>
          </p:nvSpPr>
          <p:spPr>
            <a:xfrm>
              <a:off x="8543393" y="2093611"/>
              <a:ext cx="1449610" cy="9144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Utilizador</a:t>
              </a:r>
              <a:endParaRPr lang="en-150" dirty="0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EC8E903-C05E-043B-1F2C-50E960565B88}"/>
                </a:ext>
              </a:extLst>
            </p:cNvPr>
            <p:cNvSpPr/>
            <p:nvPr/>
          </p:nvSpPr>
          <p:spPr>
            <a:xfrm>
              <a:off x="8543393" y="3847933"/>
              <a:ext cx="1449610" cy="914400"/>
            </a:xfrm>
            <a:prstGeom prst="round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React</a:t>
              </a:r>
            </a:p>
            <a:p>
              <a:pPr algn="ctr"/>
              <a:r>
                <a:rPr lang="en-US" dirty="0"/>
                <a:t>Web-App</a:t>
              </a:r>
              <a:endParaRPr lang="en-150" dirty="0"/>
            </a:p>
          </p:txBody>
        </p:sp>
        <p:cxnSp>
          <p:nvCxnSpPr>
            <p:cNvPr id="14" name="Conexão reta unidirecional 13">
              <a:extLst>
                <a:ext uri="{FF2B5EF4-FFF2-40B4-BE49-F238E27FC236}">
                  <a16:creationId xmlns:a16="http://schemas.microsoft.com/office/drawing/2014/main" id="{B6F2EB1B-5343-E841-B6E0-C3BCF9ADFD16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>
              <a:off x="9268198" y="3008011"/>
              <a:ext cx="0" cy="839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xão reta unidirecional 14">
              <a:extLst>
                <a:ext uri="{FF2B5EF4-FFF2-40B4-BE49-F238E27FC236}">
                  <a16:creationId xmlns:a16="http://schemas.microsoft.com/office/drawing/2014/main" id="{010C13CC-6809-8638-2B24-E96945574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8198" y="3008011"/>
              <a:ext cx="0" cy="8399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6164D3-094B-965B-C48C-41711E17CB65}"/>
              </a:ext>
            </a:extLst>
          </p:cNvPr>
          <p:cNvSpPr txBox="1"/>
          <p:nvPr/>
        </p:nvSpPr>
        <p:spPr>
          <a:xfrm>
            <a:off x="9200774" y="533565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(…)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2142458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ABAD7-356F-C4D2-74EC-56696223B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0D1BE-43B4-D644-3FDC-D864E85F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Arquitetura do Sistema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713931-6B00-8AD2-954C-A6F2BCF5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044" y="2550811"/>
            <a:ext cx="4297992" cy="2900966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724D74BF-2712-A229-F0ED-E8A5250EAE1F}"/>
              </a:ext>
            </a:extLst>
          </p:cNvPr>
          <p:cNvSpPr/>
          <p:nvPr/>
        </p:nvSpPr>
        <p:spPr>
          <a:xfrm>
            <a:off x="1723595" y="3048000"/>
            <a:ext cx="4041058" cy="2271252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542120C-15B9-E854-894B-3F6862233D9E}"/>
              </a:ext>
            </a:extLst>
          </p:cNvPr>
          <p:cNvSpPr/>
          <p:nvPr/>
        </p:nvSpPr>
        <p:spPr>
          <a:xfrm>
            <a:off x="3652520" y="2639961"/>
            <a:ext cx="1201420" cy="339213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448915A-C4D6-9700-9225-D43498CFC53D}"/>
              </a:ext>
            </a:extLst>
          </p:cNvPr>
          <p:cNvSpPr/>
          <p:nvPr/>
        </p:nvSpPr>
        <p:spPr>
          <a:xfrm>
            <a:off x="4938744" y="2639961"/>
            <a:ext cx="842932" cy="339213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D694B1E-0DCE-6B58-68BF-4E1DA13D0A22}"/>
              </a:ext>
            </a:extLst>
          </p:cNvPr>
          <p:cNvSpPr txBox="1"/>
          <p:nvPr/>
        </p:nvSpPr>
        <p:spPr>
          <a:xfrm>
            <a:off x="4099181" y="22706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15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968E695-AB71-7CA3-03DF-285309034ACF}"/>
              </a:ext>
            </a:extLst>
          </p:cNvPr>
          <p:cNvSpPr txBox="1"/>
          <p:nvPr/>
        </p:nvSpPr>
        <p:spPr>
          <a:xfrm>
            <a:off x="5206161" y="22780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150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55E27AB-7C08-B431-3925-E40CD2344AE0}"/>
              </a:ext>
            </a:extLst>
          </p:cNvPr>
          <p:cNvSpPr txBox="1"/>
          <p:nvPr/>
        </p:nvSpPr>
        <p:spPr>
          <a:xfrm>
            <a:off x="5867538" y="39989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15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C47362-5376-AF2D-D95A-70BFD8480433}"/>
              </a:ext>
            </a:extLst>
          </p:cNvPr>
          <p:cNvSpPr/>
          <p:nvPr/>
        </p:nvSpPr>
        <p:spPr>
          <a:xfrm>
            <a:off x="7194340" y="3191028"/>
            <a:ext cx="308098" cy="308098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150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A15C14D-F15A-3BB9-116B-12913957A70E}"/>
              </a:ext>
            </a:extLst>
          </p:cNvPr>
          <p:cNvSpPr txBox="1"/>
          <p:nvPr/>
        </p:nvSpPr>
        <p:spPr>
          <a:xfrm>
            <a:off x="7578117" y="3160411"/>
            <a:ext cx="3639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Botão</a:t>
            </a:r>
            <a:r>
              <a:rPr lang="en-US" dirty="0"/>
              <a:t> toggle (SP Prolog/ SP Drools)</a:t>
            </a:r>
            <a:endParaRPr lang="en-15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3A6A4D7-E57F-3FDF-1A70-607872BBE30A}"/>
              </a:ext>
            </a:extLst>
          </p:cNvPr>
          <p:cNvSpPr/>
          <p:nvPr/>
        </p:nvSpPr>
        <p:spPr>
          <a:xfrm>
            <a:off x="7194340" y="3725592"/>
            <a:ext cx="308098" cy="308098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150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EBC6FA2-BD6A-C56C-9D12-7D2FC24C4D1B}"/>
              </a:ext>
            </a:extLst>
          </p:cNvPr>
          <p:cNvSpPr txBox="1"/>
          <p:nvPr/>
        </p:nvSpPr>
        <p:spPr>
          <a:xfrm>
            <a:off x="7578117" y="3694975"/>
            <a:ext cx="1870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Botão</a:t>
            </a:r>
            <a:r>
              <a:rPr lang="en-US" dirty="0"/>
              <a:t> de </a:t>
            </a:r>
            <a:r>
              <a:rPr lang="en-US" dirty="0" err="1"/>
              <a:t>disparo</a:t>
            </a:r>
            <a:endParaRPr lang="en-15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B3BE746-759A-2D8B-8062-6F23B7A8E0D2}"/>
              </a:ext>
            </a:extLst>
          </p:cNvPr>
          <p:cNvSpPr/>
          <p:nvPr/>
        </p:nvSpPr>
        <p:spPr>
          <a:xfrm>
            <a:off x="7194340" y="4298143"/>
            <a:ext cx="308098" cy="308098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150" dirty="0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80F8DF0-9538-3223-F9C4-C45D275B68F3}"/>
              </a:ext>
            </a:extLst>
          </p:cNvPr>
          <p:cNvSpPr txBox="1"/>
          <p:nvPr/>
        </p:nvSpPr>
        <p:spPr>
          <a:xfrm>
            <a:off x="7578117" y="4267526"/>
            <a:ext cx="1929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Entrada de </a:t>
            </a:r>
            <a:r>
              <a:rPr lang="en-US" dirty="0" err="1"/>
              <a:t>factos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90145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8C407-3F47-82F5-6A4C-055EAECA1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C807D2A-8456-CFFA-B489-71F4972D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363" y="2550811"/>
            <a:ext cx="4297992" cy="290096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C100BC-31B7-3318-C9F3-28E06A5F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Arquitetura do Sistema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9CF69A-622C-FB8A-8335-7FB8F5A0C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63" y="2550811"/>
            <a:ext cx="4297992" cy="290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46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860D4-0E68-E41C-45EC-CEF71CB7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36"/>
            <a:ext cx="10515591" cy="1325563"/>
          </a:xfrm>
        </p:spPr>
        <p:txBody>
          <a:bodyPr/>
          <a:lstStyle/>
          <a:p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Enquadramento &gt; </a:t>
            </a:r>
            <a:r>
              <a:rPr lang="pt-PT" noProof="0" dirty="0"/>
              <a:t>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0E1789-9489-BDF3-BCA1-18B0B0C6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noProof="0" dirty="0"/>
              <a:t>Saúde</a:t>
            </a:r>
          </a:p>
          <a:p>
            <a:r>
              <a:rPr lang="pt-PT" noProof="0" dirty="0" err="1"/>
              <a:t>Meidical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78475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870F5-3EE9-56B9-BEEE-301084FC5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>
            <a:extLst>
              <a:ext uri="{FF2B5EF4-FFF2-40B4-BE49-F238E27FC236}">
                <a16:creationId xmlns:a16="http://schemas.microsoft.com/office/drawing/2014/main" id="{C4E7C384-F4D6-A8A3-6045-78547A1C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6003"/>
            <a:ext cx="3231051" cy="218082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268E7C83-2B8B-3E30-50F6-8C256B51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76003"/>
            <a:ext cx="3231051" cy="21808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6D7921E-EA4F-13B1-5EC3-40C3E98D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Arquitetura do Sistema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6A8E3125-7BE1-88FB-6AFC-A6F5661E1F72}"/>
              </a:ext>
            </a:extLst>
          </p:cNvPr>
          <p:cNvSpPr/>
          <p:nvPr/>
        </p:nvSpPr>
        <p:spPr>
          <a:xfrm>
            <a:off x="7517407" y="2394815"/>
            <a:ext cx="1016991" cy="914400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SP Prolog</a:t>
            </a:r>
            <a:endParaRPr lang="en-150" b="1" dirty="0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93532BF8-EC88-AD5C-6A7E-AA7549FE674A}"/>
              </a:ext>
            </a:extLst>
          </p:cNvPr>
          <p:cNvSpPr/>
          <p:nvPr/>
        </p:nvSpPr>
        <p:spPr>
          <a:xfrm>
            <a:off x="7517408" y="4226126"/>
            <a:ext cx="1016991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SP Drools</a:t>
            </a:r>
            <a:endParaRPr lang="en-150" b="1" dirty="0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836920A-8634-0079-E7CE-C2EFCAAEDDF7}"/>
              </a:ext>
            </a:extLst>
          </p:cNvPr>
          <p:cNvSpPr/>
          <p:nvPr/>
        </p:nvSpPr>
        <p:spPr>
          <a:xfrm>
            <a:off x="9297048" y="4226126"/>
            <a:ext cx="1449610" cy="9144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Springboot</a:t>
            </a:r>
            <a:r>
              <a:rPr lang="en-US" dirty="0"/>
              <a:t> API</a:t>
            </a:r>
            <a:endParaRPr lang="en-150" dirty="0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358DE2D6-1244-71C0-545C-EB1FB59CA289}"/>
              </a:ext>
            </a:extLst>
          </p:cNvPr>
          <p:cNvSpPr/>
          <p:nvPr/>
        </p:nvSpPr>
        <p:spPr>
          <a:xfrm>
            <a:off x="9297048" y="2394815"/>
            <a:ext cx="1449610" cy="9144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Server Libraries</a:t>
            </a:r>
            <a:endParaRPr lang="en-150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2A7A5298-6B00-906D-259E-5EB4FBF0C800}"/>
              </a:ext>
            </a:extLst>
          </p:cNvPr>
          <p:cNvSpPr/>
          <p:nvPr/>
        </p:nvSpPr>
        <p:spPr>
          <a:xfrm>
            <a:off x="4833203" y="3309215"/>
            <a:ext cx="144961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  <a:p>
            <a:pPr algn="ctr"/>
            <a:r>
              <a:rPr lang="en-US" dirty="0"/>
              <a:t>Web-App</a:t>
            </a:r>
            <a:endParaRPr lang="en-150" dirty="0"/>
          </a:p>
        </p:txBody>
      </p:sp>
      <p:cxnSp>
        <p:nvCxnSpPr>
          <p:cNvPr id="38" name="Conexão reta 37">
            <a:extLst>
              <a:ext uri="{FF2B5EF4-FFF2-40B4-BE49-F238E27FC236}">
                <a16:creationId xmlns:a16="http://schemas.microsoft.com/office/drawing/2014/main" id="{F6244983-CBC9-B198-5ED3-0721F485F1CC}"/>
              </a:ext>
            </a:extLst>
          </p:cNvPr>
          <p:cNvCxnSpPr>
            <a:cxnSpLocks/>
            <a:stCxn id="33" idx="3"/>
            <a:endCxn id="36" idx="1"/>
          </p:cNvCxnSpPr>
          <p:nvPr/>
        </p:nvCxnSpPr>
        <p:spPr>
          <a:xfrm>
            <a:off x="8534398" y="2852015"/>
            <a:ext cx="76265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xão reta 38">
            <a:extLst>
              <a:ext uri="{FF2B5EF4-FFF2-40B4-BE49-F238E27FC236}">
                <a16:creationId xmlns:a16="http://schemas.microsoft.com/office/drawing/2014/main" id="{24EA67A6-957C-F1D7-6E04-4A2DF75371D9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8534399" y="4683326"/>
            <a:ext cx="762649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xão: Curva 39">
            <a:extLst>
              <a:ext uri="{FF2B5EF4-FFF2-40B4-BE49-F238E27FC236}">
                <a16:creationId xmlns:a16="http://schemas.microsoft.com/office/drawing/2014/main" id="{1CD19EE9-7EFD-308D-2C6B-62C468F094F7}"/>
              </a:ext>
            </a:extLst>
          </p:cNvPr>
          <p:cNvCxnSpPr>
            <a:cxnSpLocks/>
            <a:stCxn id="37" idx="3"/>
            <a:endCxn id="33" idx="1"/>
          </p:cNvCxnSpPr>
          <p:nvPr/>
        </p:nvCxnSpPr>
        <p:spPr>
          <a:xfrm flipV="1">
            <a:off x="6282813" y="2852015"/>
            <a:ext cx="1234594" cy="914400"/>
          </a:xfrm>
          <a:prstGeom prst="curvedConnector3">
            <a:avLst/>
          </a:prstGeom>
          <a:ln w="127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xão: Curva 40">
            <a:extLst>
              <a:ext uri="{FF2B5EF4-FFF2-40B4-BE49-F238E27FC236}">
                <a16:creationId xmlns:a16="http://schemas.microsoft.com/office/drawing/2014/main" id="{135E5076-8F8C-9EDF-819C-0F1529ABC5A8}"/>
              </a:ext>
            </a:extLst>
          </p:cNvPr>
          <p:cNvCxnSpPr>
            <a:cxnSpLocks/>
            <a:stCxn id="37" idx="3"/>
            <a:endCxn id="34" idx="1"/>
          </p:cNvCxnSpPr>
          <p:nvPr/>
        </p:nvCxnSpPr>
        <p:spPr>
          <a:xfrm>
            <a:off x="6282813" y="3766415"/>
            <a:ext cx="1234595" cy="916911"/>
          </a:xfrm>
          <a:prstGeom prst="curvedConnector3">
            <a:avLst/>
          </a:prstGeom>
          <a:ln w="127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82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D2E63-5536-45EC-3B60-87A2009B4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3E7CB-6FFA-0D1E-8A39-FF753C38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Arquitetura do Sistema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BADAF0D-68DF-EF88-8AC2-1455BF525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6003"/>
            <a:ext cx="3231051" cy="2180825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D89F326-55D5-4D42-F810-75A94B68547F}"/>
              </a:ext>
            </a:extLst>
          </p:cNvPr>
          <p:cNvSpPr/>
          <p:nvPr/>
        </p:nvSpPr>
        <p:spPr>
          <a:xfrm>
            <a:off x="7517407" y="2394815"/>
            <a:ext cx="1016991" cy="914400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SP Prolog</a:t>
            </a:r>
            <a:endParaRPr lang="en-150" b="1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4571426-E953-D424-8D97-94139693A95B}"/>
              </a:ext>
            </a:extLst>
          </p:cNvPr>
          <p:cNvSpPr/>
          <p:nvPr/>
        </p:nvSpPr>
        <p:spPr>
          <a:xfrm>
            <a:off x="7517408" y="4226126"/>
            <a:ext cx="1016991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SP Drools</a:t>
            </a:r>
            <a:endParaRPr lang="en-150" b="1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BB55E52-6FAE-8440-7740-CF32F66777CB}"/>
              </a:ext>
            </a:extLst>
          </p:cNvPr>
          <p:cNvSpPr/>
          <p:nvPr/>
        </p:nvSpPr>
        <p:spPr>
          <a:xfrm>
            <a:off x="9297048" y="4226126"/>
            <a:ext cx="1449610" cy="9144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Springboot</a:t>
            </a:r>
            <a:r>
              <a:rPr lang="en-US" dirty="0"/>
              <a:t> API</a:t>
            </a:r>
            <a:endParaRPr lang="en-150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1548E1B-ED1E-F9E4-07ED-819BA53B2BF9}"/>
              </a:ext>
            </a:extLst>
          </p:cNvPr>
          <p:cNvSpPr/>
          <p:nvPr/>
        </p:nvSpPr>
        <p:spPr>
          <a:xfrm>
            <a:off x="9297048" y="2394815"/>
            <a:ext cx="1449610" cy="9144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Server Libraries</a:t>
            </a:r>
            <a:endParaRPr lang="en-150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4012151-09B6-ED11-9D8F-10E1EEC09875}"/>
              </a:ext>
            </a:extLst>
          </p:cNvPr>
          <p:cNvSpPr/>
          <p:nvPr/>
        </p:nvSpPr>
        <p:spPr>
          <a:xfrm>
            <a:off x="4833203" y="3309215"/>
            <a:ext cx="144961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  <a:p>
            <a:pPr algn="ctr"/>
            <a:r>
              <a:rPr lang="en-US" dirty="0"/>
              <a:t>Web-App</a:t>
            </a:r>
            <a:endParaRPr lang="en-150" dirty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7486E976-B6D8-71F7-34FE-2C6558EF41D4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8534398" y="2852015"/>
            <a:ext cx="76265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xão reta 15">
            <a:extLst>
              <a:ext uri="{FF2B5EF4-FFF2-40B4-BE49-F238E27FC236}">
                <a16:creationId xmlns:a16="http://schemas.microsoft.com/office/drawing/2014/main" id="{6581AB5D-94C0-DD5A-AEE2-079E35732B6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534399" y="4683326"/>
            <a:ext cx="762649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xão: Curva 21">
            <a:extLst>
              <a:ext uri="{FF2B5EF4-FFF2-40B4-BE49-F238E27FC236}">
                <a16:creationId xmlns:a16="http://schemas.microsoft.com/office/drawing/2014/main" id="{E325C60B-6B83-00F8-CE8E-6F33C82011F1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6282813" y="2852015"/>
            <a:ext cx="1234594" cy="914400"/>
          </a:xfrm>
          <a:prstGeom prst="curvedConnector3">
            <a:avLst/>
          </a:prstGeom>
          <a:ln w="127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xão: Curva 23">
            <a:extLst>
              <a:ext uri="{FF2B5EF4-FFF2-40B4-BE49-F238E27FC236}">
                <a16:creationId xmlns:a16="http://schemas.microsoft.com/office/drawing/2014/main" id="{04E37665-EDC6-3671-6CBF-D3CAC6E67EC4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6282813" y="3766415"/>
            <a:ext cx="1234595" cy="916911"/>
          </a:xfrm>
          <a:prstGeom prst="curvedConnector3">
            <a:avLst/>
          </a:prstGeom>
          <a:ln w="127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9" name="Imagem 28" descr="Uma imagem com captura de ecrã, preto, Gráficos, design&#10;&#10;Os conteúdos gerados por IA podem estar incorretos.">
            <a:extLst>
              <a:ext uri="{FF2B5EF4-FFF2-40B4-BE49-F238E27FC236}">
                <a16:creationId xmlns:a16="http://schemas.microsoft.com/office/drawing/2014/main" id="{2B798F73-6F88-0F3B-5899-455C6F8B6A7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27" y="3515117"/>
            <a:ext cx="502596" cy="50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94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7AA7B-B418-F3EE-1C38-67EB5E421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BC3CE-C714-DA3E-CD3D-059C5469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Arquitetura do Sistema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6348AB-27F2-2683-E098-D4C282319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6003"/>
            <a:ext cx="3231051" cy="21808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BBD145C-42C6-2F94-B262-995E098F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676002"/>
            <a:ext cx="3231051" cy="2180825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2534E5C-E1D5-364A-A366-68306C887E81}"/>
              </a:ext>
            </a:extLst>
          </p:cNvPr>
          <p:cNvSpPr/>
          <p:nvPr/>
        </p:nvSpPr>
        <p:spPr>
          <a:xfrm>
            <a:off x="7517407" y="2394815"/>
            <a:ext cx="1016991" cy="914400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SP Prolog</a:t>
            </a:r>
            <a:endParaRPr lang="en-150" b="1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3EF37D0-2EEE-7016-CB4C-169AC5C38FD6}"/>
              </a:ext>
            </a:extLst>
          </p:cNvPr>
          <p:cNvSpPr/>
          <p:nvPr/>
        </p:nvSpPr>
        <p:spPr>
          <a:xfrm>
            <a:off x="7517408" y="4226126"/>
            <a:ext cx="1016991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SP Drools</a:t>
            </a:r>
            <a:endParaRPr lang="en-150" b="1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BFD9CEA-A7CA-B95A-87D1-39F597AFE91C}"/>
              </a:ext>
            </a:extLst>
          </p:cNvPr>
          <p:cNvSpPr/>
          <p:nvPr/>
        </p:nvSpPr>
        <p:spPr>
          <a:xfrm>
            <a:off x="9297048" y="4226126"/>
            <a:ext cx="1449610" cy="9144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Springboot</a:t>
            </a:r>
            <a:r>
              <a:rPr lang="en-US" dirty="0"/>
              <a:t> API</a:t>
            </a:r>
            <a:endParaRPr lang="en-15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0C4B21A-902C-AA06-3DCD-6417DEF822A9}"/>
              </a:ext>
            </a:extLst>
          </p:cNvPr>
          <p:cNvSpPr/>
          <p:nvPr/>
        </p:nvSpPr>
        <p:spPr>
          <a:xfrm>
            <a:off x="9297048" y="2394815"/>
            <a:ext cx="1449610" cy="9144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HTTP Server Libraries</a:t>
            </a:r>
            <a:endParaRPr lang="en-150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ADA27A6E-C3E5-797E-1976-9D41B0325185}"/>
              </a:ext>
            </a:extLst>
          </p:cNvPr>
          <p:cNvSpPr/>
          <p:nvPr/>
        </p:nvSpPr>
        <p:spPr>
          <a:xfrm>
            <a:off x="4833203" y="3309215"/>
            <a:ext cx="1449610" cy="914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React</a:t>
            </a:r>
          </a:p>
          <a:p>
            <a:pPr algn="ctr"/>
            <a:r>
              <a:rPr lang="en-US" dirty="0"/>
              <a:t>Web-App</a:t>
            </a:r>
            <a:endParaRPr lang="en-150" dirty="0"/>
          </a:p>
        </p:txBody>
      </p:sp>
      <p:cxnSp>
        <p:nvCxnSpPr>
          <p:cNvPr id="17" name="Conexão reta 16">
            <a:extLst>
              <a:ext uri="{FF2B5EF4-FFF2-40B4-BE49-F238E27FC236}">
                <a16:creationId xmlns:a16="http://schemas.microsoft.com/office/drawing/2014/main" id="{2D84FDF1-512D-E29D-9150-40EAB1F3E3AA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8534398" y="2852015"/>
            <a:ext cx="762650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D8ECBD17-1280-8071-7487-9BA3D719F23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8534399" y="4683326"/>
            <a:ext cx="762649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xão: Curva 18">
            <a:extLst>
              <a:ext uri="{FF2B5EF4-FFF2-40B4-BE49-F238E27FC236}">
                <a16:creationId xmlns:a16="http://schemas.microsoft.com/office/drawing/2014/main" id="{A4257116-3B6D-45FA-4D09-882AC5127DC1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6282813" y="2852015"/>
            <a:ext cx="1234594" cy="914400"/>
          </a:xfrm>
          <a:prstGeom prst="curvedConnector3">
            <a:avLst/>
          </a:prstGeom>
          <a:ln w="127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xão: Curva 19">
            <a:extLst>
              <a:ext uri="{FF2B5EF4-FFF2-40B4-BE49-F238E27FC236}">
                <a16:creationId xmlns:a16="http://schemas.microsoft.com/office/drawing/2014/main" id="{F32525FC-0289-4B0A-77A1-D7C3A72BC127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6282813" y="3766415"/>
            <a:ext cx="1234595" cy="916911"/>
          </a:xfrm>
          <a:prstGeom prst="curvedConnector3">
            <a:avLst/>
          </a:prstGeom>
          <a:ln w="1270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32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38409-3A1E-0B80-8C16-AB9D7176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416D2-7EA2-ED98-46A5-775AA5FE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Arquitetura do Sistema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D1D8A9E-8095-9348-441C-6B6FD1D5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368" y="2550595"/>
            <a:ext cx="4297992" cy="290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8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D1566-47BD-C5A0-C01C-7CBBE1E3A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945FB-757B-40A9-D548-DA889B634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Arquitetura do Sistema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D7256EB-7609-8092-5A77-8DCFD3AEE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17" y="2550811"/>
            <a:ext cx="4297992" cy="2900966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81ED6A6B-68D1-93A1-BD3E-5A7B0AFD2962}"/>
              </a:ext>
            </a:extLst>
          </p:cNvPr>
          <p:cNvSpPr/>
          <p:nvPr/>
        </p:nvSpPr>
        <p:spPr>
          <a:xfrm>
            <a:off x="1661871" y="3051687"/>
            <a:ext cx="2498278" cy="1910457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32927B-4E11-A8DF-A319-67F10ACA4D2E}"/>
              </a:ext>
            </a:extLst>
          </p:cNvPr>
          <p:cNvSpPr/>
          <p:nvPr/>
        </p:nvSpPr>
        <p:spPr>
          <a:xfrm>
            <a:off x="4189867" y="3046065"/>
            <a:ext cx="1525905" cy="2286030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93DF1E5-0E78-9296-0BD6-F915A5DFB743}"/>
              </a:ext>
            </a:extLst>
          </p:cNvPr>
          <p:cNvSpPr/>
          <p:nvPr/>
        </p:nvSpPr>
        <p:spPr>
          <a:xfrm>
            <a:off x="1661871" y="4994910"/>
            <a:ext cx="2498278" cy="337185"/>
          </a:xfrm>
          <a:prstGeom prst="rect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1E1AC35-2B4D-5EBF-0BDC-9EABFBDCAF75}"/>
              </a:ext>
            </a:extLst>
          </p:cNvPr>
          <p:cNvSpPr/>
          <p:nvPr/>
        </p:nvSpPr>
        <p:spPr>
          <a:xfrm>
            <a:off x="7400817" y="3141867"/>
            <a:ext cx="308098" cy="308098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15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88B19E-39C8-072A-5C09-1B3126C7730C}"/>
              </a:ext>
            </a:extLst>
          </p:cNvPr>
          <p:cNvSpPr txBox="1"/>
          <p:nvPr/>
        </p:nvSpPr>
        <p:spPr>
          <a:xfrm>
            <a:off x="7784594" y="3111250"/>
            <a:ext cx="2624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Conclusões</a:t>
            </a:r>
            <a:r>
              <a:rPr lang="en-US" dirty="0"/>
              <a:t> </a:t>
            </a:r>
            <a:r>
              <a:rPr lang="en-US" dirty="0" err="1"/>
              <a:t>Intermédias</a:t>
            </a:r>
            <a:endParaRPr lang="en-15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BAE61D7-634B-BD86-03B3-9DF16151978C}"/>
              </a:ext>
            </a:extLst>
          </p:cNvPr>
          <p:cNvSpPr/>
          <p:nvPr/>
        </p:nvSpPr>
        <p:spPr>
          <a:xfrm>
            <a:off x="7400817" y="3676431"/>
            <a:ext cx="308098" cy="308098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150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C79F7F1-4754-5C23-AF16-276AFDF45099}"/>
              </a:ext>
            </a:extLst>
          </p:cNvPr>
          <p:cNvSpPr txBox="1"/>
          <p:nvPr/>
        </p:nvSpPr>
        <p:spPr>
          <a:xfrm>
            <a:off x="7784594" y="3645814"/>
            <a:ext cx="190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Explicação</a:t>
            </a:r>
            <a:r>
              <a:rPr lang="en-US" dirty="0"/>
              <a:t> (How)</a:t>
            </a:r>
            <a:endParaRPr lang="en-15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CF303B-B2FF-C5A2-15E8-70E204924F35}"/>
              </a:ext>
            </a:extLst>
          </p:cNvPr>
          <p:cNvSpPr/>
          <p:nvPr/>
        </p:nvSpPr>
        <p:spPr>
          <a:xfrm>
            <a:off x="7400817" y="4248982"/>
            <a:ext cx="308098" cy="308098"/>
          </a:xfrm>
          <a:prstGeom prst="ellipse">
            <a:avLst/>
          </a:prstGeom>
          <a:noFill/>
          <a:ln w="190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15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C852F97-D753-F10C-4757-2648F4DFFAEB}"/>
              </a:ext>
            </a:extLst>
          </p:cNvPr>
          <p:cNvSpPr txBox="1"/>
          <p:nvPr/>
        </p:nvSpPr>
        <p:spPr>
          <a:xfrm>
            <a:off x="7784594" y="4218365"/>
            <a:ext cx="2160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Conclusão</a:t>
            </a:r>
            <a:r>
              <a:rPr lang="en-US" dirty="0"/>
              <a:t>/s Final/s</a:t>
            </a:r>
            <a:endParaRPr lang="en-150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6673AFE-2379-40FA-7688-2715093BFC8A}"/>
              </a:ext>
            </a:extLst>
          </p:cNvPr>
          <p:cNvSpPr txBox="1"/>
          <p:nvPr/>
        </p:nvSpPr>
        <p:spPr>
          <a:xfrm>
            <a:off x="1285826" y="37998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150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AF19CE6-EB2F-839F-6A2D-EA9519E1BB9B}"/>
              </a:ext>
            </a:extLst>
          </p:cNvPr>
          <p:cNvSpPr txBox="1"/>
          <p:nvPr/>
        </p:nvSpPr>
        <p:spPr>
          <a:xfrm>
            <a:off x="2657776" y="54028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150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675EDC6-80F7-7EDE-63F9-7F45F6589B92}"/>
              </a:ext>
            </a:extLst>
          </p:cNvPr>
          <p:cNvSpPr txBox="1"/>
          <p:nvPr/>
        </p:nvSpPr>
        <p:spPr>
          <a:xfrm>
            <a:off x="5787902" y="387965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633796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4E65D-1A83-4019-0CF6-028AECFB7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DF47C-32C8-525F-A34E-E2486B1D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Trabalho Futuro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2292309-862C-94FE-2212-16E36939A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598165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95C6B-FBC4-A3BE-CAA4-BB2D9358B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FAD0F-8400-78FD-09AC-7AA40609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Trabalho Futuro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4A9A41-4AB0-CEC1-CD1E-4B213B37C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noProof="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4874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DC86-84A3-DC2E-2AFA-476E51B9E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166948-490B-CAB5-5CB8-8E025AAB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36"/>
            <a:ext cx="10515591" cy="1325563"/>
          </a:xfrm>
        </p:spPr>
        <p:txBody>
          <a:bodyPr/>
          <a:lstStyle/>
          <a:p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Enquadramento &gt; </a:t>
            </a:r>
            <a:r>
              <a:rPr lang="pt-PT" noProof="0" dirty="0"/>
              <a:t>Especialidade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BF7C5E-BFEB-D16D-4E73-BCADEBE7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noProof="0" dirty="0"/>
              <a:t>Anestesiologia</a:t>
            </a:r>
          </a:p>
        </p:txBody>
      </p:sp>
    </p:spTree>
    <p:extLst>
      <p:ext uri="{BB962C8B-B14F-4D97-AF65-F5344CB8AC3E}">
        <p14:creationId xmlns:p14="http://schemas.microsoft.com/office/powerpoint/2010/main" val="402069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0C0D5-F2B8-C801-B017-7AEAC5425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2788B-6A36-6AC4-FCFD-49F9E6D8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36"/>
            <a:ext cx="10515591" cy="1325563"/>
          </a:xfrm>
        </p:spPr>
        <p:txBody>
          <a:bodyPr/>
          <a:lstStyle/>
          <a:p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Enquadramento &gt; </a:t>
            </a:r>
            <a:r>
              <a:rPr lang="pt-PT" noProof="0" dirty="0"/>
              <a:t>Perito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7C1DC9-8C34-6D24-1D79-168D75B1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noProof="0" dirty="0"/>
              <a:t>Nome</a:t>
            </a:r>
          </a:p>
          <a:p>
            <a:r>
              <a:rPr lang="pt-PT" noProof="0" dirty="0"/>
              <a:t>Experiencia</a:t>
            </a:r>
          </a:p>
          <a:p>
            <a:r>
              <a:rPr lang="pt-PT" noProof="0" dirty="0"/>
              <a:t>Meio de Contacto (Como o conhecemos e convencemos a participar no desenvolvimento)</a:t>
            </a:r>
          </a:p>
        </p:txBody>
      </p:sp>
    </p:spTree>
    <p:extLst>
      <p:ext uri="{BB962C8B-B14F-4D97-AF65-F5344CB8AC3E}">
        <p14:creationId xmlns:p14="http://schemas.microsoft.com/office/powerpoint/2010/main" val="75985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03FA6-4A5A-D229-D2FF-E21D87541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41B6D8-F134-2D22-86F9-3E7BD819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36"/>
            <a:ext cx="10515591" cy="1325563"/>
          </a:xfrm>
        </p:spPr>
        <p:txBody>
          <a:bodyPr>
            <a:normAutofit/>
          </a:bodyPr>
          <a:lstStyle/>
          <a:p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Enquadramento &gt; </a:t>
            </a:r>
            <a:r>
              <a:rPr lang="pt-PT" noProof="0" dirty="0"/>
              <a:t>Aquisição de Conhecimento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F14E5A7-9A67-2B25-1FFC-7FF30153C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noProof="0" dirty="0"/>
              <a:t>Perito</a:t>
            </a:r>
          </a:p>
          <a:p>
            <a:r>
              <a:rPr lang="pt-PT" noProof="0" dirty="0"/>
              <a:t>Documentos oficiais, fornecidos pelo perito</a:t>
            </a:r>
          </a:p>
          <a:p>
            <a:r>
              <a:rPr lang="pt-PT" noProof="0" dirty="0"/>
              <a:t>Conteúdo na internet</a:t>
            </a:r>
          </a:p>
        </p:txBody>
      </p:sp>
    </p:spTree>
    <p:extLst>
      <p:ext uri="{BB962C8B-B14F-4D97-AF65-F5344CB8AC3E}">
        <p14:creationId xmlns:p14="http://schemas.microsoft.com/office/powerpoint/2010/main" val="411593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93144-8101-BCFC-4154-1D5413EAA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297B3-2936-AABF-B62B-375677433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36"/>
            <a:ext cx="10515591" cy="1325563"/>
          </a:xfrm>
        </p:spPr>
        <p:txBody>
          <a:bodyPr/>
          <a:lstStyle/>
          <a:p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Enquadramento &gt; </a:t>
            </a:r>
            <a:r>
              <a:rPr lang="pt-PT" noProof="0" dirty="0"/>
              <a:t>Domínio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592984-81E2-A609-5116-DFACF9175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noProof="0" dirty="0"/>
              <a:t>A abordagem da via aérea dos doentes é uma competência nuclear em anestesiologia.</a:t>
            </a:r>
          </a:p>
          <a:p>
            <a:r>
              <a:rPr lang="pt-PT" noProof="0" dirty="0"/>
              <a:t>Se após a indução anestésica o especialista for incapaz de manusear a apneia que condicionou, pode ocasionalmente resultar em complicações severas e mesmo fatais.</a:t>
            </a:r>
          </a:p>
        </p:txBody>
      </p:sp>
    </p:spTree>
    <p:extLst>
      <p:ext uri="{BB962C8B-B14F-4D97-AF65-F5344CB8AC3E}">
        <p14:creationId xmlns:p14="http://schemas.microsoft.com/office/powerpoint/2010/main" val="260950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3623D-A145-5811-384F-F504AA52F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924F6-CEE5-E1C7-A786-074531E7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36"/>
            <a:ext cx="10515591" cy="1325563"/>
          </a:xfrm>
        </p:spPr>
        <p:txBody>
          <a:bodyPr/>
          <a:lstStyle/>
          <a:p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Enquadramento &gt; </a:t>
            </a:r>
            <a:r>
              <a:rPr lang="pt-PT" noProof="0" dirty="0"/>
              <a:t>Domínio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97C319-DDF4-37E6-511B-BA9CF7E32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noProof="0" dirty="0"/>
              <a:t>As complicações mais frequentes associadas à anestesia referidas na “</a:t>
            </a:r>
            <a:r>
              <a:rPr lang="pt-PT" noProof="0" dirty="0" err="1"/>
              <a:t>closed</a:t>
            </a:r>
            <a:r>
              <a:rPr lang="pt-PT" noProof="0" dirty="0"/>
              <a:t> </a:t>
            </a:r>
            <a:r>
              <a:rPr lang="pt-PT" noProof="0" dirty="0" err="1"/>
              <a:t>claim</a:t>
            </a:r>
            <a:r>
              <a:rPr lang="pt-PT" noProof="0" dirty="0"/>
              <a:t> </a:t>
            </a:r>
            <a:r>
              <a:rPr lang="pt-PT" noProof="0" dirty="0" err="1"/>
              <a:t>analysis</a:t>
            </a:r>
            <a:r>
              <a:rPr lang="pt-PT" noProof="0" dirty="0"/>
              <a:t>”:</a:t>
            </a:r>
          </a:p>
          <a:p>
            <a:pPr lvl="1"/>
            <a:r>
              <a:rPr lang="pt-PT" noProof="0" dirty="0"/>
              <a:t>morte (26 %)</a:t>
            </a:r>
          </a:p>
          <a:p>
            <a:pPr lvl="1"/>
            <a:r>
              <a:rPr lang="pt-PT" noProof="0" dirty="0"/>
              <a:t>lesão neurológica (22 %)</a:t>
            </a:r>
          </a:p>
          <a:p>
            <a:pPr lvl="1"/>
            <a:r>
              <a:rPr lang="pt-PT" noProof="0" dirty="0"/>
              <a:t>lesão cerebral permanente (9 %)</a:t>
            </a:r>
          </a:p>
          <a:p>
            <a:r>
              <a:rPr lang="pt-PT" b="1" noProof="0" dirty="0"/>
              <a:t>(17% das complicações são respiratórias)</a:t>
            </a:r>
          </a:p>
        </p:txBody>
      </p:sp>
    </p:spTree>
    <p:extLst>
      <p:ext uri="{BB962C8B-B14F-4D97-AF65-F5344CB8AC3E}">
        <p14:creationId xmlns:p14="http://schemas.microsoft.com/office/powerpoint/2010/main" val="365448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4F0EE-7BFF-605A-AAED-3675D7381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E85612-B463-AE51-1F0D-DF6ED29D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9" y="365136"/>
            <a:ext cx="10515591" cy="1325563"/>
          </a:xfrm>
        </p:spPr>
        <p:txBody>
          <a:bodyPr/>
          <a:lstStyle/>
          <a:p>
            <a:r>
              <a:rPr kumimoji="0" lang="pt-P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… &gt; Domínio &gt; </a:t>
            </a:r>
            <a:r>
              <a:rPr lang="pt-PT" noProof="0" dirty="0"/>
              <a:t>Consensos da Via Aérea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6CAACF2-5D71-2ECA-1A4C-06BE5BE7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noProof="0" dirty="0"/>
              <a:t>Necessária previsão de Via Aérea Difícil (VAD), para podermos evitar o procedimento que seja de maior risco, ou adiar a cirurgia caso não se tenham as condições e planos de emergência bem estabelecidos.</a:t>
            </a:r>
          </a:p>
          <a:p>
            <a:r>
              <a:rPr lang="pt-PT" noProof="0" dirty="0"/>
              <a:t>Saber os fatores que tornam um VAD é crucial, para isto usamos as seguintes mnemónicas…</a:t>
            </a:r>
          </a:p>
        </p:txBody>
      </p:sp>
    </p:spTree>
    <p:extLst>
      <p:ext uri="{BB962C8B-B14F-4D97-AF65-F5344CB8AC3E}">
        <p14:creationId xmlns:p14="http://schemas.microsoft.com/office/powerpoint/2010/main" val="1768105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1790</TotalTime>
  <Words>854</Words>
  <Application>Microsoft Office PowerPoint</Application>
  <PresentationFormat>Ecrã Panorâmico</PresentationFormat>
  <Paragraphs>171</Paragraphs>
  <Slides>36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36</vt:i4>
      </vt:variant>
    </vt:vector>
  </HeadingPairs>
  <TitlesOfParts>
    <vt:vector size="42" baseType="lpstr">
      <vt:lpstr>Aptos</vt:lpstr>
      <vt:lpstr>Aptos Display</vt:lpstr>
      <vt:lpstr>Arial</vt:lpstr>
      <vt:lpstr>Consolas</vt:lpstr>
      <vt:lpstr>OCR A Extended</vt:lpstr>
      <vt:lpstr>Tema do Office</vt:lpstr>
      <vt:lpstr>Previsão de Via Aérea Difícil Aplicada a Anestesiologia</vt:lpstr>
      <vt:lpstr>Enquadramento</vt:lpstr>
      <vt:lpstr>Enquadramento &gt; Equipa</vt:lpstr>
      <vt:lpstr>Enquadramento &gt; Especialidade</vt:lpstr>
      <vt:lpstr>Enquadramento &gt; Perito</vt:lpstr>
      <vt:lpstr>Enquadramento &gt; Aquisição de Conhecimento</vt:lpstr>
      <vt:lpstr>Enquadramento &gt; Domínio</vt:lpstr>
      <vt:lpstr>Enquadramento &gt; Domínio</vt:lpstr>
      <vt:lpstr>… &gt; Domínio &gt; Consensos da Via Aérea</vt:lpstr>
      <vt:lpstr>… &gt; Domínio &gt; Consensos da Via Aérea</vt:lpstr>
      <vt:lpstr>… &gt; Domínio &gt; Consensos da Via Aérea</vt:lpstr>
      <vt:lpstr>… &gt; Domínio &gt; Consensos da Via Aérea</vt:lpstr>
      <vt:lpstr>… &gt; Domínio &gt; Consensos da Via Aérea</vt:lpstr>
      <vt:lpstr>… &gt; Domínio &gt; Consensos da Via Aérea</vt:lpstr>
      <vt:lpstr>… &gt; Domínio &gt; Consensos da Via Aérea</vt:lpstr>
      <vt:lpstr>… &gt; Domínio &gt; Consensos da Via Aérea</vt:lpstr>
      <vt:lpstr>Representação de Conhecimento</vt:lpstr>
      <vt:lpstr>Representação de Conhecimento</vt:lpstr>
      <vt:lpstr>Problemas</vt:lpstr>
      <vt:lpstr>Problemas</vt:lpstr>
      <vt:lpstr>Problemas</vt:lpstr>
      <vt:lpstr>Problemas</vt:lpstr>
      <vt:lpstr>Solução</vt:lpstr>
      <vt:lpstr>Solução</vt:lpstr>
      <vt:lpstr>Solução</vt:lpstr>
      <vt:lpstr>Arquitetura do Sistema</vt:lpstr>
      <vt:lpstr>Arquitetura do Sistema</vt:lpstr>
      <vt:lpstr>Arquitetura do Sistema</vt:lpstr>
      <vt:lpstr>Arquitetura do Sistema</vt:lpstr>
      <vt:lpstr>Arquitetura do Sistema</vt:lpstr>
      <vt:lpstr>Arquitetura do Sistema</vt:lpstr>
      <vt:lpstr>Arquitetura do Sistema</vt:lpstr>
      <vt:lpstr>Arquitetura do Sistema</vt:lpstr>
      <vt:lpstr>Arquitetura do Sistema</vt:lpstr>
      <vt:lpstr>Trabalho Futuro</vt:lpstr>
      <vt:lpstr>Trabalho Futuro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Sousa (1201856)</dc:creator>
  <cp:lastModifiedBy>Ricardo Sousa (1201856)</cp:lastModifiedBy>
  <cp:revision>41</cp:revision>
  <dcterms:created xsi:type="dcterms:W3CDTF">2025-10-11T00:28:53Z</dcterms:created>
  <dcterms:modified xsi:type="dcterms:W3CDTF">2025-10-13T17:48:14Z</dcterms:modified>
</cp:coreProperties>
</file>