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728" r:id="rId3"/>
    <p:sldId id="718" r:id="rId4"/>
    <p:sldId id="719" r:id="rId5"/>
    <p:sldId id="732" r:id="rId6"/>
    <p:sldId id="721" r:id="rId7"/>
    <p:sldId id="729" r:id="rId8"/>
    <p:sldId id="724" r:id="rId9"/>
    <p:sldId id="730" r:id="rId10"/>
    <p:sldId id="731" r:id="rId11"/>
    <p:sldId id="769" r:id="rId12"/>
    <p:sldId id="7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75" autoAdjust="0"/>
  </p:normalViewPr>
  <p:slideViewPr>
    <p:cSldViewPr snapToGrid="0">
      <p:cViewPr varScale="1">
        <p:scale>
          <a:sx n="116" d="100"/>
          <a:sy n="116" d="100"/>
        </p:scale>
        <p:origin x="9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72B18-83F8-4D4F-B8D4-08835985535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E8054-7361-4599-B8BA-215B2848B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9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373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13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512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8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59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21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25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937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36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E6A22-EE67-4A91-A972-91512094A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A1B814-D56E-40A3-96A5-4E8103928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D4825-AE5D-45EC-8351-F16D77FB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5AA95-1A6E-4AFB-A14F-BCA9C97A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759EE-F487-41B2-BA10-E56567A9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9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45C4B-9138-4ACB-9B7F-CF5D2850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2C3056-CD73-4C7F-A76F-B72525E5E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79F44-E319-4160-AC64-C28B86A8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A01B4-5E0D-4041-B088-494D1A56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D31C8-998D-4F55-9258-DFBE36FC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9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D691A5-AAA8-4486-B3BE-E544CE5E7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3DF06-B36F-447D-89C7-A1A508FC4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E3653-C655-458A-AD43-40AFD426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A1CD2-B6E5-400A-A4DC-19C4D173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5A07A-EC3E-48E5-964F-4E97D1A6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5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2DA3FF78-4202-4C00-ABBB-2A317B784776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8737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9482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368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4539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5847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664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5230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784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7537-49C0-4098-816B-FC0B17A5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1C28E-9C0E-4BD6-932B-CDD2EAAA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6F2A6-E0F5-4BE6-A0EF-DAFF82C2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31827-DE2D-4052-ADF8-011D20AE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957DB-8817-4109-9945-DB2F1040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74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3099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3878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3255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感谢您下载小木头平台上提供的</a:t>
            </a:r>
            <a:r>
              <a:rPr lang="en-US" altLang="zh-CN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作品，为了您和小木头以及原创作者的利益，请勿复制、传播、销售，否则将承担法律责任！小木头将对作品进行维权，按照传播下载次数进行十倍的索取赔偿！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59013166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1749939" y="6550223"/>
            <a:ext cx="88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0E824D8-A1E7-4AEC-8332-86B30DC3C4B0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8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 cap="flat" cmpd="sng" algn="ctr">
              <a:solidFill>
                <a:srgbClr val="3D5864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rgbClr val="3D5864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69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26111-43F5-4F4D-AB0E-79CA73FF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4AF7B-0AE9-4402-A18D-59781E284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C3E43-F3C6-466C-B3E8-D232F24E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15E7B-1A61-41B0-B7A2-B68CF61A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29814-4D44-4A48-8CBD-572A57C4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7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6506-677A-4A16-8001-05FFC869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6F0D5-7780-42D8-BD7E-323781850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07B4C0-C9E9-4E9C-8BFF-1DD79DFF7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4AA0A-F363-48D0-951C-ED4AB47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1EB15-794C-4A3A-8206-79E99853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72F9B-4B5B-4CD0-A01F-F99FA3B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2FDBA-7C27-4B1E-AEE2-7E6FC6CB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EDCDBB-3C25-450F-903E-4B5FCC8FD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DF59DF-3F98-41BD-B14D-3B8B2669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8E3845-3668-4D6B-A23A-5723A2345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81A4-2A99-4A30-9E4B-C8B89433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B2D3AA-4A81-46A9-9376-2712FAF2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F85748-754F-480C-822A-E51CA434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3CCD3B-F037-45B9-84B9-D048405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6E5-54DE-4ADA-99BB-D0212AB3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F8C35C-FFED-4CCF-8166-988481B2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25CBA5-1124-4A35-92A2-A940F1EA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9B4608-4BC2-40A6-BFB4-59573571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26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91C9E-F55B-44A4-A640-AF4021C5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1E02C6-990E-4315-90E3-A5033C82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CB351-81C2-4878-9FE6-B092DED0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6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ED8A-6410-4617-B23C-645C5B68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81D29-CE62-4B65-AE6A-355314474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E4BC1-4BEA-4268-AC61-ADFF1B67A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46FF61-16F5-480F-A02F-32E8235B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2F131-A41E-4239-B7DF-83054F35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BBB27-13E0-4FD6-B57B-FC567816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0E48D-0780-4991-8965-704438BD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614D44-4ED4-4E43-8458-32608C50A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E78A0-C3C8-4109-8652-78CEB76A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1D0A2-8A68-45AB-87F8-5D80BCC8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8F56D-BF05-4FA7-A642-610E2773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1688A4-A560-4C81-BAED-A3CB6F79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37A442-98C0-49EE-BCB1-E74C0D56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B8329-5CDD-44F2-B076-8709D461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30563-31B0-40CD-8AE1-B41B32AA4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D780-A532-42FD-9AA5-89CEABCC7498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AD225-AF1E-4DB3-B6BB-AF03B4AE8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8510-07E7-4450-B5BA-C2320606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4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4C56-CD5A-4BCA-A185-06BF763856EB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A3FF78-4202-4C00-ABBB-2A317B7847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9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计算误差</a:t>
            </a:r>
            <a:r>
              <a:rPr lang="zh-CN" altLang="en-US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建模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SVD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预编码矩阵的计算误差表示为矩阵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，假设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中的每个元素均是相互独立的均值为</a:t>
                </a:r>
                <a:r>
                  <a:rPr lang="en-US" altLang="zh-CN" sz="20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，方差为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复</a:t>
                </a:r>
                <a:r>
                  <a:rPr lang="zh-CN" altLang="en-US" sz="20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高斯随机噪声，那么接收信号为：</a:t>
                </a:r>
                <a:endParaRPr lang="en-US" altLang="zh-CN" sz="200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𝐲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𝐆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𝐔</m:t>
                          </m:r>
                          <m:r>
                            <a:rPr lang="el-GR" altLang="zh-CN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𝚺</m:t>
                          </m:r>
                          <m:sSup>
                            <m:sSupPr>
                              <m:ctrl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p>
                          </m:sSup>
                          <m:d>
                            <m:dPr>
                              <m:ctrlPr>
                                <a:rPr lang="el-GR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𝐄</m:t>
                              </m:r>
                            </m:e>
                          </m:d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𝐃</m:t>
                          </m:r>
                          <m:r>
                            <a:rPr lang="en-US" altLang="zh-CN" sz="20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𝐧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𝐆</m:t>
                    </m:r>
                    <m:sSup>
                      <m:sSupPr>
                        <m:ctrlPr>
                          <a:rPr lang="el-GR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𝐃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𝐆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𝐔</m:t>
                    </m:r>
                    <m:r>
                      <a:rPr lang="el-GR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𝚺</m:t>
                    </m:r>
                    <m:sSup>
                      <m:sSup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𝐄𝐃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𝐆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𝐆</m:t>
                    </m:r>
                    <m:sSup>
                      <m:sSupPr>
                        <m:ctrlPr>
                          <a:rPr lang="el-GR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𝐃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𝐆</m:t>
                    </m:r>
                    <m:sSup>
                      <m:sSupPr>
                        <m:ctrlPr>
                          <a:rPr lang="el-GR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𝐄𝐃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𝐆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信道矩阵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𝐇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奇异值分解为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𝐔</m:t>
                    </m:r>
                    <m:r>
                      <a:rPr lang="el-GR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𝚺</m:t>
                    </m:r>
                    <m:sSup>
                      <m:sSup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diag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表示前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个信道系数，其中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表示流数。</a:t>
                </a:r>
                <a:endParaRPr lang="en-US" altLang="zh-CN" sz="20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l-GR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b>
                        </m:sSub>
                        <m:r>
                          <a:rPr lang="en-US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𝐄</m:t>
                        </m:r>
                      </m:e>
                    </m:d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𝐃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是发送端的预编码矩阵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𝐃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diag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,⋯,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b>
                            </m:sSub>
                          </m:e>
                        </m:rad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功率分配矩阵。</a:t>
                </a:r>
                <a:endParaRPr lang="en-US" altLang="zh-CN" sz="20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𝐆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表示接收端的均衡矩阵，其中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𝐆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diag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,⋯,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b>
                            </m:sSub>
                          </m:e>
                        </m:ra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一个</m:t>
                    </m:r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复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高斯随机噪声</m:t>
                    </m:r>
                    <m:r>
                      <a:rPr lang="zh-CN" alt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，满足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𝒞𝒩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是随机发送符号，满足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𝒞𝒩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</m:d>
                    <m:r>
                      <a:rPr lang="zh-CN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000" b="1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20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互不相关。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p"/>
                </a:pPr>
                <a:endPara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345" r="-1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1" i="0" kern="1200" cap="none" spc="0" normalizeH="0" baseline="0" noProof="0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问题求解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90808C-FA4A-4DCC-A0BF-8BC805D7C3AE}"/>
              </a:ext>
            </a:extLst>
          </p:cNvPr>
          <p:cNvSpPr txBox="1"/>
          <p:nvPr/>
        </p:nvSpPr>
        <p:spPr>
          <a:xfrm>
            <a:off x="630943" y="1090242"/>
            <a:ext cx="11175095" cy="568507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endParaRPr lang="en-US" altLang="zh-CN" b="0" i="1" dirty="0">
              <a:solidFill>
                <a:srgbClr val="22181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endParaRPr lang="en-US" altLang="zh-CN" i="1" dirty="0">
              <a:solidFill>
                <a:srgbClr val="22181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8ED34A4C-F71D-4AE4-805F-43F311FDFB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8036199"/>
                  </p:ext>
                </p:extLst>
              </p:nvPr>
            </p:nvGraphicFramePr>
            <p:xfrm>
              <a:off x="2032000" y="2090481"/>
              <a:ext cx="8128000" cy="2972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1683176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算法一：误码率和最小化的功率分配算法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3102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输入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 smtClean="0">
                                  <a:solidFill>
                                    <a:srgbClr val="2218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,∀</m:t>
                              </m:r>
                              <m:r>
                                <a:rPr lang="en-US" altLang="zh-CN" b="0" i="1" smtClean="0">
                                  <a:solidFill>
                                    <a:srgbClr val="2218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0" smtClean="0">
                                  <a:solidFill>
                                    <a:srgbClr val="22181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oMath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2696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初始化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</m:oMath>
                          </a14:m>
                          <a:r>
                            <a:rPr lang="en-US" altLang="zh-CN" b="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CN" altLang="en-US" b="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为一个可行解</a:t>
                          </a:r>
                          <a:endParaRPr lang="en-US" altLang="zh-CN" b="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4240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Repeat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：</a:t>
                          </a:r>
                          <a:endPara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6954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baseline="0" dirty="0">
                              <a:solidFill>
                                <a:srgbClr val="221815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        </a:t>
                          </a:r>
                          <a:r>
                            <a:rPr lang="zh-CN" altLang="en-US" dirty="0">
                              <a:solidFill>
                                <a:srgbClr val="221815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更新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oMath>
                          </a14:m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503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rgbClr val="221815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        使用凸优化算法更新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0" dirty="0" smtClean="0">
                                  <a:solidFill>
                                    <a:srgbClr val="221815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</m:oMath>
                          </a14:m>
                          <a:endParaRPr lang="en-US" altLang="zh-CN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03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Until</a:t>
                          </a:r>
                          <a:r>
                            <a:rPr lang="en-US" altLang="zh-CN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Convergence</m:t>
                              </m:r>
                            </m:oMath>
                          </a14:m>
                          <a:endParaRPr lang="en-US" altLang="zh-CN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3993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输出：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0" smtClean="0">
                                  <a:solidFill>
                                    <a:srgbClr val="221815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𝐩</m:t>
                              </m:r>
                            </m:oMath>
                          </a14:m>
                          <a:endParaRPr lang="en-US" altLang="zh-CN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23611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3">
                <a:extLst>
                  <a:ext uri="{FF2B5EF4-FFF2-40B4-BE49-F238E27FC236}">
                    <a16:creationId xmlns:a16="http://schemas.microsoft.com/office/drawing/2014/main" id="{8ED34A4C-F71D-4AE4-805F-43F311FDFB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8036199"/>
                  </p:ext>
                </p:extLst>
              </p:nvPr>
            </p:nvGraphicFramePr>
            <p:xfrm>
              <a:off x="2032000" y="2090481"/>
              <a:ext cx="8128000" cy="2972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1683176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算法一：误码率和最小化的功率分配算法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3102647"/>
                      </a:ext>
                    </a:extLst>
                  </a:tr>
                  <a:tr h="3766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5" t="-106452" r="-300" b="-6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2696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5" t="-209836" r="-300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4240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Repeat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：</a:t>
                          </a:r>
                          <a:endPara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69547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5" t="-409836" r="-300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5030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5" t="-509836" r="-30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03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5" t="-609836" r="-30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993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5" t="-709836" r="-30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23611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03003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形成问题（</a:t>
            </a:r>
            <a:r>
              <a:rPr lang="en-US" altLang="zh-CN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MSE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个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用户的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𝑀𝑆𝐸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ad>
                        <m:radPr>
                          <m:deg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rad>
                        <m:radPr>
                          <m:deg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只考虑发送端预编码，在接收端设置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,∀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优化问题的目标是最小化最大的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lim>
                        </m:limLow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fName>
                      <m:e>
                        <m:func>
                          <m:func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altLang="zh-CN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sz="20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𝐩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一个极小值。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9084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计算误差对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的影响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基于上述表达式，第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个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流的信号可以表示为：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rad>
                      <m:radPr>
                        <m:degHide m:val="on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zh-CN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1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1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𝐄𝐃</m:t>
                    </m:r>
                    <m:r>
                      <a:rPr lang="en-US" altLang="zh-CN" sz="21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Sup>
                      <m:sSubSup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1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1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endParaRPr lang="en-US" altLang="zh-CN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100" dirty="0"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rad>
                      <m:radPr>
                        <m:degHide m:val="on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1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1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zh-CN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1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1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𝐃</m:t>
                    </m:r>
                    <m:r>
                      <a:rPr lang="en-US" altLang="zh-CN" sz="21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1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1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nary>
                      <m:naryPr>
                        <m:chr m:val="∑"/>
                        <m:ctrlPr>
                          <a:rPr lang="en-US" altLang="zh-CN" sz="2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=1,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1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𝐃𝐱</m:t>
                        </m:r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Sup>
                      <m:sSubSup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1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1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endParaRPr lang="en-US" altLang="zh-CN" sz="2100" b="1" i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100" dirty="0"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sz="21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rad>
                      <m:radPr>
                        <m:degHide m:val="on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Sup>
                      <m:sSubSup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1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1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=1,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ad>
                          <m:radPr>
                            <m:degHide m:val="on"/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zh-CN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1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altLang="zh-CN" sz="21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Sup>
                      <m:sSubSup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1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1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endParaRPr lang="en-US" altLang="zh-CN" sz="2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表示只有第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个对角线位置为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，其余位置均为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的方阵。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那么第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个流的信号干扰噪声比（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）可以被表示为：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𝑆𝐼𝑁𝑅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计算误差对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的影响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当不考虑计算误差时（即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个流的信噪比（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）可以被表示为：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比较下面两式的差异：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𝑆𝐼𝑁𝑅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𝑆𝑁𝑅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可见系统的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性能指标会受到计算误差的影响，这种影响是负面的，并且对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的影响也会体现到系统的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BLER/BER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性能中。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下面首先尝试从理论上描述计算误差带来的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性能影响。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 r="-1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2947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计算误差对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MSE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的影响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接收信号的均方误差（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）可以表示为：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𝑀𝑆𝐸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𝐆</m:t>
                            </m:r>
                            <m:sSup>
                              <m:sSupPr>
                                <m:ctrlPr>
                                  <a:rPr lang="el-GR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altLang="zh-CN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𝚺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𝐃𝐱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𝐆</m:t>
                            </m:r>
                            <m:sSup>
                              <m:sSupPr>
                                <m:ctrlPr>
                                  <a:rPr lang="el-GR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altLang="zh-CN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𝚺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𝐄𝐃𝐱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𝐆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𝐔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r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𝐧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nary>
                          <m:naryPr>
                            <m:chr m:val="∑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sSup>
                      <m:s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对比计算误差为</a:t>
                </a:r>
                <a:r>
                  <a:rPr lang="en-US" altLang="zh-CN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的情况：</a:t>
                </a:r>
                <a:endParaRPr lang="en-US" altLang="zh-CN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1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𝐆</m:t>
                            </m:r>
                            <m:sSup>
                              <m:sSupPr>
                                <m:ctrlPr>
                                  <a:rPr lang="el-GR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altLang="zh-CN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𝚺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𝐃𝐱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𝐆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𝐔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r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𝐧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ad>
                          <m:radPr>
                            <m:degHide m:val="on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可见，计算误差会额外增加接收信号的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（体现在红色标注的项），进而影响系统的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BLER/BER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性能，并且这种影响是负面的。</a:t>
                </a:r>
                <a:endPara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 r="-1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6657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计算误差对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性能的影响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当系统使用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M-QAM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调制时，第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流误比特率（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）的近似求解公式为：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𝐵𝐸𝑅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ra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rad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</m:rad>
                                </m:e>
                              </m:d>
                            </m:e>
                          </m:func>
                        </m:den>
                      </m:f>
                      <m:r>
                        <m:rPr>
                          <m:sty m:val="p"/>
                        </m:rPr>
                        <a:rPr lang="en-US" altLang="zh-CN" sz="2000" i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erfc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d>
                                    </m:e>
                                  </m:func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b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rad>
                        </m:e>
                      </m:d>
                      <m:r>
                        <a:rPr lang="zh-CN" alt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＋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rad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rad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</m:rad>
                                </m:e>
                              </m:d>
                            </m:e>
                          </m:func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erfc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d>
                                    </m:e>
                                  </m:func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b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erfc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e>
                                  <m:sup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0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nary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表示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互补</m:t>
                    </m:r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误差函数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；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表示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第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流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的比特信干噪比，可以被表示为：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=1,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n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den>
                          </m:f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表示符号信干噪比，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表示符号周期，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表示带宽，满足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这样，第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流的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可以被表示为：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𝐵𝐸𝑅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rad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rad>
                          <m:func>
                            <m:func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</m:rad>
                                </m:e>
                              </m:d>
                            </m:e>
                          </m:func>
                        </m:den>
                      </m:f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erfc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sz="1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=1,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altLang="zh-CN" sz="140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rad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</m:rad>
                          <m:func>
                            <m:func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</m:rad>
                                </m:e>
                              </m:d>
                            </m:e>
                          </m:func>
                        </m:den>
                      </m:f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erfc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=1,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 r="-3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3124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计算误差对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性能的影响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419C4F-9D13-4157-A74E-DDB8D078DE22}"/>
              </a:ext>
            </a:extLst>
          </p:cNvPr>
          <p:cNvSpPr txBox="1"/>
          <p:nvPr/>
        </p:nvSpPr>
        <p:spPr>
          <a:xfrm>
            <a:off x="659606" y="841375"/>
            <a:ext cx="10872788" cy="6016625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marL="342900" indent="-342900" algn="just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仿真计算误差对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BER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性能的影响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D922144-A6FD-42C7-BF91-405B2CE3A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908962"/>
              </p:ext>
            </p:extLst>
          </p:nvPr>
        </p:nvGraphicFramePr>
        <p:xfrm>
          <a:off x="2035319" y="1875596"/>
          <a:ext cx="8121361" cy="362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299">
                  <a:extLst>
                    <a:ext uri="{9D8B030D-6E8A-4147-A177-3AD203B41FA5}">
                      <a16:colId xmlns:a16="http://schemas.microsoft.com/office/drawing/2014/main" val="2532834932"/>
                    </a:ext>
                  </a:extLst>
                </a:gridCol>
                <a:gridCol w="4959062">
                  <a:extLst>
                    <a:ext uri="{9D8B030D-6E8A-4147-A177-3AD203B41FA5}">
                      <a16:colId xmlns:a16="http://schemas.microsoft.com/office/drawing/2014/main" val="3853266506"/>
                    </a:ext>
                  </a:extLst>
                </a:gridCol>
              </a:tblGrid>
              <a:tr h="39638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仿真参数设置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985367"/>
                  </a:ext>
                </a:extLst>
              </a:tr>
              <a:tr h="396384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调制方式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64QAM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23606"/>
                  </a:ext>
                </a:extLst>
              </a:tr>
              <a:tr h="396384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信道维度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8×64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31578"/>
                  </a:ext>
                </a:extLst>
              </a:tr>
              <a:tr h="396384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信道类型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瑞利信道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96489"/>
                  </a:ext>
                </a:extLst>
              </a:tr>
              <a:tr h="396384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流数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8/4/2/1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96553"/>
                  </a:ext>
                </a:extLst>
              </a:tr>
              <a:tr h="396384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功率分配方式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平均功率分配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40257"/>
                  </a:ext>
                </a:extLst>
              </a:tr>
              <a:tr h="396384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计算误差方差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0~0.1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99462"/>
                  </a:ext>
                </a:extLst>
              </a:tr>
              <a:tr h="396384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信道实现数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1e5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34216"/>
                  </a:ext>
                </a:extLst>
              </a:tr>
              <a:tr h="341411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性能指标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平均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BER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91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5140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形成优化问题</a:t>
            </a:r>
            <a:r>
              <a:rPr lang="zh-CN" altLang="en-US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BER</a:t>
            </a:r>
            <a:r>
              <a:rPr lang="zh-CN" altLang="en-US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系统设计准则是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最小化系统所有流的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和，即：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ra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rad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</m:func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erfc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m:rPr>
                                                    <m:brk m:alnAt="23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=1,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≠</m:t>
                                                </m:r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sub>
                                                </m:sSub>
                                              </m:sup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sSubSup>
                                                  <m:sSubSup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  <m:sSup>
                                                  <m:sSup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CN" altLang="en-US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𝜌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nary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n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</m:e>
                                </m:rad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zh-CN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dirty="0">
                    <a:cs typeface="Times New Roman" panose="02020603050405020304" pitchFamily="18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ra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rad>
                              </m:e>
                            </m:d>
                          </m:e>
                        </m:func>
                      </m:den>
                    </m:f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erfc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=1,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≠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n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0,∀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altLang="zh-CN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sz="20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𝐩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分配给各个流的功率。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1795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问题</a:t>
            </a:r>
            <a:r>
              <a:rPr lang="zh-CN" altLang="en-US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求解（</a:t>
            </a:r>
            <a:r>
              <a:rPr lang="en-US" altLang="zh-CN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BER</a:t>
            </a:r>
            <a:r>
              <a:rPr lang="zh-CN" altLang="en-US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因为上述问题是难解的非凸问题，转而优化目标函数的上界，</a:t>
                </a:r>
                <a:r>
                  <a:rPr lang="en-US" altLang="zh-C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erfc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erfc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=1,</m:t>
                                          </m:r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altLang="zh-CN" sz="1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altLang="zh-CN" sz="16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=1,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n</m:t>
                                      </m:r>
                                    </m:sub>
                                    <m:sup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altLang="zh-CN" sz="16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=1,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n</m:t>
                                      </m:r>
                                    </m:sub>
                                    <m:sup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erfc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6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=1,</m:t>
                                          </m:r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altLang="zh-CN" sz="16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6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  <m:r>
                                        <a:rPr lang="en-US" altLang="zh-CN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n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=1,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n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这样，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优化问题变为：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7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7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17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sz="1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rad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rad>
                                <m:func>
                                  <m:funcPr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CN" sz="17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7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CN" sz="17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7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</m:func>
                              </m:den>
                            </m:f>
                            <m:d>
                              <m:d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7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a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700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zh-CN" sz="17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700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700" b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𝐩</m:t>
                                            </m:r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n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7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sz="17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sup>
                                </m:sSup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7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a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700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zh-CN" sz="17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7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700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700" b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𝐩</m:t>
                                            </m:r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n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sz="17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7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sup>
                                </m:sSup>
                              </m:e>
                            </m:d>
                            <m:r>
                              <a:rPr lang="en-US" altLang="zh-CN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rad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1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rad>
                                <m:func>
                                  <m:funcPr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CN" sz="17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7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CN" sz="17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7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</m:func>
                              </m:den>
                            </m:f>
                            <m:d>
                              <m:dPr>
                                <m:ctrlPr>
                                  <a:rPr lang="en-US" altLang="zh-CN" sz="17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27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7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a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700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zh-CN" sz="17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700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700" b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𝐩</m:t>
                                            </m:r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n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sz="17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7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sup>
                                </m:sSup>
                                <m:r>
                                  <a:rPr lang="en-US" altLang="zh-CN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27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7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a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700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zh-CN" sz="17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17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700" i="1" dirty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700" b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𝐩</m:t>
                                            </m:r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n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7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sz="17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7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sz="17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zh-CN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0,∀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altLang="zh-CN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𝐩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下文中简写为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 r="-1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8446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问题求解（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上述问题仍然是非凸问题，为了解决该问题，还需使用二次转换技术将其转化为：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𝐲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ra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rad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</m:func>
                              </m:den>
                            </m:f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,2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sup>
                                </m:sSup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rad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rad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</m:t>
                                    </m:r>
                                  </m:e>
                                </m:rad>
                              </m:e>
                            </m:d>
                          </m:e>
                        </m:func>
                      </m:den>
                    </m:f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,3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,3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27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,4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,4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27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sup>
                        </m:sSup>
                      </m:e>
                    </m:d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0,∀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altLang="zh-CN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𝐩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固定时，辅助变量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𝐲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的更新方法如下：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27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这样，上述关于</a:t>
                </a:r>
                <a14:m>
                  <m:oMath xmlns:m="http://schemas.openxmlformats.org/officeDocument/2006/math">
                    <m:r>
                      <a:rPr lang="en-US" altLang="zh-CN" sz="2000" b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𝐩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的问题是一个凸问题，可以使用数值软件（如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CVX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）求解。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6771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6408</TotalTime>
  <Words>1054</Words>
  <Application>Microsoft Office PowerPoint</Application>
  <PresentationFormat>宽屏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Meidong Xia</dc:creator>
  <cp:lastModifiedBy>Meidong Xia</cp:lastModifiedBy>
  <cp:revision>195</cp:revision>
  <dcterms:created xsi:type="dcterms:W3CDTF">2023-11-20T11:10:37Z</dcterms:created>
  <dcterms:modified xsi:type="dcterms:W3CDTF">2024-02-28T12:09:11Z</dcterms:modified>
</cp:coreProperties>
</file>