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718" r:id="rId3"/>
    <p:sldId id="732" r:id="rId4"/>
    <p:sldId id="729" r:id="rId5"/>
    <p:sldId id="730" r:id="rId6"/>
    <p:sldId id="731" r:id="rId7"/>
    <p:sldId id="724" r:id="rId8"/>
    <p:sldId id="72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75" autoAdjust="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2B18-83F8-4D4F-B8D4-08835985535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E8054-7361-4599-B8BA-215B2848B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9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84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8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18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2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25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68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6A22-EE67-4A91-A972-91512094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A1B814-D56E-40A3-96A5-4E8103928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D4825-AE5D-45EC-8351-F16D77FB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5AA95-1A6E-4AFB-A14F-BCA9C97A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759EE-F487-41B2-BA10-E56567A9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9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5C4B-9138-4ACB-9B7F-CF5D2850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C3056-CD73-4C7F-A76F-B72525E5E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79F44-E319-4160-AC64-C28B86A8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A01B4-5E0D-4041-B088-494D1A56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D31C8-998D-4F55-9258-DFBE36FC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9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D691A5-AAA8-4486-B3BE-E544CE5E7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3DF06-B36F-447D-89C7-A1A508FC4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E3653-C655-458A-AD43-40AFD42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A1CD2-B6E5-400A-A4DC-19C4D173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5A07A-EC3E-48E5-964F-4E97D1A6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5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2DA3FF78-4202-4C00-ABBB-2A317B784776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8737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9482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368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4539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5847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664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5230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784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7537-49C0-4098-816B-FC0B17A5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1C28E-9C0E-4BD6-932B-CDD2EAAA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6F2A6-E0F5-4BE6-A0EF-DAFF82C2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31827-DE2D-4052-ADF8-011D20AE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957DB-8817-4109-9945-DB2F1040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74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3099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3878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3255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感谢您下载小木头平台上提供的</a:t>
            </a:r>
            <a:r>
              <a:rPr lang="en-US" altLang="zh-CN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作品，为了您和小木头以及原创作者的利益，请勿复制、传播、销售，否则将承担法律责任！小木头将对作品进行维权，按照传播下载次数进行十倍的索取赔偿！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59013166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1749939" y="6550223"/>
            <a:ext cx="88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0E824D8-A1E7-4AEC-8332-86B30DC3C4B0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8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 cap="flat" cmpd="sng" algn="ctr">
              <a:solidFill>
                <a:srgbClr val="3D5864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rgbClr val="3D5864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69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26111-43F5-4F4D-AB0E-79CA73FF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4AF7B-0AE9-4402-A18D-59781E28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C3E43-F3C6-466C-B3E8-D232F24E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15E7B-1A61-41B0-B7A2-B68CF61A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29814-4D44-4A48-8CBD-572A57C4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7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6506-677A-4A16-8001-05FFC869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6F0D5-7780-42D8-BD7E-323781850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7B4C0-C9E9-4E9C-8BFF-1DD79DFF7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4AA0A-F363-48D0-951C-ED4AB47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1EB15-794C-4A3A-8206-79E99853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72F9B-4B5B-4CD0-A01F-F99FA3B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FDBA-7C27-4B1E-AEE2-7E6FC6CB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DCDBB-3C25-450F-903E-4B5FCC8FD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F59DF-3F98-41BD-B14D-3B8B2669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8E3845-3668-4D6B-A23A-5723A2345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81A4-2A99-4A30-9E4B-C8B89433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B2D3AA-4A81-46A9-9376-2712FAF2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F85748-754F-480C-822A-E51CA434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3CCD3B-F037-45B9-84B9-D048405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6E5-54DE-4ADA-99BB-D0212AB3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F8C35C-FFED-4CCF-8166-988481B2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5CBA5-1124-4A35-92A2-A940F1EA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B4608-4BC2-40A6-BFB4-59573571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6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91C9E-F55B-44A4-A640-AF4021C5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E02C6-990E-4315-90E3-A5033C82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CB351-81C2-4878-9FE6-B092DED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6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ED8A-6410-4617-B23C-645C5B68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81D29-CE62-4B65-AE6A-355314474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E4BC1-4BEA-4268-AC61-ADFF1B67A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6FF61-16F5-480F-A02F-32E8235B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2F131-A41E-4239-B7DF-83054F35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BBB27-13E0-4FD6-B57B-FC567816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0E48D-0780-4991-8965-704438BD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614D44-4ED4-4E43-8458-32608C50A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E78A0-C3C8-4109-8652-78CEB76A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1D0A2-8A68-45AB-87F8-5D80BCC8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8F56D-BF05-4FA7-A642-610E2773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688A4-A560-4C81-BAED-A3CB6F79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37A442-98C0-49EE-BCB1-E74C0D56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B8329-5CDD-44F2-B076-8709D461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30563-31B0-40CD-8AE1-B41B32AA4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D780-A532-42FD-9AA5-89CEABCC7498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AD225-AF1E-4DB3-B6BB-AF03B4AE8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8510-07E7-4450-B5BA-C2320606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4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4C56-CD5A-4BCA-A185-06BF763856E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A3FF78-4202-4C00-ABBB-2A317B7847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预编码噪声扰动对性能的影响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SVD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预编码矩阵的计算误差表示为矩阵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𝐞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，假设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中的每个元素均是相互独立的均值为</a:t>
                </a:r>
                <a:r>
                  <a:rPr lang="en-US" altLang="zh-CN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，方差为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复</a:t>
                </a:r>
                <a:r>
                  <a:rPr lang="zh-CN" altLang="en-US" sz="200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高斯随机噪声，那么接收信号为：</a:t>
                </a:r>
                <a:endParaRPr lang="en-US" altLang="zh-CN" sz="200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𝐆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𝐔</m:t>
                          </m:r>
                          <m:r>
                            <a:rPr lang="el-GR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𝚺</m:t>
                          </m:r>
                          <m:sSup>
                            <m:sSupPr>
                              <m:ctrl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𝐕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sup>
                          </m:sSup>
                          <m:d>
                            <m:dPr>
                              <m:ctrlPr>
                                <a:rPr lang="el-GR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𝐄</m:t>
                              </m:r>
                            </m:e>
                          </m:d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𝐃</m:t>
                          </m:r>
                          <m:r>
                            <a:rPr lang="en-US" altLang="zh-CN" sz="2000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𝐧</m:t>
                          </m:r>
                        </m:e>
                      </m:d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p>
                      <m:sSupPr>
                        <m:ctrlPr>
                          <a:rPr lang="el-GR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𝐃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𝐔</m:t>
                    </m:r>
                    <m:r>
                      <a:rPr lang="el-GR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𝚺</m:t>
                    </m:r>
                    <m:sSup>
                      <m:sSup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𝐄𝐃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p>
                      <m:sSupPr>
                        <m:ctrlPr>
                          <a:rPr lang="el-GR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𝐃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p>
                      <m:sSupPr>
                        <m:ctrlPr>
                          <a:rPr lang="el-GR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𝐄𝐃</m:t>
                    </m:r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信道矩阵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𝐇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奇异值分解为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𝐔</m:t>
                    </m:r>
                    <m:r>
                      <a:rPr lang="el-GR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𝚺</m:t>
                    </m:r>
                    <m:sSup>
                      <m:sSup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l-GR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diag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表示前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个信道系数，其中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表示流数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𝐕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是发送端的预编码矩阵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𝐃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diag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b>
                            </m:sSub>
                          </m:e>
                        </m:rad>
                      </m:e>
                    </m:d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功率分配矩阵，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表示接收端的均衡矩阵，其中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𝐆</m:t>
                    </m:r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diag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,⋯,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b>
                            </m:sSub>
                          </m:e>
                        </m:ra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一个</m:t>
                    </m:r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复</m:t>
                    </m:r>
                    <m:r>
                      <m:rPr>
                        <m:nor/>
                      </m:rPr>
                      <a: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高斯随机噪声</m:t>
                    </m:r>
                    <m:r>
                      <a:rPr lang="zh-CN" alt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，满足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𝒞𝒩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是随机发送符号，满足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𝒞𝒩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0, </m:t>
                        </m:r>
                        <m:r>
                          <a:rPr lang="en-US" altLang="zh-CN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𝐈</m:t>
                        </m:r>
                      </m:e>
                    </m:d>
                    <m:r>
                      <a:rPr lang="zh-CN" alt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en-US" altLang="zh-CN" sz="20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𝐧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𝐱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互不相关。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p"/>
                </a:pPr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 r="-1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预编码噪声扰动对性能的影响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基于上述表达式，接收信号的均方误差（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）可以表示为：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𝑀𝑆𝐸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𝐆</m:t>
                            </m:r>
                            <m:sSup>
                              <m:sSupPr>
                                <m:ctrlPr>
                                  <a:rPr lang="el-GR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altLang="zh-CN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𝐃𝐱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𝐆</m:t>
                            </m:r>
                            <m:sSup>
                              <m:sSupPr>
                                <m:ctrlPr>
                                  <a:rPr lang="el-GR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altLang="zh-CN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𝐕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𝐄𝐃𝐱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𝐆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𝐔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𝐧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nary>
                          <m:naryPr>
                            <m:chr m:val="∑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sSup>
                      <m:sSup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对比计算误差为</a:t>
                </a:r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的情况：</a:t>
                </a:r>
                <a:endParaRPr lang="en-US" altLang="zh-CN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𝑀𝑆𝐸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𝐲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d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𝐆</m:t>
                            </m:r>
                            <m:sSup>
                              <m:sSupPr>
                                <m:ctrlPr>
                                  <a:rPr lang="el-GR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altLang="zh-CN" sz="20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𝚺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𝐃𝐱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𝐆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𝐔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𝐧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d>
                      </m:e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ad>
                          <m:radPr>
                            <m:degHide m:val="on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可见，计算误差会额外增加接收信号的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（体现在红色标注的项），进而影响系统的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BLER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性能。</a:t>
                </a:r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 r="-3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66574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形成问题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只考虑发送端预编码，在接收端设置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,∀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这样，可以将发送端功率分配问题表述为：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𝐩</m:t>
                            </m:r>
                          </m:lim>
                        </m:limLow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nary>
                          <m:naryPr>
                            <m:chr m:val="∑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nary>
                          <m:naryPr>
                            <m:chr m:val="∑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 dirty="0">
                    <a:cs typeface="Times New Roman" panose="02020603050405020304" pitchFamily="18" charset="0"/>
                  </a:rPr>
                  <a:t>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20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𝐩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一个极小值。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上述问题是一个凸问题，可以采用数值算法（梯度下降法等）求解，但是数值算法计算复杂度较高并且不利于控制计算精度，因此，下面使用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乘子法求解。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 r="-1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5131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问题求解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3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首先，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函数可以表示为：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𝐩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写出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KKT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</m:t>
                      </m:r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0, 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≥0, 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0, 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45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问题求解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KKT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条件，可以得到：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Sup>
                                          <m:sSubSupPr>
                                            <m:ctrlP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n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n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zh-CN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  ,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n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∀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更简洁地：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𝜌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8205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问题求解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寻找满足下式的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n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是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一个关于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的分段单调减函数，因此具有唯一解，具体而言，可以使用二分查找算法找出满足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的解。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解出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，便可以使用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出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401" r="-1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1795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问题求解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419C4F-9D13-4157-A74E-DDB8D078DE22}"/>
              </a:ext>
            </a:extLst>
          </p:cNvPr>
          <p:cNvSpPr txBox="1"/>
          <p:nvPr/>
        </p:nvSpPr>
        <p:spPr>
          <a:xfrm>
            <a:off x="659606" y="841375"/>
            <a:ext cx="10872788" cy="6016625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just">
              <a:lnSpc>
                <a:spcPct val="13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BDCFFD43-D74F-4FF5-9D27-4B0C51A270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057981"/>
                  </p:ext>
                </p:extLst>
              </p:nvPr>
            </p:nvGraphicFramePr>
            <p:xfrm>
              <a:off x="1876458" y="1459670"/>
              <a:ext cx="8128000" cy="231406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1904694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zh-CN" altLang="en-US" dirty="0"/>
                            <a:t>算法</a:t>
                          </a:r>
                          <a:r>
                            <a:rPr lang="en-US" altLang="zh-CN" dirty="0"/>
                            <a:t>1</a:t>
                          </a:r>
                          <a:r>
                            <a:rPr lang="zh-CN" altLang="en-US" dirty="0"/>
                            <a:t>：基于</a:t>
                          </a:r>
                          <a:r>
                            <a:rPr lang="en-US" altLang="zh-CN" dirty="0"/>
                            <a:t>Lagrange</a:t>
                          </a:r>
                          <a:r>
                            <a:rPr lang="zh-CN" altLang="en-US" dirty="0"/>
                            <a:t>乘子法的功率分配算法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9491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zh-CN" altLang="en-US" dirty="0"/>
                            <a:t>输入：信道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zh-CN" altLang="en-US" dirty="0"/>
                            <a:t>，计算误差方差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dirty="0"/>
                            <a:t>，噪声功率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  <m:sup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zh-CN" altLang="en-US" dirty="0"/>
                            <a:t>，总功率约束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zh-CN" altLang="en-US" dirty="0"/>
                            <a:t>，功率阈值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oMath>
                          </a14:m>
                          <a:endParaRPr lang="en-US" altLang="zh-CN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153585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zh-CN" altLang="en-US" dirty="0"/>
                            <a:t>输出：功率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787761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342900" indent="-342900">
                            <a:lnSpc>
                              <a:spcPct val="150000"/>
                            </a:lnSpc>
                            <a:buFont typeface="+mj-lt"/>
                            <a:buAutoNum type="arabicPeriod"/>
                          </a:pPr>
                          <a:r>
                            <a:rPr lang="zh-CN" altLang="en-US" dirty="0"/>
                            <a:t>使用二分查找算法解出满足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zh-CN" alt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的</m:t>
                              </m:r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49632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342900" indent="-342900">
                            <a:lnSpc>
                              <a:spcPct val="150000"/>
                            </a:lnSpc>
                            <a:buFont typeface="+mj-lt"/>
                            <a:buAutoNum type="arabicPeriod" startAt="2"/>
                          </a:pPr>
                          <a:r>
                            <a:rPr lang="zh-CN" altLang="en-US" dirty="0"/>
                            <a:t>使用解出的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zh-CN" altLang="en-US" dirty="0"/>
                            <a:t>求解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483194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BDCFFD43-D74F-4FF5-9D27-4B0C51A270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057981"/>
                  </p:ext>
                </p:extLst>
              </p:nvPr>
            </p:nvGraphicFramePr>
            <p:xfrm>
              <a:off x="1876458" y="1459670"/>
              <a:ext cx="8128000" cy="231406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190469439"/>
                        </a:ext>
                      </a:extLst>
                    </a:gridCol>
                  </a:tblGrid>
                  <a:tr h="46113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zh-CN" altLang="en-US" dirty="0"/>
                            <a:t>算法</a:t>
                          </a:r>
                          <a:r>
                            <a:rPr lang="en-US" altLang="zh-CN" dirty="0"/>
                            <a:t>1</a:t>
                          </a:r>
                          <a:r>
                            <a:rPr lang="zh-CN" altLang="en-US" dirty="0"/>
                            <a:t>：基于</a:t>
                          </a:r>
                          <a:r>
                            <a:rPr lang="en-US" altLang="zh-CN" dirty="0"/>
                            <a:t>Lagrange</a:t>
                          </a:r>
                          <a:r>
                            <a:rPr lang="zh-CN" altLang="en-US" dirty="0"/>
                            <a:t>乘子法的功率分配算法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9491487"/>
                      </a:ext>
                    </a:extLst>
                  </a:tr>
                  <a:tr h="47218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8718" r="-75" b="-31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5358589"/>
                      </a:ext>
                    </a:extLst>
                  </a:tr>
                  <a:tr h="4602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667" r="-75" b="-22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761261"/>
                      </a:ext>
                    </a:extLst>
                  </a:tr>
                  <a:tr h="4602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2632" r="-75" b="-1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632550"/>
                      </a:ext>
                    </a:extLst>
                  </a:tr>
                  <a:tr h="46024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2632" r="-75" b="-2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83194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82394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608</Words>
  <Application>Microsoft Office PowerPoint</Application>
  <PresentationFormat>宽屏</PresentationFormat>
  <Paragraphs>53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Meidong Xia</dc:creator>
  <cp:lastModifiedBy>Meidong Xia</cp:lastModifiedBy>
  <cp:revision>182</cp:revision>
  <dcterms:created xsi:type="dcterms:W3CDTF">2023-11-20T11:10:37Z</dcterms:created>
  <dcterms:modified xsi:type="dcterms:W3CDTF">2024-02-27T01:04:55Z</dcterms:modified>
</cp:coreProperties>
</file>