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718" r:id="rId3"/>
    <p:sldId id="719" r:id="rId4"/>
    <p:sldId id="721" r:id="rId5"/>
    <p:sldId id="720" r:id="rId6"/>
    <p:sldId id="725" r:id="rId7"/>
    <p:sldId id="722" r:id="rId8"/>
    <p:sldId id="727" r:id="rId9"/>
    <p:sldId id="723" r:id="rId10"/>
    <p:sldId id="724" r:id="rId11"/>
    <p:sldId id="72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75" autoAdjust="0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72B18-83F8-4D4F-B8D4-08835985535B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E8054-7361-4599-B8BA-215B2848B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9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652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512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596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383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3680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978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926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028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250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E6A22-EE67-4A91-A972-91512094A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A1B814-D56E-40A3-96A5-4E8103928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D4825-AE5D-45EC-8351-F16D77FB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5AA95-1A6E-4AFB-A14F-BCA9C97AE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759EE-F487-41B2-BA10-E56567A9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09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45C4B-9138-4ACB-9B7F-CF5D2850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2C3056-CD73-4C7F-A76F-B72525E5E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79F44-E319-4160-AC64-C28B86A87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A01B4-5E0D-4041-B088-494D1A56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4D31C8-998D-4F55-9258-DFBE36FC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19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D691A5-AAA8-4486-B3BE-E544CE5E7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E3DF06-B36F-447D-89C7-A1A508FC4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E3653-C655-458A-AD43-40AFD426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A1CD2-B6E5-400A-A4DC-19C4D173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5A07A-EC3E-48E5-964F-4E97D1A6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359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zh-CN" altLang="en-US" sz="1200" kern="120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2DA3FF78-4202-4C00-ABBB-2A317B784776}" type="slidenum">
              <a:rPr lang="en-US" altLang="zh-CN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8737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9482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0368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64539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258474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4664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452307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67846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17537-49C0-4098-816B-FC0B17A5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1C28E-9C0E-4BD6-932B-CDD2EAAA3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6F2A6-E0F5-4BE6-A0EF-DAFF82C2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31827-DE2D-4052-ADF8-011D20AE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957DB-8817-4109-9945-DB2F1040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974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3099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3878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33255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感谢您下载小木头平台上提供的</a:t>
            </a:r>
            <a:r>
              <a:rPr lang="en-US" altLang="zh-CN" sz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作品，为了您和小木头以及原创作者的利益，请勿复制、传播、销售，否则将承担法律责任！小木头将对作品进行维权，按照传播下载次数进行十倍的索取赔偿！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59013166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1749939" y="6550223"/>
            <a:ext cx="88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0E824D8-A1E7-4AEC-8332-86B30DC3C4B0}" type="slidenum">
              <a:rPr lang="zh-CN" altLang="en-US" sz="1200" kern="120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zh-CN" altLang="en-US" sz="1200" kern="1200" dirty="0">
              <a:solidFill>
                <a:schemeClr val="tx1">
                  <a:tint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8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 cap="flat" cmpd="sng" algn="ctr">
              <a:solidFill>
                <a:srgbClr val="3D5864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rgbClr val="3D5864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69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26111-43F5-4F4D-AB0E-79CA73FFF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F4AF7B-0AE9-4402-A18D-59781E284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C3E43-F3C6-466C-B3E8-D232F24E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15E7B-1A61-41B0-B7A2-B68CF61A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729814-4D44-4A48-8CBD-572A57C4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7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56506-677A-4A16-8001-05FFC869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6F0D5-7780-42D8-BD7E-323781850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07B4C0-C9E9-4E9C-8BFF-1DD79DFF7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54AA0A-F363-48D0-951C-ED4AB476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71EB15-794C-4A3A-8206-79E99853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D72F9B-4B5B-4CD0-A01F-F99FA3B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3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2FDBA-7C27-4B1E-AEE2-7E6FC6CB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EDCDBB-3C25-450F-903E-4B5FCC8FD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DF59DF-3F98-41BD-B14D-3B8B26694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8E3845-3668-4D6B-A23A-5723A2345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3281A4-2A99-4A30-9E4B-C8B89433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B2D3AA-4A81-46A9-9376-2712FAF2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F85748-754F-480C-822A-E51CA434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3CCD3B-F037-45B9-84B9-D0484055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86E5-54DE-4ADA-99BB-D0212AB3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F8C35C-FFED-4CCF-8166-988481B2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25CBA5-1124-4A35-92A2-A940F1EA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9B4608-4BC2-40A6-BFB4-59573571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26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91C9E-F55B-44A4-A640-AF4021C5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1E02C6-990E-4315-90E3-A5033C82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DCB351-81C2-4878-9FE6-B092DED0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86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FED8A-6410-4617-B23C-645C5B68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81D29-CE62-4B65-AE6A-355314474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E4BC1-4BEA-4268-AC61-ADFF1B67A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46FF61-16F5-480F-A02F-32E8235B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32F131-A41E-4239-B7DF-83054F35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9BBB27-13E0-4FD6-B57B-FC567816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0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0E48D-0780-4991-8965-704438BD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614D44-4ED4-4E43-8458-32608C50A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4E78A0-C3C8-4109-8652-78CEB76A3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61D0A2-8A68-45AB-87F8-5D80BCC8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78F56D-BF05-4FA7-A642-610E2773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1688A4-A560-4C81-BAED-A3CB6F79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02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37A442-98C0-49EE-BCB1-E74C0D56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5B8329-5CDD-44F2-B076-8709D461D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30563-31B0-40CD-8AE1-B41B32AA4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6D780-A532-42FD-9AA5-89CEABCC7498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AD225-AF1E-4DB3-B6BB-AF03B4AE8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8510-07E7-4450-B5BA-C2320606D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14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14C56-CD5A-4BCA-A185-06BF763856EB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DA3FF78-4202-4C00-ABBB-2A317B7847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9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预编码噪声扰动对性能的影响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/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marL="342900" indent="-342900" algn="just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SVD</a:t>
                </a: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预编码矩阵的计算误差表示为矩阵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，假设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00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中的每个元素均是相互独立的均值为</a:t>
                </a:r>
                <a:r>
                  <a:rPr lang="en-US" altLang="zh-CN" sz="200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00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，方差为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复</a:t>
                </a:r>
                <a:r>
                  <a:rPr lang="zh-CN" altLang="en-US" sz="200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高斯随机噪声，那么接收信号为：</a:t>
                </a:r>
                <a:endParaRPr lang="en-US" altLang="zh-CN" sz="2000" i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𝐔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𝐔</m:t>
                          </m:r>
                          <m:r>
                            <a:rPr lang="el-GR" altLang="zh-CN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𝚺</m:t>
                          </m:r>
                          <m:sSup>
                            <m:sSupPr>
                              <m:ctrlPr>
                                <a:rPr lang="el-GR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p>
                          </m:sSup>
                          <m:d>
                            <m:dPr>
                              <m:ctrlPr>
                                <a:rPr lang="el-GR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𝐄</m:t>
                              </m:r>
                            </m:e>
                          </m:d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𝐃</m:t>
                          </m:r>
                          <m:r>
                            <a:rPr lang="en-US" altLang="zh-CN" sz="20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𝐧</m:t>
                          </m:r>
                        </m:e>
                      </m:d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en-US" altLang="zh-CN" sz="2000" b="0" dirty="0">
                    <a:cs typeface="Times New Roman" panose="02020603050405020304" pitchFamily="18" charset="0"/>
                  </a:rPr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𝚺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𝐃</m:t>
                    </m:r>
                    <m:r>
                      <a:rPr lang="en-US" altLang="zh-CN" sz="2000" b="1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l-GR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𝚺</m:t>
                    </m:r>
                    <m:sSup>
                      <m:sSupPr>
                        <m:ctrl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𝐕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𝐄𝐃</m:t>
                    </m:r>
                    <m:r>
                      <a:rPr lang="en-US" altLang="zh-CN" sz="2000" b="1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𝐔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sz="2000" b="1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𝐧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𝐔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𝐕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分别表示信道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SVD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分解的左和右奇异矩阵，</a:t>
                </a:r>
                <a14:m>
                  <m:oMath xmlns:m="http://schemas.openxmlformats.org/officeDocument/2006/math">
                    <m:r>
                      <a:rPr lang="el-GR" altLang="zh-CN" sz="2000" b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𝚺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𝑑𝑖𝑎𝑔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表示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信道系数，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𝐃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𝑑𝑖𝑎𝑔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rad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,⋯,</m:t>
                        </m:r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sub>
                            </m:sSub>
                          </m:e>
                        </m:rad>
                      </m:e>
                    </m:d>
                    <m:r>
                      <a:rPr lang="zh-CN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表示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功率分配矩阵，</a:t>
                </a:r>
                <a:r>
                  <a:rPr lang="en-US" altLang="zh-CN" sz="20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𝐧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zh-CN" altLang="en-US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一个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复</m:t>
                    </m:r>
                    <m:r>
                      <m:rPr>
                        <m:nor/>
                      </m:rPr>
                      <a: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高斯随机噪声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en-US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满足</m:t>
                    </m:r>
                    <m:r>
                      <a:rPr lang="en-US" altLang="zh-CN" sz="2000" b="1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𝐧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𝒞𝒩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𝐈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基于上述表达式，第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个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流的信号可以表示为：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cs typeface="Times New Roman" panose="020206030504050203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𝐄𝐃</m:t>
                    </m:r>
                    <m:r>
                      <a:rPr lang="en-US" altLang="zh-CN" sz="2000" b="1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CN" sz="2000" b="1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𝐧</m:t>
                    </m:r>
                  </m:oMath>
                </a14:m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cs typeface="Times New Roman" panose="02020603050405020304" pitchFamily="18" charset="0"/>
                  </a:rPr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𝐃</m:t>
                    </m:r>
                    <m:r>
                      <a:rPr lang="en-US" altLang="zh-CN" sz="2000" b="1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nary>
                      <m:naryPr>
                        <m:chr m:val="∑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𝐃𝐱</m:t>
                        </m:r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CN" sz="2000" b="1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𝐧</m:t>
                    </m:r>
                  </m:oMath>
                </a14:m>
                <a:endParaRPr lang="en-US" altLang="zh-CN" sz="2000" b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cs typeface="Times New Roman" panose="02020603050405020304" pitchFamily="18" charset="0"/>
                  </a:rPr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𝐃</m:t>
                    </m:r>
                    <m:r>
                      <a:rPr lang="en-US" altLang="zh-CN" sz="2000" b="1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nary>
                      <m:naryPr>
                        <m:chr m:val="∑"/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𝐈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𝐃𝐱</m:t>
                        </m:r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CN" sz="2000" b="1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𝐧</m:t>
                    </m:r>
                  </m:oMath>
                </a14:m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cs typeface="Times New Roman" panose="02020603050405020304" pitchFamily="18" charset="0"/>
                  </a:rPr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nary>
                      <m:naryPr>
                        <m:chr m:val="∑"/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CN" sz="2000" b="1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𝐧</m:t>
                    </m:r>
                  </m:oMath>
                </a14:m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𝐈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表示只有第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个对角线位置为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，其余位置均为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的方阵。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blipFill>
                <a:blip r:embed="rId3"/>
                <a:stretch>
                  <a:fillRect l="-1401" r="-3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000" b="1" dirty="0">
                <a:solidFill>
                  <a:srgbClr val="3D5864"/>
                </a:solidFill>
                <a:latin typeface="微软雅黑" panose="020B0503020204020204" charset="-122"/>
                <a:ea typeface="微软雅黑" panose="020B0503020204020204" charset="-122"/>
              </a:rPr>
              <a:t>功率分配（二分查找）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3419C4F-9D13-4157-A74E-DDB8D078DE22}"/>
              </a:ext>
            </a:extLst>
          </p:cNvPr>
          <p:cNvSpPr txBox="1"/>
          <p:nvPr/>
        </p:nvSpPr>
        <p:spPr>
          <a:xfrm>
            <a:off x="659606" y="841375"/>
            <a:ext cx="10872788" cy="6016625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just">
              <a:lnSpc>
                <a:spcPct val="13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BDCFFD43-D74F-4FF5-9D27-4B0C51A270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9628537"/>
                  </p:ext>
                </p:extLst>
              </p:nvPr>
            </p:nvGraphicFramePr>
            <p:xfrm>
              <a:off x="1876458" y="1459670"/>
              <a:ext cx="8128000" cy="33433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1904694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算法</a:t>
                          </a:r>
                          <a:r>
                            <a:rPr lang="en-US" altLang="zh-CN" dirty="0"/>
                            <a:t>2</a:t>
                          </a:r>
                          <a:r>
                            <a:rPr lang="zh-CN" altLang="en-US" dirty="0"/>
                            <a:t>：基于二分查找的功率分配算法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59491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输入：信道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8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dirty="0"/>
                            <a:t>，计算误差方差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80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dirty="0"/>
                            <a:t>，噪声功率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8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  <m:sup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dirty="0"/>
                            <a:t>，总功率约束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endParaRPr lang="en-US" altLang="zh-CN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15358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输出：功率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87761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初始化：设置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的初始值</a:t>
                          </a:r>
                          <a:endParaRPr lang="en-US" altLang="zh-CN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38267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="1" dirty="0"/>
                            <a:t>Repeat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968257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    固定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，更新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en-US" altLang="zh-CN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9010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 </a:t>
                          </a:r>
                          <a:r>
                            <a:rPr lang="zh-CN" altLang="en-US" dirty="0"/>
                            <a:t>固定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，使用二分查找算法求解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561079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 </a:t>
                          </a:r>
                          <a:r>
                            <a:rPr lang="zh-CN" altLang="en-US" dirty="0"/>
                            <a:t>根据求得的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  <m:r>
                                <a:rPr lang="zh-CN" altLang="en-US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计算</m:t>
                              </m:r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537561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="1" dirty="0"/>
                            <a:t>Until </a:t>
                          </a:r>
                          <a:r>
                            <a:rPr lang="zh-CN" altLang="en-US" b="0" dirty="0"/>
                            <a:t>目标函数值收敛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572184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BDCFFD43-D74F-4FF5-9D27-4B0C51A270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9628537"/>
                  </p:ext>
                </p:extLst>
              </p:nvPr>
            </p:nvGraphicFramePr>
            <p:xfrm>
              <a:off x="1876458" y="1459670"/>
              <a:ext cx="8128000" cy="33433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1904694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算法</a:t>
                          </a:r>
                          <a:r>
                            <a:rPr lang="en-US" altLang="zh-CN" dirty="0"/>
                            <a:t>2</a:t>
                          </a:r>
                          <a:r>
                            <a:rPr lang="zh-CN" altLang="en-US" dirty="0"/>
                            <a:t>：基于二分查找的功率分配算法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59491487"/>
                      </a:ext>
                    </a:extLst>
                  </a:tr>
                  <a:tr h="37661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6452" r="-75" b="-7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5358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9836" r="-75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7761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9836" r="-75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267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="1" dirty="0"/>
                            <a:t>Repeat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968257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08197" r="-75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9010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08197" r="-75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1079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08197" r="-7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37561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="1" dirty="0"/>
                            <a:t>Until </a:t>
                          </a:r>
                          <a:r>
                            <a:rPr lang="zh-CN" altLang="en-US" b="0" dirty="0"/>
                            <a:t>目标函数值收敛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572184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2633605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预编码噪声扰动对性能的影响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/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那么第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个流的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SINR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可以被表示为：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𝑆𝐼𝑁𝑅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当不考虑计算误差时，</a:t>
                </a: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个流的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SINR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退化为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SNR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，可以被表示为：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𝑆𝐼𝑁𝑅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比较上述两式的差异，可见系统的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SINR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性能指标会受到计算误差的影响，从前面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BLER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仿真中可以看出，对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SINR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的影响也会体现到系统的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BLER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性能中。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下面尝试从功率分配的角度进行优化设计，以降低计算误差带来的负面影响，提高系统性能。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blipFill>
                <a:blip r:embed="rId3"/>
                <a:stretch>
                  <a:fillRect l="-1345" r="-1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2947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功率分配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/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个流的通信速率是：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𝑆𝐼𝑁𝑅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相应的功率分配问题可以被表示为：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cs typeface="Times New Roman" panose="02020603050405020304" pitchFamily="18" charset="0"/>
                  </a:rPr>
                  <a:t>                           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000" b="1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𝐩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000" b="1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𝐩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</m:sup>
                          <m:e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=1,</m:t>
                                            </m:r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≠</m:t>
                                            </m:r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sSub>
                                              <m:sSubPr>
                                                <m:ctrlP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bSup>
                                              <m:sSubSupPr>
                                                <m:ctrlP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zh-CN" altLang="en-US" sz="20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sSup>
                                              <m:sSupPr>
                                                <m:ctrlP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CN" altLang="en-US" sz="20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𝜌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n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nary>
                      </m:e>
                    </m:func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b="0" dirty="0">
                    <a:cs typeface="Times New Roman" panose="02020603050405020304" pitchFamily="18" charset="0"/>
                  </a:rPr>
                  <a:t>                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cs typeface="Times New Roman" panose="02020603050405020304" pitchFamily="18" charset="0"/>
                  </a:rPr>
                  <a:t>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0,∀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从上式可见，不同于没有计算误差的情况，当考虑计算误差时，经典的注水功率分配算法并不是最优解，因此，需要重新设计功率分配算法。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上述问题是一个难解的非凸问题，下面首先对该问题进行松弛并给出一个数值解，接着尝试给出一个基于二分查找的解法。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blipFill>
                <a:blip r:embed="rId3"/>
                <a:stretch>
                  <a:fillRect l="-1401" r="-1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3124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000" b="1" dirty="0">
                <a:solidFill>
                  <a:srgbClr val="3D5864"/>
                </a:solidFill>
                <a:latin typeface="微软雅黑" panose="020B0503020204020204" charset="-122"/>
                <a:ea typeface="微软雅黑" panose="020B0503020204020204" charset="-122"/>
              </a:rPr>
              <a:t>功率分配（数值方法）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/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marL="342900" indent="-342900" algn="just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为了解决上述问题，首先采用二次转换技术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[1]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，将上述问题转换为：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000" b="1" i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𝐩</m:t>
                              </m:r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sSup>
                                            <m:sSup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=1,</m:t>
                                              </m:r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≠</m:t>
                                              </m:r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</m:sSub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sSubSup>
                                                <m:sSubSupPr>
                                                  <m:ctrlP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  <m:sSup>
                                                <m:sSupPr>
                                                  <m:ctrlP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zh-CN" altLang="en-US" sz="20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𝜌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nary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n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en-US" altLang="zh-CN" sz="2000" b="0" dirty="0"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cs typeface="Times New Roman" panose="020206030504050203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0,∀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𝐲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是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引入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附加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变量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其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可以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按照下式更新：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,∀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固定</a:t>
                </a:r>
                <a14:m>
                  <m:oMath xmlns:m="http://schemas.openxmlformats.org/officeDocument/2006/math">
                    <m:r>
                      <a:rPr lang="en-US" altLang="zh-CN" sz="20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𝐲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，上述问题是一个关于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𝐩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的凸问题，可以使用经典的数值算法（如梯度下降法）高效求解。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blipFill>
                <a:blip r:embed="rId3"/>
                <a:stretch>
                  <a:fillRect l="-1401" r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37F8E68A-BCD7-4CDC-984A-CC4F16071D05}"/>
              </a:ext>
            </a:extLst>
          </p:cNvPr>
          <p:cNvSpPr txBox="1"/>
          <p:nvPr/>
        </p:nvSpPr>
        <p:spPr>
          <a:xfrm>
            <a:off x="608029" y="6334780"/>
            <a:ext cx="10883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K. Shen and W. Yu, “Fractional Programming for Communication Systems—Part I: Power Control and Beamforming,” IEEE Transactions on Signal Processing, vol. 66, no. 10, pp. 2616–2630, May 2018.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9001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000" b="1" dirty="0">
                <a:solidFill>
                  <a:srgbClr val="3D5864"/>
                </a:solidFill>
                <a:latin typeface="微软雅黑" panose="020B0503020204020204" charset="-122"/>
                <a:ea typeface="微软雅黑" panose="020B0503020204020204" charset="-122"/>
              </a:rPr>
              <a:t>功率分配（数值方法）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3419C4F-9D13-4157-A74E-DDB8D078DE22}"/>
              </a:ext>
            </a:extLst>
          </p:cNvPr>
          <p:cNvSpPr txBox="1"/>
          <p:nvPr/>
        </p:nvSpPr>
        <p:spPr>
          <a:xfrm>
            <a:off x="659606" y="841375"/>
            <a:ext cx="10872788" cy="6016625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just">
              <a:lnSpc>
                <a:spcPct val="13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BDCFFD43-D74F-4FF5-9D27-4B0C51A270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9639781"/>
                  </p:ext>
                </p:extLst>
              </p:nvPr>
            </p:nvGraphicFramePr>
            <p:xfrm>
              <a:off x="1876458" y="1459670"/>
              <a:ext cx="8128000" cy="297249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1904694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算法</a:t>
                          </a:r>
                          <a:r>
                            <a:rPr lang="en-US" altLang="zh-CN" dirty="0"/>
                            <a:t>1</a:t>
                          </a:r>
                          <a:r>
                            <a:rPr lang="zh-CN" altLang="en-US" dirty="0"/>
                            <a:t>：基于数值方法的功率分配算法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59491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输入：信道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8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dirty="0"/>
                            <a:t>，计算误差方差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80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dirty="0"/>
                            <a:t>，噪声功率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8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  <m:sup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dirty="0"/>
                            <a:t>，总功率约束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endParaRPr lang="en-US" altLang="zh-CN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15358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输出：功率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87761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初始化：设置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的初始值</a:t>
                          </a:r>
                          <a:endParaRPr lang="en-US" altLang="zh-CN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38267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="1" dirty="0"/>
                            <a:t>Repeat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968257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    固定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，更新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en-US" altLang="zh-CN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9010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    </a:t>
                          </a:r>
                          <a:r>
                            <a:rPr lang="zh-CN" altLang="en-US" dirty="0"/>
                            <a:t>固定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，使用数值算法求解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561079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="1" dirty="0"/>
                            <a:t>Until </a:t>
                          </a:r>
                          <a:r>
                            <a:rPr lang="zh-CN" altLang="en-US" b="0" dirty="0"/>
                            <a:t>目标函数值收敛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572184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BDCFFD43-D74F-4FF5-9D27-4B0C51A270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9639781"/>
                  </p:ext>
                </p:extLst>
              </p:nvPr>
            </p:nvGraphicFramePr>
            <p:xfrm>
              <a:off x="1876458" y="1459670"/>
              <a:ext cx="8128000" cy="298462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1904694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算法</a:t>
                          </a:r>
                          <a:r>
                            <a:rPr lang="en-US" altLang="zh-CN" dirty="0"/>
                            <a:t>1</a:t>
                          </a:r>
                          <a:r>
                            <a:rPr lang="zh-CN" altLang="en-US" dirty="0"/>
                            <a:t>：基于数值方法的功率分配算法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59491487"/>
                      </a:ext>
                    </a:extLst>
                  </a:tr>
                  <a:tr h="38874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3125" r="-75" b="-5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5358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3115" r="-75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7761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13115" r="-75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267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="1" dirty="0"/>
                            <a:t>Repeat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968257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13115" r="-75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9010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3115" r="-75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1079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b="1" dirty="0"/>
                            <a:t>Until </a:t>
                          </a:r>
                          <a:r>
                            <a:rPr lang="zh-CN" altLang="en-US" b="0" dirty="0"/>
                            <a:t>目标函数值收敛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572184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82394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000" b="1" dirty="0">
                <a:solidFill>
                  <a:srgbClr val="3D5864"/>
                </a:solidFill>
                <a:latin typeface="微软雅黑" panose="020B0503020204020204" charset="-122"/>
                <a:ea typeface="微软雅黑" panose="020B0503020204020204" charset="-122"/>
              </a:rPr>
              <a:t>功率分配（二分查找）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/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marL="342900" indent="-342900" algn="just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首先将上述问题转换为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[2]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000" b="1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𝐩</m:t>
                            </m:r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zh-CN" altLang="en-US" sz="20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𝛄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</m:sup>
                          <m:e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nary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en-US" altLang="zh-CN" sz="2000" b="0" dirty="0"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cs typeface="Times New Roman" panose="020206030504050203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0,∀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𝛄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是引入的附加变量。采用交替优化的方法，</a:t>
                </a:r>
                <a:r>
                  <a:rPr lang="en-US" altLang="zh-CN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可以按照下式更新：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,∀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固定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𝛄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，上述问题变为：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000" b="1" i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𝐩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𝜌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n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000" b="0" dirty="0">
                    <a:cs typeface="Times New Roman" panose="02020603050405020304" pitchFamily="18" charset="0"/>
                  </a:rPr>
                  <a:t>          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000" dirty="0">
                    <a:cs typeface="Times New Roman" panose="02020603050405020304" pitchFamily="18" charset="0"/>
                  </a:rPr>
                  <a:t>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0,∀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blipFill>
                <a:blip r:embed="rId3"/>
                <a:stretch>
                  <a:fillRect l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E9952FE-C924-4DBD-8804-2C23FC082EFD}"/>
              </a:ext>
            </a:extLst>
          </p:cNvPr>
          <p:cNvSpPr txBox="1"/>
          <p:nvPr/>
        </p:nvSpPr>
        <p:spPr>
          <a:xfrm>
            <a:off x="649149" y="6334780"/>
            <a:ext cx="10883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K. Shen and W. Yu, “Fractional Programming for Communication Systems—Part II: Uplink Scheduling via Matching,” IEEE Transactions on Signal Processing, vol. 66, no. 10, pp. 2631–2644, May 2018.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5208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000" b="1" dirty="0">
                <a:solidFill>
                  <a:srgbClr val="3D5864"/>
                </a:solidFill>
                <a:latin typeface="微软雅黑" panose="020B0503020204020204" charset="-122"/>
                <a:ea typeface="微软雅黑" panose="020B0503020204020204" charset="-122"/>
              </a:rPr>
              <a:t>功率分配（二分查找）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/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marL="342900" indent="-342900" algn="just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这个问题是一个关于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𝐩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的凸问题，因此可以尝试使用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Lagrange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乘子法求解。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Lagrange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函数可以表示为：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𝐩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𝜌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写出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KKT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条件：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P</m:t>
                      </m:r>
                    </m:oMath>
                  </m:oMathPara>
                </a14:m>
                <a:endPara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0, 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sz="2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≥0, ∀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0, ∀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=0,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blipFill>
                <a:blip r:embed="rId3"/>
                <a:stretch>
                  <a:fillRect l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21229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000" b="1" dirty="0">
                <a:solidFill>
                  <a:srgbClr val="3D5864"/>
                </a:solidFill>
                <a:latin typeface="微软雅黑" panose="020B0503020204020204" charset="-122"/>
                <a:ea typeface="微软雅黑" panose="020B0503020204020204" charset="-122"/>
              </a:rPr>
              <a:t>功率分配（二分查找）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/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其中：</m:t>
                    </m:r>
                    <m:r>
                      <m:rPr>
                        <m:nor/>
                      </m:rPr>
                      <a:rPr lang="en-US" altLang="zh-CN" sz="2000" dirty="0" smtClean="0"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  <m:r>
                      <m:rPr>
                        <m:nor/>
                      </m:rPr>
                      <a: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000" dirty="0"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  <m:r>
                      <m:rPr>
                        <m:nor/>
                      </m:rPr>
                      <a: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000" dirty="0"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&gt;0</m:t>
                    </m:r>
                    <m:r>
                      <m:rPr>
                        <m:nor/>
                      </m:rPr>
                      <a: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。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可以解出：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CN" altLang="en-US" sz="20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rad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0                    ,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≥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   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∀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sz="2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更简洁地：</a:t>
                </a:r>
                <a:endParaRPr lang="en-US" altLang="zh-CN" sz="2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ra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,0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sz="2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blipFill>
                <a:blip r:embed="rId3"/>
                <a:stretch>
                  <a:fillRect l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69096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000" b="1" dirty="0">
                <a:solidFill>
                  <a:srgbClr val="3D5864"/>
                </a:solidFill>
                <a:latin typeface="微软雅黑" panose="020B0503020204020204" charset="-122"/>
                <a:ea typeface="微软雅黑" panose="020B0503020204020204" charset="-122"/>
              </a:rPr>
              <a:t>功率分配（二分查找）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/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marL="342900" indent="-342900" algn="just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寻找满足下式的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𝜇</m:t>
                                          </m:r>
                                        </m:den>
                                      </m:f>
                                    </m:e>
                                  </m:rad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是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一个关于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的分段单调减函数，因此具有唯一解，具体而言，可以使用二分查找算法找出满足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的解。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解出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，便可以使用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den>
                                </m:f>
                              </m:e>
                            </m:rad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出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blipFill>
                <a:blip r:embed="rId3"/>
                <a:stretch>
                  <a:fillRect l="-1401" r="-1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1795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1049</Words>
  <Application>Microsoft Office PowerPoint</Application>
  <PresentationFormat>宽屏</PresentationFormat>
  <Paragraphs>87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Cambria Math</vt:lpstr>
      <vt:lpstr>Times New Roman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Meidong Xia</dc:creator>
  <cp:lastModifiedBy>Meidong Xia</cp:lastModifiedBy>
  <cp:revision>126</cp:revision>
  <dcterms:created xsi:type="dcterms:W3CDTF">2023-11-20T11:10:37Z</dcterms:created>
  <dcterms:modified xsi:type="dcterms:W3CDTF">2024-01-28T06:52:56Z</dcterms:modified>
</cp:coreProperties>
</file>