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718" r:id="rId3"/>
    <p:sldId id="719" r:id="rId4"/>
    <p:sldId id="720" r:id="rId5"/>
    <p:sldId id="72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75" autoAdjust="0"/>
  </p:normalViewPr>
  <p:slideViewPr>
    <p:cSldViewPr snapToGrid="0">
      <p:cViewPr varScale="1">
        <p:scale>
          <a:sx n="119" d="100"/>
          <a:sy n="119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72B18-83F8-4D4F-B8D4-08835985535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E8054-7361-4599-B8BA-215B2848BC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9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58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54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50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E6A22-EE67-4A91-A972-91512094A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A1B814-D56E-40A3-96A5-4E8103928E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FD4825-AE5D-45EC-8351-F16D77FB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5AA95-1A6E-4AFB-A14F-BCA9C97AE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759EE-F487-41B2-BA10-E56567A9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099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45C4B-9138-4ACB-9B7F-CF5D2850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2C3056-CD73-4C7F-A76F-B72525E5E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79F44-E319-4160-AC64-C28B86A8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A01B4-5E0D-4041-B088-494D1A56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4D31C8-998D-4F55-9258-DFBE36FC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9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D691A5-AAA8-4486-B3BE-E544CE5E7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E3DF06-B36F-447D-89C7-A1A508FC4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EE3653-C655-458A-AD43-40AFD426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A1CD2-B6E5-400A-A4DC-19C4D173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5A07A-EC3E-48E5-964F-4E97D1A6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359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zh-CN" altLang="en-US" sz="1200" kern="120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2DA3FF78-4202-4C00-ABBB-2A317B784776}" type="slidenum">
              <a:rPr lang="en-US" altLang="zh-CN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8737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294822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0368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645390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258474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4664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452307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67846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617537-49C0-4098-816B-FC0B17A5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1C28E-9C0E-4BD6-932B-CDD2EAAA3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6F2A6-E0F5-4BE6-A0EF-DAFF82C2D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31827-DE2D-4052-ADF8-011D20AE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957DB-8817-4109-9945-DB2F1040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974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3099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13878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332554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感谢您下载小木头平台上提供的</a:t>
            </a:r>
            <a:r>
              <a:rPr lang="en-US" altLang="zh-CN" sz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作品，为了您和小木头以及原创作者的利益，请勿复制、传播、销售，否则将承担法律责任！小木头将对作品进行维权，按照传播下载次数进行十倍的索取赔偿！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590131665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1749939" y="6550223"/>
            <a:ext cx="88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0E824D8-A1E7-4AEC-8332-86B30DC3C4B0}" type="slidenum">
              <a:rPr lang="zh-CN" altLang="en-US" sz="1200" kern="120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zh-CN" altLang="en-US" sz="1200" kern="1200" dirty="0">
              <a:solidFill>
                <a:schemeClr val="tx1">
                  <a:tint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8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 cap="flat" cmpd="sng" algn="ctr">
              <a:solidFill>
                <a:srgbClr val="3D5864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rgbClr val="3D5864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6909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26111-43F5-4F4D-AB0E-79CA73FFF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F4AF7B-0AE9-4402-A18D-59781E284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FC3E43-F3C6-466C-B3E8-D232F24EC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15E7B-1A61-41B0-B7A2-B68CF61A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729814-4D44-4A48-8CBD-572A57C4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77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56506-677A-4A16-8001-05FFC869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6F0D5-7780-42D8-BD7E-323781850D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07B4C0-C9E9-4E9C-8BFF-1DD79DFF7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54AA0A-F363-48D0-951C-ED4AB476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71EB15-794C-4A3A-8206-79E998539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D72F9B-4B5B-4CD0-A01F-F99FA3B72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3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2FDBA-7C27-4B1E-AEE2-7E6FC6CB9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EDCDBB-3C25-450F-903E-4B5FCC8FD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DF59DF-3F98-41BD-B14D-3B8B26694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8E3845-3668-4D6B-A23A-5723A2345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3281A4-2A99-4A30-9E4B-C8B89433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B2D3AA-4A81-46A9-9376-2712FAF2E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F85748-754F-480C-822A-E51CA434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3CCD3B-F037-45B9-84B9-D0484055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86E5-54DE-4ADA-99BB-D0212AB36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F8C35C-FFED-4CCF-8166-988481B2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25CBA5-1124-4A35-92A2-A940F1EA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9B4608-4BC2-40A6-BFB4-59573571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268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A91C9E-F55B-44A4-A640-AF4021C5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1E02C6-990E-4315-90E3-A5033C82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DCB351-81C2-4878-9FE6-B092DED0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863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FED8A-6410-4617-B23C-645C5B68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981D29-CE62-4B65-AE6A-355314474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E4BC1-4BEA-4268-AC61-ADFF1B67A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46FF61-16F5-480F-A02F-32E8235B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32F131-A41E-4239-B7DF-83054F35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9BBB27-13E0-4FD6-B57B-FC567816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04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0E48D-0780-4991-8965-704438BD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C614D44-4ED4-4E43-8458-32608C50A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4E78A0-C3C8-4109-8652-78CEB76A3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61D0A2-8A68-45AB-87F8-5D80BCC8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D780-A532-42FD-9AA5-89CEABCC749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78F56D-BF05-4FA7-A642-610E2773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1688A4-A560-4C81-BAED-A3CB6F79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2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37A442-98C0-49EE-BCB1-E74C0D56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5B8329-5CDD-44F2-B076-8709D461D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530563-31B0-40CD-8AE1-B41B32AA4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6D780-A532-42FD-9AA5-89CEABCC7498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5AD225-AF1E-4DB3-B6BB-AF03B4AE85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8510-07E7-4450-B5BA-C2320606D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BF61C-29BF-400E-987F-F5D9B901B0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14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4C56-CD5A-4BCA-A185-06BF763856EB}" type="datetimeFigureOut">
              <a:rPr lang="zh-CN" altLang="en-US" smtClean="0"/>
              <a:t>2023/11/21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DA3FF78-4202-4C00-ABBB-2A317B7847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89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预编码噪声扰动对性能的影响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/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noFill/>
            </p:spPr>
            <p:txBody>
              <a:bodyPr wrap="square" lIns="0" rIns="0">
                <a:normAutofit lnSpcReduction="10000"/>
              </a:bodyPr>
              <a:lstStyle/>
              <a:p>
                <a:pPr marL="342900" indent="-342900" algn="just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功率不限情况下，信道矩阵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相对应的迫零预编码矩阵为：</a:t>
                </a:r>
                <a:endParaRPr lang="en-US" altLang="zh-CN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0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𝐇</m:t>
                          </m:r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6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应满足</a:t>
                </a:r>
                <a14:m>
                  <m:oMath xmlns:m="http://schemas.openxmlformats.org/officeDocument/2006/math">
                    <m:r>
                      <a:rPr lang="en-US" altLang="zh-CN" sz="2000" b="1" i="0" dirty="0">
                        <a:latin typeface="Cambria Math" panose="02040503050406030204" pitchFamily="18" charset="0"/>
                      </a:rPr>
                      <m:t>𝐇𝐅</m:t>
                    </m:r>
                    <m:r>
                      <m:rPr>
                        <m:nor/>
                      </m:rPr>
                      <a:rPr lang="en-US" altLang="zh-C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表示一个单位阵。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将噪声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加于信道矩阵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位置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，此时迫零预编码矩阵变为：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6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</m:acc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𝚫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</m:sSup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𝚫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 )</m:t>
                        </m:r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l-GR" altLang="zh-CN" sz="20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𝚫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6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𝚫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表示除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位置为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，其余元素均为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的矩阵。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定义：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𝐇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1" i="0">
                                      <a:latin typeface="Cambria Math" panose="02040503050406030204" pitchFamily="18" charset="0"/>
                                    </a:rPr>
                                    <m:t>𝐅</m:t>
                                  </m:r>
                                </m:e>
                              </m:acc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b="1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e>
                          </m:d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60000"/>
                  </a:lnSpc>
                </a:pPr>
                <a:r>
                  <a:rPr lang="en-US" altLang="zh-CN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  <m:sSup>
                              <m:sSup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0" smtClean="0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  <m: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000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zh-CN" sz="2000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000" b="1" i="0" smtClean="0">
                                    <a:latin typeface="Cambria Math" panose="02040503050406030204" pitchFamily="18" charset="0"/>
                                  </a:rPr>
                                  <m:t> )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1" i="0" smtClean="0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  <m: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000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zh-CN" sz="2000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sz="2000" b="1" i="0" smtClean="0">
                                    <a:latin typeface="Cambria Math" panose="02040503050406030204" pitchFamily="18" charset="0"/>
                                  </a:rPr>
                                  <m:t> )</m:t>
                                </m:r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 i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000" b="1" i="0" smtClean="0"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  <m:r>
                                      <a:rPr lang="en-US" altLang="zh-CN" sz="2000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  <m:sSub>
                                      <m:sSubPr>
                                        <m:ctrlP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l-GR" altLang="zh-CN" sz="2000" b="1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𝚫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zh-CN" sz="2000" b="1" i="0" smtClean="0">
                                        <a:latin typeface="Cambria Math" panose="02040503050406030204" pitchFamily="18" charset="0"/>
                                      </a:rPr>
                                      <m:t> )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zh-CN" sz="2000" b="1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60000"/>
                  </a:lnSpc>
                </a:pPr>
                <a:r>
                  <a:rPr lang="en-US" altLang="zh-CN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trace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𝚫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0" smtClean="0">
                                <a:latin typeface="Cambria Math" panose="02040503050406030204" pitchFamily="18" charset="0"/>
                              </a:rPr>
                              <m:t>𝐇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𝚫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0" smtClean="0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 i="0" smtClean="0"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000" b="0" i="1" smtClean="0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zh-CN" sz="2000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 i="0" smtClean="0">
                                        <a:latin typeface="Cambria Math" panose="02040503050406030204" pitchFamily="18" charset="0"/>
                                      </a:rPr>
                                      <m:t>𝐇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2000" b="1" i="0" smtClean="0">
                                    <a:latin typeface="Cambria Math" panose="02040503050406030204" pitchFamily="18" charset="0"/>
                                  </a:rPr>
                                  <m:t>𝐇</m:t>
                                </m:r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zh-CN" sz="2000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0" i="1" smtClean="0"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zh-CN" sz="2000" b="1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𝚫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𝚫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altLang="zh-CN" sz="2000" b="1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𝚫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altLang="zh-CN" sz="2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>
                  <a:lnSpc>
                    <a:spcPct val="160000"/>
                  </a:lnSpc>
                </a:pPr>
                <a:r>
                  <a:rPr lang="en-US" altLang="zh-CN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30000"/>
                  </a:lnSpc>
                </a:pP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3419C4F-9D13-4157-A74E-DDB8D078D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06" y="841375"/>
                <a:ext cx="10872788" cy="6016625"/>
              </a:xfrm>
              <a:prstGeom prst="rect">
                <a:avLst/>
              </a:prstGeom>
              <a:blipFill>
                <a:blip r:embed="rId3"/>
                <a:stretch>
                  <a:fillRect l="-1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预编码噪声扰动对性能的影响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036756DB-BA4F-43E3-9351-9AAE764D8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487508"/>
              </p:ext>
            </p:extLst>
          </p:nvPr>
        </p:nvGraphicFramePr>
        <p:xfrm>
          <a:off x="620684" y="1047642"/>
          <a:ext cx="3930979" cy="531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082">
                  <a:extLst>
                    <a:ext uri="{9D8B030D-6E8A-4147-A177-3AD203B41FA5}">
                      <a16:colId xmlns:a16="http://schemas.microsoft.com/office/drawing/2014/main" val="2532834932"/>
                    </a:ext>
                  </a:extLst>
                </a:gridCol>
                <a:gridCol w="2356897">
                  <a:extLst>
                    <a:ext uri="{9D8B030D-6E8A-4147-A177-3AD203B41FA5}">
                      <a16:colId xmlns:a16="http://schemas.microsoft.com/office/drawing/2014/main" val="3853266506"/>
                    </a:ext>
                  </a:extLst>
                </a:gridCol>
              </a:tblGrid>
              <a:tr h="483348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仿真设置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985367"/>
                  </a:ext>
                </a:extLst>
              </a:tr>
              <a:tr h="483348">
                <a:tc>
                  <a:txBody>
                    <a:bodyPr/>
                    <a:lstStyle/>
                    <a:p>
                      <a:pPr algn="dist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信道编码方式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LDPC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89143"/>
                  </a:ext>
                </a:extLst>
              </a:tr>
              <a:tr h="483348">
                <a:tc>
                  <a:txBody>
                    <a:bodyPr/>
                    <a:lstStyle/>
                    <a:p>
                      <a:pPr algn="dist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码长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648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603686"/>
                  </a:ext>
                </a:extLst>
              </a:tr>
              <a:tr h="483348">
                <a:tc>
                  <a:txBody>
                    <a:bodyPr/>
                    <a:lstStyle/>
                    <a:p>
                      <a:pPr algn="dist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码率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3/4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297135"/>
                  </a:ext>
                </a:extLst>
              </a:tr>
              <a:tr h="483348">
                <a:tc>
                  <a:txBody>
                    <a:bodyPr/>
                    <a:lstStyle/>
                    <a:p>
                      <a:pPr algn="dist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提升因子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27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553249"/>
                  </a:ext>
                </a:extLst>
              </a:tr>
              <a:tr h="483348">
                <a:tc>
                  <a:txBody>
                    <a:bodyPr/>
                    <a:lstStyle/>
                    <a:p>
                      <a:pPr algn="dist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调制方式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64QAM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23606"/>
                  </a:ext>
                </a:extLst>
              </a:tr>
              <a:tr h="483348">
                <a:tc>
                  <a:txBody>
                    <a:bodyPr/>
                    <a:lstStyle/>
                    <a:p>
                      <a:pPr algn="dist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信道维度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4×4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31578"/>
                  </a:ext>
                </a:extLst>
              </a:tr>
              <a:tr h="483348">
                <a:tc>
                  <a:txBody>
                    <a:bodyPr/>
                    <a:lstStyle/>
                    <a:p>
                      <a:pPr algn="dist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预编码算法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迫零预编码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940257"/>
                  </a:ext>
                </a:extLst>
              </a:tr>
              <a:tr h="483348">
                <a:tc>
                  <a:txBody>
                    <a:bodyPr/>
                    <a:lstStyle/>
                    <a:p>
                      <a:pPr algn="dist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扰动噪声强度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-20dB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相对误差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54621"/>
                  </a:ext>
                </a:extLst>
              </a:tr>
              <a:tr h="483348">
                <a:tc>
                  <a:txBody>
                    <a:bodyPr/>
                    <a:lstStyle/>
                    <a:p>
                      <a:pPr algn="dist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仿真次数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1e4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599896"/>
                  </a:ext>
                </a:extLst>
              </a:tr>
              <a:tr h="483348">
                <a:tc>
                  <a:txBody>
                    <a:bodyPr/>
                    <a:lstStyle/>
                    <a:p>
                      <a:pPr algn="dist"/>
                      <a:r>
                        <a:rPr lang="zh-CN" altLang="en-US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性能指标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BER</a:t>
                      </a:r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91486"/>
                  </a:ext>
                </a:extLst>
              </a:tr>
            </a:tbl>
          </a:graphicData>
        </a:graphic>
      </p:graphicFrame>
      <p:graphicFrame>
        <p:nvGraphicFramePr>
          <p:cNvPr id="80" name="表格 3">
            <a:extLst>
              <a:ext uri="{FF2B5EF4-FFF2-40B4-BE49-F238E27FC236}">
                <a16:creationId xmlns:a16="http://schemas.microsoft.com/office/drawing/2014/main" id="{5A695289-3103-4856-9B66-94FA17F2D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41540"/>
              </p:ext>
            </p:extLst>
          </p:nvPr>
        </p:nvGraphicFramePr>
        <p:xfrm>
          <a:off x="4700659" y="1047642"/>
          <a:ext cx="6910844" cy="531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157">
                  <a:extLst>
                    <a:ext uri="{9D8B030D-6E8A-4147-A177-3AD203B41FA5}">
                      <a16:colId xmlns:a16="http://schemas.microsoft.com/office/drawing/2014/main" val="366804314"/>
                    </a:ext>
                  </a:extLst>
                </a:gridCol>
                <a:gridCol w="1993301">
                  <a:extLst>
                    <a:ext uri="{9D8B030D-6E8A-4147-A177-3AD203B41FA5}">
                      <a16:colId xmlns:a16="http://schemas.microsoft.com/office/drawing/2014/main" val="2532834932"/>
                    </a:ext>
                  </a:extLst>
                </a:gridCol>
                <a:gridCol w="2070328">
                  <a:extLst>
                    <a:ext uri="{9D8B030D-6E8A-4147-A177-3AD203B41FA5}">
                      <a16:colId xmlns:a16="http://schemas.microsoft.com/office/drawing/2014/main" val="3853266506"/>
                    </a:ext>
                  </a:extLst>
                </a:gridCol>
                <a:gridCol w="2259058">
                  <a:extLst>
                    <a:ext uri="{9D8B030D-6E8A-4147-A177-3AD203B41FA5}">
                      <a16:colId xmlns:a16="http://schemas.microsoft.com/office/drawing/2014/main" val="115505289"/>
                    </a:ext>
                  </a:extLst>
                </a:gridCol>
              </a:tblGrid>
              <a:tr h="485135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信道元素模平方与其所在列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行范数和的比值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信道元素模平方与其所在列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行范数和的比值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985367"/>
                  </a:ext>
                </a:extLst>
              </a:tr>
              <a:tr h="474071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元素模平方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与列范数和比值</a:t>
                      </a:r>
                      <a:endParaRPr lang="zh-CN" altLang="en-US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与行范数和比值</a:t>
                      </a:r>
                      <a:endParaRPr lang="zh-CN" altLang="en-US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026622"/>
                  </a:ext>
                </a:extLst>
              </a:tr>
              <a:tr h="21749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信道实现一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89143"/>
                  </a:ext>
                </a:extLst>
              </a:tr>
              <a:tr h="2182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信道实现二</a:t>
                      </a: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vert="eaVert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23606"/>
                  </a:ext>
                </a:extLst>
              </a:tr>
            </a:tbl>
          </a:graphicData>
        </a:graphic>
      </p:graphicFrame>
      <p:pic>
        <p:nvPicPr>
          <p:cNvPr id="88" name="图片 87">
            <a:extLst>
              <a:ext uri="{FF2B5EF4-FFF2-40B4-BE49-F238E27FC236}">
                <a16:creationId xmlns:a16="http://schemas.microsoft.com/office/drawing/2014/main" id="{14F5E8AB-166F-4946-9E18-CA87C574F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021" y="2373812"/>
            <a:ext cx="1819610" cy="1515350"/>
          </a:xfrm>
          <a:prstGeom prst="rect">
            <a:avLst/>
          </a:prstGeom>
        </p:spPr>
      </p:pic>
      <p:pic>
        <p:nvPicPr>
          <p:cNvPr id="90" name="图片 89">
            <a:extLst>
              <a:ext uri="{FF2B5EF4-FFF2-40B4-BE49-F238E27FC236}">
                <a16:creationId xmlns:a16="http://schemas.microsoft.com/office/drawing/2014/main" id="{9B56076F-3443-49CC-B9D2-9A5CC3A37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3476" y="2373812"/>
            <a:ext cx="1819610" cy="1515349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A95EB05A-8BBF-42C2-915E-62CF1B8B6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021" y="4519192"/>
            <a:ext cx="1819610" cy="1515349"/>
          </a:xfrm>
          <a:prstGeom prst="rect">
            <a:avLst/>
          </a:prstGeom>
        </p:spPr>
      </p:pic>
      <p:pic>
        <p:nvPicPr>
          <p:cNvPr id="94" name="图片 93">
            <a:extLst>
              <a:ext uri="{FF2B5EF4-FFF2-40B4-BE49-F238E27FC236}">
                <a16:creationId xmlns:a16="http://schemas.microsoft.com/office/drawing/2014/main" id="{1AEBCF9A-3E3A-4CF5-AC8A-68C769B30E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477" y="4519191"/>
            <a:ext cx="1819609" cy="15153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5D58BB8-B6F5-4900-80A3-B3D331D737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4500" y="2373812"/>
            <a:ext cx="1819610" cy="15153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2710866-9F54-4C81-B137-FC61227AD4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4500" y="4519190"/>
            <a:ext cx="1819610" cy="151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1811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预编码噪声扰动对性能的影响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DF85B54-1321-43D5-81B4-89314B38E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72131"/>
              </p:ext>
            </p:extLst>
          </p:nvPr>
        </p:nvGraphicFramePr>
        <p:xfrm>
          <a:off x="615726" y="792448"/>
          <a:ext cx="10867120" cy="606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390">
                  <a:extLst>
                    <a:ext uri="{9D8B030D-6E8A-4147-A177-3AD203B41FA5}">
                      <a16:colId xmlns:a16="http://schemas.microsoft.com/office/drawing/2014/main" val="13470139"/>
                    </a:ext>
                  </a:extLst>
                </a:gridCol>
                <a:gridCol w="1358390">
                  <a:extLst>
                    <a:ext uri="{9D8B030D-6E8A-4147-A177-3AD203B41FA5}">
                      <a16:colId xmlns:a16="http://schemas.microsoft.com/office/drawing/2014/main" val="1011102989"/>
                    </a:ext>
                  </a:extLst>
                </a:gridCol>
                <a:gridCol w="1358390">
                  <a:extLst>
                    <a:ext uri="{9D8B030D-6E8A-4147-A177-3AD203B41FA5}">
                      <a16:colId xmlns:a16="http://schemas.microsoft.com/office/drawing/2014/main" val="1369867264"/>
                    </a:ext>
                  </a:extLst>
                </a:gridCol>
                <a:gridCol w="1358390">
                  <a:extLst>
                    <a:ext uri="{9D8B030D-6E8A-4147-A177-3AD203B41FA5}">
                      <a16:colId xmlns:a16="http://schemas.microsoft.com/office/drawing/2014/main" val="861899514"/>
                    </a:ext>
                  </a:extLst>
                </a:gridCol>
                <a:gridCol w="1358390">
                  <a:extLst>
                    <a:ext uri="{9D8B030D-6E8A-4147-A177-3AD203B41FA5}">
                      <a16:colId xmlns:a16="http://schemas.microsoft.com/office/drawing/2014/main" val="3665142431"/>
                    </a:ext>
                  </a:extLst>
                </a:gridCol>
                <a:gridCol w="1358390">
                  <a:extLst>
                    <a:ext uri="{9D8B030D-6E8A-4147-A177-3AD203B41FA5}">
                      <a16:colId xmlns:a16="http://schemas.microsoft.com/office/drawing/2014/main" val="3066562507"/>
                    </a:ext>
                  </a:extLst>
                </a:gridCol>
                <a:gridCol w="1358390">
                  <a:extLst>
                    <a:ext uri="{9D8B030D-6E8A-4147-A177-3AD203B41FA5}">
                      <a16:colId xmlns:a16="http://schemas.microsoft.com/office/drawing/2014/main" val="4060877033"/>
                    </a:ext>
                  </a:extLst>
                </a:gridCol>
                <a:gridCol w="1358390">
                  <a:extLst>
                    <a:ext uri="{9D8B030D-6E8A-4147-A177-3AD203B41FA5}">
                      <a16:colId xmlns:a16="http://schemas.microsoft.com/office/drawing/2014/main" val="768540961"/>
                    </a:ext>
                  </a:extLst>
                </a:gridCol>
              </a:tblGrid>
              <a:tr h="340997"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不同位置噪声扰动对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BER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性能的影响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294345"/>
                  </a:ext>
                </a:extLst>
              </a:tr>
              <a:tr h="3409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位置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\SNR(dB)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974213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(1,1)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3.1914e-04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1.7037e-04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1.0309e-04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5003588"/>
                  </a:ext>
                </a:extLst>
              </a:tr>
              <a:tr h="340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(1,2)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9.8765e-06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907272"/>
                  </a:ext>
                </a:extLst>
              </a:tr>
              <a:tr h="340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(1,3)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5.9979e-04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2.7449e-04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1.8930e-04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006652"/>
                  </a:ext>
                </a:extLst>
              </a:tr>
              <a:tr h="3409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(1,4)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1.7078e-05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603"/>
                  </a:ext>
                </a:extLst>
              </a:tr>
              <a:tr h="3409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(2,1)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4.4403e-04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2.9136e-04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1.0823e-04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2533645"/>
                  </a:ext>
                </a:extLst>
              </a:tr>
              <a:tr h="340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(2,2)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1.7572e-04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6.7901e-06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5.3498e-06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2.2634e-06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41822"/>
                  </a:ext>
                </a:extLst>
              </a:tr>
              <a:tr h="340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(2,3)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0.0755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0.0288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0.0113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403036"/>
                  </a:ext>
                </a:extLst>
              </a:tr>
              <a:tr h="3409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(2,4)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0.1133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0.0280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914102"/>
                  </a:ext>
                </a:extLst>
              </a:tr>
              <a:tr h="3409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(3,1)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6.3786e-06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057601"/>
                  </a:ext>
                </a:extLst>
              </a:tr>
              <a:tr h="340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(3,2)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3.2305e-05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4.7325e-06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248681"/>
                  </a:ext>
                </a:extLst>
              </a:tr>
              <a:tr h="340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(3,3)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9.9794e-05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1.0905e-05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4.1152e-07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3.4979e-06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667657"/>
                  </a:ext>
                </a:extLst>
              </a:tr>
              <a:tr h="3409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(3,4)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2.4486e-05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1.6461e-06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6.3786e-06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915352"/>
                  </a:ext>
                </a:extLst>
              </a:tr>
              <a:tr h="3409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(4,1)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0.0701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0.0187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8.9424e-04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6.1934e-04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006496"/>
                  </a:ext>
                </a:extLst>
              </a:tr>
              <a:tr h="340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(4,2)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8.2305e-06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694367"/>
                  </a:ext>
                </a:extLst>
              </a:tr>
              <a:tr h="340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(4,3)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2.0576e-07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(4,4)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4.7325e-06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148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70342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预编码噪声扰动对性能的影响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DF85B54-1321-43D5-81B4-89314B38E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549400"/>
              </p:ext>
            </p:extLst>
          </p:nvPr>
        </p:nvGraphicFramePr>
        <p:xfrm>
          <a:off x="615726" y="792448"/>
          <a:ext cx="10867120" cy="6065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390">
                  <a:extLst>
                    <a:ext uri="{9D8B030D-6E8A-4147-A177-3AD203B41FA5}">
                      <a16:colId xmlns:a16="http://schemas.microsoft.com/office/drawing/2014/main" val="13470139"/>
                    </a:ext>
                  </a:extLst>
                </a:gridCol>
                <a:gridCol w="1358390">
                  <a:extLst>
                    <a:ext uri="{9D8B030D-6E8A-4147-A177-3AD203B41FA5}">
                      <a16:colId xmlns:a16="http://schemas.microsoft.com/office/drawing/2014/main" val="1011102989"/>
                    </a:ext>
                  </a:extLst>
                </a:gridCol>
                <a:gridCol w="1358390">
                  <a:extLst>
                    <a:ext uri="{9D8B030D-6E8A-4147-A177-3AD203B41FA5}">
                      <a16:colId xmlns:a16="http://schemas.microsoft.com/office/drawing/2014/main" val="1369867264"/>
                    </a:ext>
                  </a:extLst>
                </a:gridCol>
                <a:gridCol w="1358390">
                  <a:extLst>
                    <a:ext uri="{9D8B030D-6E8A-4147-A177-3AD203B41FA5}">
                      <a16:colId xmlns:a16="http://schemas.microsoft.com/office/drawing/2014/main" val="861899514"/>
                    </a:ext>
                  </a:extLst>
                </a:gridCol>
                <a:gridCol w="1358390">
                  <a:extLst>
                    <a:ext uri="{9D8B030D-6E8A-4147-A177-3AD203B41FA5}">
                      <a16:colId xmlns:a16="http://schemas.microsoft.com/office/drawing/2014/main" val="3665142431"/>
                    </a:ext>
                  </a:extLst>
                </a:gridCol>
                <a:gridCol w="1358390">
                  <a:extLst>
                    <a:ext uri="{9D8B030D-6E8A-4147-A177-3AD203B41FA5}">
                      <a16:colId xmlns:a16="http://schemas.microsoft.com/office/drawing/2014/main" val="3066562507"/>
                    </a:ext>
                  </a:extLst>
                </a:gridCol>
                <a:gridCol w="1358390">
                  <a:extLst>
                    <a:ext uri="{9D8B030D-6E8A-4147-A177-3AD203B41FA5}">
                      <a16:colId xmlns:a16="http://schemas.microsoft.com/office/drawing/2014/main" val="4060877033"/>
                    </a:ext>
                  </a:extLst>
                </a:gridCol>
                <a:gridCol w="1358390">
                  <a:extLst>
                    <a:ext uri="{9D8B030D-6E8A-4147-A177-3AD203B41FA5}">
                      <a16:colId xmlns:a16="http://schemas.microsoft.com/office/drawing/2014/main" val="768540961"/>
                    </a:ext>
                  </a:extLst>
                </a:gridCol>
              </a:tblGrid>
              <a:tr h="340997"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不同位置噪声扰动对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BER</a:t>
                      </a:r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性能的影响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294345"/>
                  </a:ext>
                </a:extLst>
              </a:tr>
              <a:tr h="34099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位置</a:t>
                      </a: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\SNR(dB)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974213"/>
                  </a:ext>
                </a:extLst>
              </a:tr>
              <a:tr h="2738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(1,1)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1.1728e-05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5003588"/>
                  </a:ext>
                </a:extLst>
              </a:tr>
              <a:tr h="340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(1,2)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1.5679e-04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1.2140e-05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907272"/>
                  </a:ext>
                </a:extLst>
              </a:tr>
              <a:tr h="340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(1,3)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2.7058e-04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2.9835e-05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2.5720e-05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2.0576e-07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006652"/>
                  </a:ext>
                </a:extLst>
              </a:tr>
              <a:tr h="3409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(1,4)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4.9383e-06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603"/>
                  </a:ext>
                </a:extLst>
              </a:tr>
              <a:tr h="3409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(2,1)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0.1164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0.0371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0.0193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0.0131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2533645"/>
                  </a:ext>
                </a:extLst>
              </a:tr>
              <a:tr h="340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(2,2)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0.0117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7.6276e-04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1.5206e-04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4.7325e-05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3.7243e-05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41822"/>
                  </a:ext>
                </a:extLst>
              </a:tr>
              <a:tr h="340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(2,3)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0.0735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0.0244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403036"/>
                  </a:ext>
                </a:extLst>
              </a:tr>
              <a:tr h="3409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(2,4)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3.9095e-06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3914102"/>
                  </a:ext>
                </a:extLst>
              </a:tr>
              <a:tr h="3409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(3,1)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1.7284e-05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057601"/>
                  </a:ext>
                </a:extLst>
              </a:tr>
              <a:tr h="340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(3,2)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0.1138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0.0288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7248681"/>
                  </a:ext>
                </a:extLst>
              </a:tr>
              <a:tr h="340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(3,3)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0.0338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0.0157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667657"/>
                  </a:ext>
                </a:extLst>
              </a:tr>
              <a:tr h="3409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(3,4)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0.0700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0.0172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9.3230e-04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5.4259e-04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3.8395e-04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915352"/>
                  </a:ext>
                </a:extLst>
              </a:tr>
              <a:tr h="34099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(4,1)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5006496"/>
                  </a:ext>
                </a:extLst>
              </a:tr>
              <a:tr h="340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(4,2)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2.0576e-07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694367"/>
                  </a:ext>
                </a:extLst>
              </a:tr>
              <a:tr h="3409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(4,3)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1.4403e-06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1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(4,4)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0.1071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0.0632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4.6914e-05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6.1728e-06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148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554454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563</Words>
  <Application>Microsoft Office PowerPoint</Application>
  <PresentationFormat>宽屏</PresentationFormat>
  <Paragraphs>316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Meidong Xia</dc:creator>
  <cp:lastModifiedBy>Meidong Xia</cp:lastModifiedBy>
  <cp:revision>32</cp:revision>
  <dcterms:created xsi:type="dcterms:W3CDTF">2023-11-20T11:10:37Z</dcterms:created>
  <dcterms:modified xsi:type="dcterms:W3CDTF">2023-11-21T02:03:03Z</dcterms:modified>
</cp:coreProperties>
</file>