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728" r:id="rId3"/>
    <p:sldId id="718" r:id="rId4"/>
    <p:sldId id="775" r:id="rId5"/>
    <p:sldId id="724" r:id="rId6"/>
    <p:sldId id="730" r:id="rId7"/>
    <p:sldId id="731" r:id="rId8"/>
    <p:sldId id="820" r:id="rId9"/>
    <p:sldId id="785" r:id="rId10"/>
    <p:sldId id="821" r:id="rId11"/>
    <p:sldId id="822" r:id="rId12"/>
    <p:sldId id="82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75" autoAdjust="0"/>
  </p:normalViewPr>
  <p:slideViewPr>
    <p:cSldViewPr snapToGrid="0">
      <p:cViewPr varScale="1">
        <p:scale>
          <a:sx n="107" d="100"/>
          <a:sy n="107" d="100"/>
        </p:scale>
        <p:origin x="-12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72B18-83F8-4D4F-B8D4-08835985535B}" type="datetimeFigureOut">
              <a:rPr lang="zh-CN" altLang="en-US" smtClean="0"/>
              <a:t>2024/8/26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E8054-7361-4599-B8BA-215B2848BC13}" type="slidenum">
              <a:rPr lang="zh-CN" altLang="en-US" smtClean="0"/>
              <a:t>‹#›</a:t>
            </a:fld>
            <a:endParaRPr lang="zh-CN" altLang="en-US"/>
          </a:p>
        </p:txBody>
      </p:sp>
    </p:spTree>
    <p:extLst>
      <p:ext uri="{BB962C8B-B14F-4D97-AF65-F5344CB8AC3E}">
        <p14:creationId xmlns:p14="http://schemas.microsoft.com/office/powerpoint/2010/main" val="361609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EE8054-7361-4599-B8BA-215B2848BC13}" type="slidenum">
              <a:rPr lang="zh-CN" altLang="en-US" smtClean="0"/>
              <a:t>10</a:t>
            </a:fld>
            <a:endParaRPr lang="zh-CN" altLang="en-US"/>
          </a:p>
        </p:txBody>
      </p:sp>
    </p:spTree>
    <p:extLst>
      <p:ext uri="{BB962C8B-B14F-4D97-AF65-F5344CB8AC3E}">
        <p14:creationId xmlns:p14="http://schemas.microsoft.com/office/powerpoint/2010/main" val="3002562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EE8054-7361-4599-B8BA-215B2848BC13}" type="slidenum">
              <a:rPr lang="zh-CN" altLang="en-US" smtClean="0"/>
              <a:t>11</a:t>
            </a:fld>
            <a:endParaRPr lang="zh-CN" altLang="en-US"/>
          </a:p>
        </p:txBody>
      </p:sp>
    </p:spTree>
    <p:extLst>
      <p:ext uri="{BB962C8B-B14F-4D97-AF65-F5344CB8AC3E}">
        <p14:creationId xmlns:p14="http://schemas.microsoft.com/office/powerpoint/2010/main" val="1480691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0616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17325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247937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50362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43291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EE8054-7361-4599-B8BA-215B2848BC1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EE8054-7361-4599-B8BA-215B2848BC13}" type="slidenum">
              <a:rPr lang="zh-CN" altLang="en-US" smtClean="0"/>
              <a:t>9</a:t>
            </a:fld>
            <a:endParaRPr lang="zh-CN" altLang="en-US"/>
          </a:p>
        </p:txBody>
      </p:sp>
    </p:spTree>
    <p:extLst>
      <p:ext uri="{BB962C8B-B14F-4D97-AF65-F5344CB8AC3E}">
        <p14:creationId xmlns:p14="http://schemas.microsoft.com/office/powerpoint/2010/main" val="65530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E6A22-EE67-4A91-A972-91512094AB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1A1B814-D56E-40A3-96A5-4E8103928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FD4825-AE5D-45EC-8351-F16D77FB3AC7}"/>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5" name="页脚占位符 4">
            <a:extLst>
              <a:ext uri="{FF2B5EF4-FFF2-40B4-BE49-F238E27FC236}">
                <a16:creationId xmlns:a16="http://schemas.microsoft.com/office/drawing/2014/main" id="{C145AA95-1A6E-4AFB-A14F-BCA9C97AE4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759EE-F487-41B2-BA10-E56567A9B237}"/>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3095099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645C4B-9138-4ACB-9B7F-CF5D285010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B2C3056-CD73-4C7F-A76F-B72525E5EAA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579F44-E319-4160-AC64-C28B86A87C68}"/>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5" name="页脚占位符 4">
            <a:extLst>
              <a:ext uri="{FF2B5EF4-FFF2-40B4-BE49-F238E27FC236}">
                <a16:creationId xmlns:a16="http://schemas.microsoft.com/office/drawing/2014/main" id="{756A01B4-5E0D-4041-B088-494D1A560D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4D31C8-998D-4F55-9258-DFBE36FCFAD0}"/>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113319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ED691A5-AAA8-4486-B3BE-E544CE5E7A2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EE3DF06-B36F-447D-89C7-A1A508FC40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EE3653-C655-458A-AD43-40AFD4263105}"/>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5" name="页脚占位符 4">
            <a:extLst>
              <a:ext uri="{FF2B5EF4-FFF2-40B4-BE49-F238E27FC236}">
                <a16:creationId xmlns:a16="http://schemas.microsoft.com/office/drawing/2014/main" id="{95EA1CD2-B6E5-400A-A4DC-19C4D17340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25A07A-EC3E-48E5-964F-4E97D1A65F34}"/>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3438359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lang="zh-CN" altLang="en-US" sz="1200" kern="1200" smtClean="0">
                <a:solidFill>
                  <a:schemeClr val="tx1">
                    <a:tint val="75000"/>
                  </a:schemeClr>
                </a:solidFill>
                <a:latin typeface="Times New Roman" panose="02020603050405020304" pitchFamily="18" charset="0"/>
                <a:ea typeface="+mn-ea"/>
                <a:cs typeface="Times New Roman" panose="02020603050405020304" pitchFamily="18" charset="0"/>
              </a:defRPr>
            </a:lvl1pPr>
          </a:lstStyle>
          <a:p>
            <a:fld id="{2DA3FF78-4202-4C00-ABBB-2A317B784776}" type="slidenum">
              <a:rPr lang="en-US" altLang="zh-CN" smtClean="0"/>
              <a:t>‹#›</a:t>
            </a:fld>
            <a:endParaRPr lang="en-US" dirty="0"/>
          </a:p>
        </p:txBody>
      </p:sp>
    </p:spTree>
    <p:extLst>
      <p:ext uri="{BB962C8B-B14F-4D97-AF65-F5344CB8AC3E}">
        <p14:creationId xmlns:p14="http://schemas.microsoft.com/office/powerpoint/2010/main" val="266468737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153729482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39630368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3207645390"/>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2365258474"/>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569466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2026452307"/>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297167846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17537-49C0-4098-816B-FC0B17A5E0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A1C28E-9C0E-4BD6-932B-CDD2EAAA311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96F2A6-E0F5-4BE6-A0EF-DAFF82C2DF98}"/>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5" name="页脚占位符 4">
            <a:extLst>
              <a:ext uri="{FF2B5EF4-FFF2-40B4-BE49-F238E27FC236}">
                <a16:creationId xmlns:a16="http://schemas.microsoft.com/office/drawing/2014/main" id="{03A31827-DE2D-4052-ADF8-011D20AE23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0957DB-8817-4109-9945-DB2F104074CD}"/>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983974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215223099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2163138786"/>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BB14C56-CD5A-4BCA-A185-06BF763856EB}" type="datetimeFigureOut">
              <a:rPr lang="zh-CN" altLang="en-US" smtClean="0"/>
              <a:t>2024/8/26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A3FF78-4202-4C00-ABBB-2A317B784776}" type="slidenum">
              <a:rPr lang="zh-CN" altLang="en-US" smtClean="0"/>
              <a:t>‹#›</a:t>
            </a:fld>
            <a:endParaRPr lang="zh-CN" altLang="en-US"/>
          </a:p>
        </p:txBody>
      </p:sp>
    </p:spTree>
    <p:extLst>
      <p:ext uri="{BB962C8B-B14F-4D97-AF65-F5344CB8AC3E}">
        <p14:creationId xmlns:p14="http://schemas.microsoft.com/office/powerpoint/2010/main" val="1875332554"/>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lumMod val="95000"/>
                  </a:schemeClr>
                </a:solidFill>
                <a:latin typeface="微软雅黑" panose="020B0503020204020204" charset="-122"/>
                <a:ea typeface="微软雅黑" panose="020B0503020204020204" charset="-122"/>
                <a:sym typeface="+mn-ea"/>
              </a:rPr>
              <a:t>感谢您下载小木头平台上提供的</a:t>
            </a:r>
            <a:r>
              <a:rPr lang="en-US" altLang="zh-CN" sz="300" dirty="0">
                <a:solidFill>
                  <a:schemeClr val="bg1">
                    <a:lumMod val="95000"/>
                  </a:schemeClr>
                </a:solidFill>
                <a:latin typeface="微软雅黑" panose="020B0503020204020204" charset="-122"/>
                <a:ea typeface="微软雅黑" panose="020B0503020204020204" charset="-122"/>
                <a:sym typeface="+mn-ea"/>
              </a:rPr>
              <a:t>PPT</a:t>
            </a:r>
            <a:r>
              <a:rPr lang="zh-CN" altLang="en-US" sz="300" dirty="0">
                <a:solidFill>
                  <a:schemeClr val="bg1">
                    <a:lumMod val="95000"/>
                  </a:schemeClr>
                </a:solidFill>
                <a:latin typeface="微软雅黑" panose="020B0503020204020204" charset="-122"/>
                <a:ea typeface="微软雅黑" panose="020B0503020204020204" charset="-122"/>
                <a:sym typeface="+mn-ea"/>
              </a:rPr>
              <a:t>作品，为了您和小木头以及原创作者的利益，请勿复制、传播、销售，否则将承担法律责任！小木头将对作品进行维权，按照传播下载次数进行十倍的索取赔偿！</a:t>
            </a:r>
          </a:p>
          <a:p>
            <a:r>
              <a:rPr lang="en-US" altLang="zh-CN" sz="600" dirty="0">
                <a:solidFill>
                  <a:schemeClr val="bg1">
                    <a:lumMod val="95000"/>
                  </a:schemeClr>
                </a:solidFill>
                <a:latin typeface="微软雅黑" panose="020B0503020204020204" charset="-122"/>
                <a:ea typeface="微软雅黑" panose="020B0503020204020204" charset="-122"/>
                <a:sym typeface="+mn-ea"/>
              </a:rPr>
              <a:t>ibaotu.com</a:t>
            </a:r>
          </a:p>
        </p:txBody>
      </p:sp>
    </p:spTree>
    <p:extLst>
      <p:ext uri="{BB962C8B-B14F-4D97-AF65-F5344CB8AC3E}">
        <p14:creationId xmlns:p14="http://schemas.microsoft.com/office/powerpoint/2010/main" val="3590131665"/>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8" name="文本框 7"/>
          <p:cNvSpPr txBox="1"/>
          <p:nvPr userDrawn="1"/>
        </p:nvSpPr>
        <p:spPr>
          <a:xfrm>
            <a:off x="11749939" y="6550223"/>
            <a:ext cx="884121" cy="276999"/>
          </a:xfrm>
          <a:prstGeom prst="rect">
            <a:avLst/>
          </a:prstGeom>
          <a:noFill/>
        </p:spPr>
        <p:txBody>
          <a:bodyPr wrap="square" rtlCol="0">
            <a:spAutoFit/>
          </a:bodyPr>
          <a:lstStyle/>
          <a:p>
            <a:fld id="{60E824D8-A1E7-4AEC-8332-86B30DC3C4B0}" type="slidenum">
              <a:rPr lang="zh-CN" altLang="en-US" sz="1200" kern="1200" smtClean="0">
                <a:solidFill>
                  <a:schemeClr val="tx1">
                    <a:tint val="75000"/>
                  </a:schemeClr>
                </a:solidFill>
                <a:latin typeface="Times New Roman" panose="02020603050405020304" pitchFamily="18" charset="0"/>
                <a:ea typeface="+mn-ea"/>
                <a:cs typeface="Times New Roman" panose="02020603050405020304" pitchFamily="18" charset="0"/>
              </a:rPr>
              <a:t>‹#›</a:t>
            </a:fld>
            <a:endParaRPr lang="zh-CN" altLang="en-US" sz="1200" kern="1200" dirty="0">
              <a:solidFill>
                <a:schemeClr val="tx1">
                  <a:tint val="75000"/>
                </a:schemeClr>
              </a:solidFill>
              <a:latin typeface="Times New Roman" panose="02020603050405020304" pitchFamily="18" charset="0"/>
              <a:ea typeface="+mn-ea"/>
              <a:cs typeface="Times New Roman" panose="02020603050405020304" pitchFamily="18" charset="0"/>
            </a:endParaRPr>
          </a:p>
        </p:txBody>
      </p:sp>
      <p:grpSp>
        <p:nvGrpSpPr>
          <p:cNvPr id="17" name="组合 16"/>
          <p:cNvGrpSpPr/>
          <p:nvPr userDrawn="1"/>
        </p:nvGrpSpPr>
        <p:grpSpPr>
          <a:xfrm>
            <a:off x="660400" y="344681"/>
            <a:ext cx="384771" cy="384771"/>
            <a:chOff x="669869" y="597306"/>
            <a:chExt cx="409972" cy="409973"/>
          </a:xfrm>
        </p:grpSpPr>
        <p:sp>
          <p:nvSpPr>
            <p:cNvPr id="18" name="íṥļîḓê"/>
            <p:cNvSpPr/>
            <p:nvPr/>
          </p:nvSpPr>
          <p:spPr>
            <a:xfrm>
              <a:off x="669869" y="597306"/>
              <a:ext cx="409972" cy="409973"/>
            </a:xfrm>
            <a:prstGeom prst="ellipse">
              <a:avLst/>
            </a:prstGeom>
            <a:noFill/>
            <a:ln w="12700" cap="flat" cmpd="sng" algn="ctr">
              <a:solidFill>
                <a:srgbClr val="3D5864"/>
              </a:solidFill>
              <a:prstDash val="solid"/>
              <a:miter lim="800000"/>
            </a:ln>
            <a:effectLst/>
          </p:spPr>
          <p:txBody>
            <a:bodyPr rot="0" spcFirstLastPara="0" vert="horz" wrap="square" lIns="91440" tIns="45720" rIns="91440" bIns="45720" numCol="1" spcCol="0" rtlCol="0" fromWordArt="0" anchor="ctr" anchorCtr="0" forceAA="0" compatLnSpc="1">
              <a:normAutofit fontScale="77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9" name="íṥlíḓê"/>
            <p:cNvSpPr/>
            <p:nvPr/>
          </p:nvSpPr>
          <p:spPr>
            <a:xfrm>
              <a:off x="707772" y="635208"/>
              <a:ext cx="334166" cy="334167"/>
            </a:xfrm>
            <a:prstGeom prst="ellipse">
              <a:avLst/>
            </a:prstGeom>
            <a:solidFill>
              <a:srgbClr val="3D5864"/>
            </a:solidFill>
            <a:ln w="28575" cap="flat" cmpd="sng" algn="ctr">
              <a:noFill/>
              <a:prstDash val="solid"/>
              <a:miter lim="800000"/>
            </a:ln>
            <a:effectLst/>
          </p:spPr>
          <p:txBody>
            <a:bodyPr wrap="square" lIns="91440" tIns="45720" rIns="91440" bIns="45720" rtlCol="0" anchor="ctr">
              <a:normAutofit fontScale="55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0" name="ïśļiḑé"/>
            <p:cNvSpPr/>
            <p:nvPr/>
          </p:nvSpPr>
          <p:spPr>
            <a:xfrm>
              <a:off x="772089" y="699681"/>
              <a:ext cx="205530" cy="205219"/>
            </a:xfrm>
            <a:custGeom>
              <a:avLst/>
              <a:gdLst>
                <a:gd name="connsiteX0" fmla="*/ 347041 w 607639"/>
                <a:gd name="connsiteY0" fmla="*/ 313875 h 606722"/>
                <a:gd name="connsiteX1" fmla="*/ 379713 w 607639"/>
                <a:gd name="connsiteY1" fmla="*/ 346512 h 606722"/>
                <a:gd name="connsiteX2" fmla="*/ 347041 w 607639"/>
                <a:gd name="connsiteY2" fmla="*/ 379149 h 606722"/>
                <a:gd name="connsiteX3" fmla="*/ 314369 w 607639"/>
                <a:gd name="connsiteY3" fmla="*/ 346512 h 606722"/>
                <a:gd name="connsiteX4" fmla="*/ 347041 w 607639"/>
                <a:gd name="connsiteY4" fmla="*/ 313875 h 606722"/>
                <a:gd name="connsiteX5" fmla="*/ 260563 w 607639"/>
                <a:gd name="connsiteY5" fmla="*/ 213037 h 606722"/>
                <a:gd name="connsiteX6" fmla="*/ 313452 w 607639"/>
                <a:gd name="connsiteY6" fmla="*/ 265856 h 606722"/>
                <a:gd name="connsiteX7" fmla="*/ 260563 w 607639"/>
                <a:gd name="connsiteY7" fmla="*/ 318675 h 606722"/>
                <a:gd name="connsiteX8" fmla="*/ 207674 w 607639"/>
                <a:gd name="connsiteY8" fmla="*/ 265856 h 606722"/>
                <a:gd name="connsiteX9" fmla="*/ 260563 w 607639"/>
                <a:gd name="connsiteY9" fmla="*/ 213037 h 606722"/>
                <a:gd name="connsiteX10" fmla="*/ 303775 w 607639"/>
                <a:gd name="connsiteY10" fmla="*/ 152236 h 606722"/>
                <a:gd name="connsiteX11" fmla="*/ 152466 w 607639"/>
                <a:gd name="connsiteY11" fmla="*/ 303317 h 606722"/>
                <a:gd name="connsiteX12" fmla="*/ 303775 w 607639"/>
                <a:gd name="connsiteY12" fmla="*/ 454486 h 606722"/>
                <a:gd name="connsiteX13" fmla="*/ 455173 w 607639"/>
                <a:gd name="connsiteY13" fmla="*/ 303317 h 606722"/>
                <a:gd name="connsiteX14" fmla="*/ 303775 w 607639"/>
                <a:gd name="connsiteY14" fmla="*/ 152236 h 606722"/>
                <a:gd name="connsiteX15" fmla="*/ 270042 w 607639"/>
                <a:gd name="connsiteY15" fmla="*/ 0 h 606722"/>
                <a:gd name="connsiteX16" fmla="*/ 337597 w 607639"/>
                <a:gd name="connsiteY16" fmla="*/ 0 h 606722"/>
                <a:gd name="connsiteX17" fmla="*/ 361628 w 607639"/>
                <a:gd name="connsiteY17" fmla="*/ 23995 h 606722"/>
                <a:gd name="connsiteX18" fmla="*/ 337597 w 607639"/>
                <a:gd name="connsiteY18" fmla="*/ 47901 h 606722"/>
                <a:gd name="connsiteX19" fmla="*/ 327806 w 607639"/>
                <a:gd name="connsiteY19" fmla="*/ 47901 h 606722"/>
                <a:gd name="connsiteX20" fmla="*/ 327806 w 607639"/>
                <a:gd name="connsiteY20" fmla="*/ 105756 h 606722"/>
                <a:gd name="connsiteX21" fmla="*/ 426691 w 607639"/>
                <a:gd name="connsiteY21" fmla="*/ 146726 h 606722"/>
                <a:gd name="connsiteX22" fmla="*/ 467723 w 607639"/>
                <a:gd name="connsiteY22" fmla="*/ 105756 h 606722"/>
                <a:gd name="connsiteX23" fmla="*/ 460780 w 607639"/>
                <a:gd name="connsiteY23" fmla="*/ 98913 h 606722"/>
                <a:gd name="connsiteX24" fmla="*/ 460780 w 607639"/>
                <a:gd name="connsiteY24" fmla="*/ 64965 h 606722"/>
                <a:gd name="connsiteX25" fmla="*/ 494691 w 607639"/>
                <a:gd name="connsiteY25" fmla="*/ 64965 h 606722"/>
                <a:gd name="connsiteX26" fmla="*/ 530382 w 607639"/>
                <a:gd name="connsiteY26" fmla="*/ 100602 h 606722"/>
                <a:gd name="connsiteX27" fmla="*/ 531094 w 607639"/>
                <a:gd name="connsiteY27" fmla="*/ 101313 h 606722"/>
                <a:gd name="connsiteX28" fmla="*/ 537414 w 607639"/>
                <a:gd name="connsiteY28" fmla="*/ 107534 h 606722"/>
                <a:gd name="connsiteX29" fmla="*/ 537770 w 607639"/>
                <a:gd name="connsiteY29" fmla="*/ 107978 h 606722"/>
                <a:gd name="connsiteX30" fmla="*/ 537948 w 607639"/>
                <a:gd name="connsiteY30" fmla="*/ 108156 h 606722"/>
                <a:gd name="connsiteX31" fmla="*/ 538482 w 607639"/>
                <a:gd name="connsiteY31" fmla="*/ 108689 h 606722"/>
                <a:gd name="connsiteX32" fmla="*/ 538215 w 607639"/>
                <a:gd name="connsiteY32" fmla="*/ 108423 h 606722"/>
                <a:gd name="connsiteX33" fmla="*/ 538749 w 607639"/>
                <a:gd name="connsiteY33" fmla="*/ 108867 h 606722"/>
                <a:gd name="connsiteX34" fmla="*/ 539105 w 607639"/>
                <a:gd name="connsiteY34" fmla="*/ 109311 h 606722"/>
                <a:gd name="connsiteX35" fmla="*/ 542487 w 607639"/>
                <a:gd name="connsiteY35" fmla="*/ 112688 h 606722"/>
                <a:gd name="connsiteX36" fmla="*/ 542487 w 607639"/>
                <a:gd name="connsiteY36" fmla="*/ 146637 h 606722"/>
                <a:gd name="connsiteX37" fmla="*/ 508576 w 607639"/>
                <a:gd name="connsiteY37" fmla="*/ 146637 h 606722"/>
                <a:gd name="connsiteX38" fmla="*/ 501634 w 607639"/>
                <a:gd name="connsiteY38" fmla="*/ 139705 h 606722"/>
                <a:gd name="connsiteX39" fmla="*/ 460691 w 607639"/>
                <a:gd name="connsiteY39" fmla="*/ 180675 h 606722"/>
                <a:gd name="connsiteX40" fmla="*/ 501723 w 607639"/>
                <a:gd name="connsiteY40" fmla="*/ 279410 h 606722"/>
                <a:gd name="connsiteX41" fmla="*/ 559576 w 607639"/>
                <a:gd name="connsiteY41" fmla="*/ 279410 h 606722"/>
                <a:gd name="connsiteX42" fmla="*/ 559576 w 607639"/>
                <a:gd name="connsiteY42" fmla="*/ 269634 h 606722"/>
                <a:gd name="connsiteX43" fmla="*/ 583608 w 607639"/>
                <a:gd name="connsiteY43" fmla="*/ 245639 h 606722"/>
                <a:gd name="connsiteX44" fmla="*/ 607639 w 607639"/>
                <a:gd name="connsiteY44" fmla="*/ 269634 h 606722"/>
                <a:gd name="connsiteX45" fmla="*/ 607639 w 607639"/>
                <a:gd name="connsiteY45" fmla="*/ 337088 h 606722"/>
                <a:gd name="connsiteX46" fmla="*/ 583608 w 607639"/>
                <a:gd name="connsiteY46" fmla="*/ 361083 h 606722"/>
                <a:gd name="connsiteX47" fmla="*/ 559576 w 607639"/>
                <a:gd name="connsiteY47" fmla="*/ 337088 h 606722"/>
                <a:gd name="connsiteX48" fmla="*/ 559576 w 607639"/>
                <a:gd name="connsiteY48" fmla="*/ 327312 h 606722"/>
                <a:gd name="connsiteX49" fmla="*/ 501723 w 607639"/>
                <a:gd name="connsiteY49" fmla="*/ 327312 h 606722"/>
                <a:gd name="connsiteX50" fmla="*/ 460691 w 607639"/>
                <a:gd name="connsiteY50" fmla="*/ 426047 h 606722"/>
                <a:gd name="connsiteX51" fmla="*/ 501634 w 607639"/>
                <a:gd name="connsiteY51" fmla="*/ 467017 h 606722"/>
                <a:gd name="connsiteX52" fmla="*/ 508576 w 607639"/>
                <a:gd name="connsiteY52" fmla="*/ 460085 h 606722"/>
                <a:gd name="connsiteX53" fmla="*/ 542487 w 607639"/>
                <a:gd name="connsiteY53" fmla="*/ 460085 h 606722"/>
                <a:gd name="connsiteX54" fmla="*/ 542487 w 607639"/>
                <a:gd name="connsiteY54" fmla="*/ 493945 h 606722"/>
                <a:gd name="connsiteX55" fmla="*/ 518990 w 607639"/>
                <a:gd name="connsiteY55" fmla="*/ 517496 h 606722"/>
                <a:gd name="connsiteX56" fmla="*/ 494691 w 607639"/>
                <a:gd name="connsiteY56" fmla="*/ 541668 h 606722"/>
                <a:gd name="connsiteX57" fmla="*/ 460780 w 607639"/>
                <a:gd name="connsiteY57" fmla="*/ 541668 h 606722"/>
                <a:gd name="connsiteX58" fmla="*/ 460780 w 607639"/>
                <a:gd name="connsiteY58" fmla="*/ 507809 h 606722"/>
                <a:gd name="connsiteX59" fmla="*/ 467723 w 607639"/>
                <a:gd name="connsiteY59" fmla="*/ 500877 h 606722"/>
                <a:gd name="connsiteX60" fmla="*/ 426691 w 607639"/>
                <a:gd name="connsiteY60" fmla="*/ 459996 h 606722"/>
                <a:gd name="connsiteX61" fmla="*/ 327806 w 607639"/>
                <a:gd name="connsiteY61" fmla="*/ 500966 h 606722"/>
                <a:gd name="connsiteX62" fmla="*/ 327806 w 607639"/>
                <a:gd name="connsiteY62" fmla="*/ 558732 h 606722"/>
                <a:gd name="connsiteX63" fmla="*/ 337597 w 607639"/>
                <a:gd name="connsiteY63" fmla="*/ 558732 h 606722"/>
                <a:gd name="connsiteX64" fmla="*/ 361628 w 607639"/>
                <a:gd name="connsiteY64" fmla="*/ 582727 h 606722"/>
                <a:gd name="connsiteX65" fmla="*/ 337597 w 607639"/>
                <a:gd name="connsiteY65" fmla="*/ 606722 h 606722"/>
                <a:gd name="connsiteX66" fmla="*/ 270042 w 607639"/>
                <a:gd name="connsiteY66" fmla="*/ 606722 h 606722"/>
                <a:gd name="connsiteX67" fmla="*/ 246011 w 607639"/>
                <a:gd name="connsiteY67" fmla="*/ 582727 h 606722"/>
                <a:gd name="connsiteX68" fmla="*/ 270042 w 607639"/>
                <a:gd name="connsiteY68" fmla="*/ 558732 h 606722"/>
                <a:gd name="connsiteX69" fmla="*/ 279833 w 607639"/>
                <a:gd name="connsiteY69" fmla="*/ 558732 h 606722"/>
                <a:gd name="connsiteX70" fmla="*/ 279833 w 607639"/>
                <a:gd name="connsiteY70" fmla="*/ 500966 h 606722"/>
                <a:gd name="connsiteX71" fmla="*/ 180948 w 607639"/>
                <a:gd name="connsiteY71" fmla="*/ 459996 h 606722"/>
                <a:gd name="connsiteX72" fmla="*/ 139916 w 607639"/>
                <a:gd name="connsiteY72" fmla="*/ 500877 h 606722"/>
                <a:gd name="connsiteX73" fmla="*/ 146859 w 607639"/>
                <a:gd name="connsiteY73" fmla="*/ 507809 h 606722"/>
                <a:gd name="connsiteX74" fmla="*/ 146859 w 607639"/>
                <a:gd name="connsiteY74" fmla="*/ 541668 h 606722"/>
                <a:gd name="connsiteX75" fmla="*/ 112859 w 607639"/>
                <a:gd name="connsiteY75" fmla="*/ 541668 h 606722"/>
                <a:gd name="connsiteX76" fmla="*/ 77257 w 607639"/>
                <a:gd name="connsiteY76" fmla="*/ 506120 h 606722"/>
                <a:gd name="connsiteX77" fmla="*/ 68534 w 607639"/>
                <a:gd name="connsiteY77" fmla="*/ 497411 h 606722"/>
                <a:gd name="connsiteX78" fmla="*/ 65063 w 607639"/>
                <a:gd name="connsiteY78" fmla="*/ 493945 h 606722"/>
                <a:gd name="connsiteX79" fmla="*/ 65063 w 607639"/>
                <a:gd name="connsiteY79" fmla="*/ 460085 h 606722"/>
                <a:gd name="connsiteX80" fmla="*/ 99063 w 607639"/>
                <a:gd name="connsiteY80" fmla="*/ 460085 h 606722"/>
                <a:gd name="connsiteX81" fmla="*/ 105916 w 607639"/>
                <a:gd name="connsiteY81" fmla="*/ 467017 h 606722"/>
                <a:gd name="connsiteX82" fmla="*/ 146948 w 607639"/>
                <a:gd name="connsiteY82" fmla="*/ 426047 h 606722"/>
                <a:gd name="connsiteX83" fmla="*/ 105916 w 607639"/>
                <a:gd name="connsiteY83" fmla="*/ 327312 h 606722"/>
                <a:gd name="connsiteX84" fmla="*/ 47974 w 607639"/>
                <a:gd name="connsiteY84" fmla="*/ 327312 h 606722"/>
                <a:gd name="connsiteX85" fmla="*/ 47974 w 607639"/>
                <a:gd name="connsiteY85" fmla="*/ 337088 h 606722"/>
                <a:gd name="connsiteX86" fmla="*/ 24031 w 607639"/>
                <a:gd name="connsiteY86" fmla="*/ 361083 h 606722"/>
                <a:gd name="connsiteX87" fmla="*/ 0 w 607639"/>
                <a:gd name="connsiteY87" fmla="*/ 337088 h 606722"/>
                <a:gd name="connsiteX88" fmla="*/ 0 w 607639"/>
                <a:gd name="connsiteY88" fmla="*/ 269634 h 606722"/>
                <a:gd name="connsiteX89" fmla="*/ 24031 w 607639"/>
                <a:gd name="connsiteY89" fmla="*/ 245639 h 606722"/>
                <a:gd name="connsiteX90" fmla="*/ 47974 w 607639"/>
                <a:gd name="connsiteY90" fmla="*/ 269634 h 606722"/>
                <a:gd name="connsiteX91" fmla="*/ 47974 w 607639"/>
                <a:gd name="connsiteY91" fmla="*/ 279410 h 606722"/>
                <a:gd name="connsiteX92" fmla="*/ 105916 w 607639"/>
                <a:gd name="connsiteY92" fmla="*/ 279410 h 606722"/>
                <a:gd name="connsiteX93" fmla="*/ 146948 w 607639"/>
                <a:gd name="connsiteY93" fmla="*/ 180675 h 606722"/>
                <a:gd name="connsiteX94" fmla="*/ 105916 w 607639"/>
                <a:gd name="connsiteY94" fmla="*/ 139705 h 606722"/>
                <a:gd name="connsiteX95" fmla="*/ 99063 w 607639"/>
                <a:gd name="connsiteY95" fmla="*/ 146637 h 606722"/>
                <a:gd name="connsiteX96" fmla="*/ 65063 w 607639"/>
                <a:gd name="connsiteY96" fmla="*/ 146637 h 606722"/>
                <a:gd name="connsiteX97" fmla="*/ 65063 w 607639"/>
                <a:gd name="connsiteY97" fmla="*/ 112688 h 606722"/>
                <a:gd name="connsiteX98" fmla="*/ 106450 w 607639"/>
                <a:gd name="connsiteY98" fmla="*/ 71452 h 606722"/>
                <a:gd name="connsiteX99" fmla="*/ 112859 w 607639"/>
                <a:gd name="connsiteY99" fmla="*/ 64965 h 606722"/>
                <a:gd name="connsiteX100" fmla="*/ 146859 w 607639"/>
                <a:gd name="connsiteY100" fmla="*/ 64965 h 606722"/>
                <a:gd name="connsiteX101" fmla="*/ 146859 w 607639"/>
                <a:gd name="connsiteY101" fmla="*/ 98913 h 606722"/>
                <a:gd name="connsiteX102" fmla="*/ 139916 w 607639"/>
                <a:gd name="connsiteY102" fmla="*/ 105756 h 606722"/>
                <a:gd name="connsiteX103" fmla="*/ 180948 w 607639"/>
                <a:gd name="connsiteY103" fmla="*/ 146726 h 606722"/>
                <a:gd name="connsiteX104" fmla="*/ 279833 w 607639"/>
                <a:gd name="connsiteY104" fmla="*/ 105756 h 606722"/>
                <a:gd name="connsiteX105" fmla="*/ 279833 w 607639"/>
                <a:gd name="connsiteY105" fmla="*/ 47901 h 606722"/>
                <a:gd name="connsiteX106" fmla="*/ 270042 w 607639"/>
                <a:gd name="connsiteY106" fmla="*/ 47901 h 606722"/>
                <a:gd name="connsiteX107" fmla="*/ 246011 w 607639"/>
                <a:gd name="connsiteY107" fmla="*/ 23995 h 606722"/>
                <a:gd name="connsiteX108" fmla="*/ 270042 w 607639"/>
                <a:gd name="connsiteY10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07639" h="606722">
                  <a:moveTo>
                    <a:pt x="347041" y="313875"/>
                  </a:moveTo>
                  <a:cubicBezTo>
                    <a:pt x="365085" y="313875"/>
                    <a:pt x="379713" y="328487"/>
                    <a:pt x="379713" y="346512"/>
                  </a:cubicBezTo>
                  <a:cubicBezTo>
                    <a:pt x="379713" y="364537"/>
                    <a:pt x="365085" y="379149"/>
                    <a:pt x="347041" y="379149"/>
                  </a:cubicBezTo>
                  <a:cubicBezTo>
                    <a:pt x="328997" y="379149"/>
                    <a:pt x="314369" y="364537"/>
                    <a:pt x="314369" y="346512"/>
                  </a:cubicBezTo>
                  <a:cubicBezTo>
                    <a:pt x="314369" y="328487"/>
                    <a:pt x="328997" y="313875"/>
                    <a:pt x="347041" y="313875"/>
                  </a:cubicBezTo>
                  <a:close/>
                  <a:moveTo>
                    <a:pt x="260563" y="213037"/>
                  </a:moveTo>
                  <a:cubicBezTo>
                    <a:pt x="289773" y="213037"/>
                    <a:pt x="313452" y="236685"/>
                    <a:pt x="313452" y="265856"/>
                  </a:cubicBezTo>
                  <a:cubicBezTo>
                    <a:pt x="313452" y="295027"/>
                    <a:pt x="289773" y="318675"/>
                    <a:pt x="260563" y="318675"/>
                  </a:cubicBezTo>
                  <a:cubicBezTo>
                    <a:pt x="231353" y="318675"/>
                    <a:pt x="207674" y="295027"/>
                    <a:pt x="207674" y="265856"/>
                  </a:cubicBezTo>
                  <a:cubicBezTo>
                    <a:pt x="207674" y="236685"/>
                    <a:pt x="231353" y="213037"/>
                    <a:pt x="260563" y="213037"/>
                  </a:cubicBezTo>
                  <a:close/>
                  <a:moveTo>
                    <a:pt x="303775" y="152236"/>
                  </a:moveTo>
                  <a:cubicBezTo>
                    <a:pt x="220377" y="152236"/>
                    <a:pt x="152466" y="220045"/>
                    <a:pt x="152466" y="303317"/>
                  </a:cubicBezTo>
                  <a:cubicBezTo>
                    <a:pt x="152466" y="386678"/>
                    <a:pt x="220377" y="454486"/>
                    <a:pt x="303775" y="454486"/>
                  </a:cubicBezTo>
                  <a:cubicBezTo>
                    <a:pt x="387262" y="454486"/>
                    <a:pt x="455173" y="386678"/>
                    <a:pt x="455173" y="303317"/>
                  </a:cubicBezTo>
                  <a:cubicBezTo>
                    <a:pt x="455173" y="220045"/>
                    <a:pt x="387262" y="152236"/>
                    <a:pt x="303775" y="152236"/>
                  </a:cubicBezTo>
                  <a:close/>
                  <a:moveTo>
                    <a:pt x="270042" y="0"/>
                  </a:moveTo>
                  <a:lnTo>
                    <a:pt x="337597" y="0"/>
                  </a:lnTo>
                  <a:cubicBezTo>
                    <a:pt x="350859" y="0"/>
                    <a:pt x="361628" y="10753"/>
                    <a:pt x="361628" y="23995"/>
                  </a:cubicBezTo>
                  <a:cubicBezTo>
                    <a:pt x="361628" y="37237"/>
                    <a:pt x="350859" y="47901"/>
                    <a:pt x="337597" y="47901"/>
                  </a:cubicBezTo>
                  <a:lnTo>
                    <a:pt x="327806" y="47901"/>
                  </a:lnTo>
                  <a:lnTo>
                    <a:pt x="327806" y="105756"/>
                  </a:lnTo>
                  <a:cubicBezTo>
                    <a:pt x="364833" y="110200"/>
                    <a:pt x="398744" y="124864"/>
                    <a:pt x="426691" y="146726"/>
                  </a:cubicBezTo>
                  <a:lnTo>
                    <a:pt x="467723" y="105756"/>
                  </a:lnTo>
                  <a:lnTo>
                    <a:pt x="460780" y="98913"/>
                  </a:lnTo>
                  <a:cubicBezTo>
                    <a:pt x="451435" y="89493"/>
                    <a:pt x="451435" y="74385"/>
                    <a:pt x="460780" y="64965"/>
                  </a:cubicBezTo>
                  <a:cubicBezTo>
                    <a:pt x="470126" y="55633"/>
                    <a:pt x="485346" y="55633"/>
                    <a:pt x="494691" y="64965"/>
                  </a:cubicBezTo>
                  <a:lnTo>
                    <a:pt x="530382" y="100602"/>
                  </a:lnTo>
                  <a:lnTo>
                    <a:pt x="531094" y="101313"/>
                  </a:lnTo>
                  <a:lnTo>
                    <a:pt x="537414" y="107534"/>
                  </a:lnTo>
                  <a:lnTo>
                    <a:pt x="537770" y="107978"/>
                  </a:lnTo>
                  <a:lnTo>
                    <a:pt x="537948" y="108156"/>
                  </a:lnTo>
                  <a:lnTo>
                    <a:pt x="538482" y="108689"/>
                  </a:lnTo>
                  <a:lnTo>
                    <a:pt x="538215" y="108423"/>
                  </a:lnTo>
                  <a:lnTo>
                    <a:pt x="538749" y="108867"/>
                  </a:lnTo>
                  <a:lnTo>
                    <a:pt x="539105" y="109311"/>
                  </a:lnTo>
                  <a:lnTo>
                    <a:pt x="542487" y="112688"/>
                  </a:lnTo>
                  <a:cubicBezTo>
                    <a:pt x="551922" y="122109"/>
                    <a:pt x="551922" y="137217"/>
                    <a:pt x="542487" y="146637"/>
                  </a:cubicBezTo>
                  <a:cubicBezTo>
                    <a:pt x="533142" y="155969"/>
                    <a:pt x="517922" y="155969"/>
                    <a:pt x="508576" y="146637"/>
                  </a:cubicBezTo>
                  <a:lnTo>
                    <a:pt x="501634" y="139705"/>
                  </a:lnTo>
                  <a:lnTo>
                    <a:pt x="460691" y="180675"/>
                  </a:lnTo>
                  <a:cubicBezTo>
                    <a:pt x="482587" y="208491"/>
                    <a:pt x="497272" y="242440"/>
                    <a:pt x="501723" y="279410"/>
                  </a:cubicBezTo>
                  <a:lnTo>
                    <a:pt x="559576" y="279410"/>
                  </a:lnTo>
                  <a:lnTo>
                    <a:pt x="559576" y="269634"/>
                  </a:lnTo>
                  <a:cubicBezTo>
                    <a:pt x="559576" y="256393"/>
                    <a:pt x="570346" y="245639"/>
                    <a:pt x="583608" y="245639"/>
                  </a:cubicBezTo>
                  <a:cubicBezTo>
                    <a:pt x="596869" y="245639"/>
                    <a:pt x="607639" y="256393"/>
                    <a:pt x="607639" y="269634"/>
                  </a:cubicBezTo>
                  <a:lnTo>
                    <a:pt x="607639" y="337088"/>
                  </a:lnTo>
                  <a:cubicBezTo>
                    <a:pt x="607639" y="350329"/>
                    <a:pt x="596869" y="361083"/>
                    <a:pt x="583608" y="361083"/>
                  </a:cubicBezTo>
                  <a:cubicBezTo>
                    <a:pt x="570346" y="361083"/>
                    <a:pt x="559576" y="350329"/>
                    <a:pt x="559576" y="337088"/>
                  </a:cubicBezTo>
                  <a:lnTo>
                    <a:pt x="559576" y="327312"/>
                  </a:lnTo>
                  <a:lnTo>
                    <a:pt x="501723" y="327312"/>
                  </a:lnTo>
                  <a:cubicBezTo>
                    <a:pt x="497272" y="364282"/>
                    <a:pt x="482587" y="398142"/>
                    <a:pt x="460691" y="426047"/>
                  </a:cubicBezTo>
                  <a:lnTo>
                    <a:pt x="501634" y="467017"/>
                  </a:lnTo>
                  <a:lnTo>
                    <a:pt x="508576" y="460085"/>
                  </a:lnTo>
                  <a:cubicBezTo>
                    <a:pt x="517922" y="450753"/>
                    <a:pt x="533142" y="450753"/>
                    <a:pt x="542487" y="460085"/>
                  </a:cubicBezTo>
                  <a:cubicBezTo>
                    <a:pt x="551922" y="469416"/>
                    <a:pt x="551922" y="484613"/>
                    <a:pt x="542487" y="493945"/>
                  </a:cubicBezTo>
                  <a:cubicBezTo>
                    <a:pt x="512759" y="523717"/>
                    <a:pt x="518456" y="518029"/>
                    <a:pt x="518990" y="517496"/>
                  </a:cubicBezTo>
                  <a:cubicBezTo>
                    <a:pt x="518545" y="517940"/>
                    <a:pt x="514272" y="522206"/>
                    <a:pt x="494691" y="541668"/>
                  </a:cubicBezTo>
                  <a:cubicBezTo>
                    <a:pt x="485346" y="551089"/>
                    <a:pt x="470126" y="551089"/>
                    <a:pt x="460780" y="541668"/>
                  </a:cubicBezTo>
                  <a:cubicBezTo>
                    <a:pt x="451435" y="532337"/>
                    <a:pt x="451435" y="517140"/>
                    <a:pt x="460780" y="507809"/>
                  </a:cubicBezTo>
                  <a:lnTo>
                    <a:pt x="467723" y="500877"/>
                  </a:lnTo>
                  <a:lnTo>
                    <a:pt x="426691" y="459996"/>
                  </a:lnTo>
                  <a:cubicBezTo>
                    <a:pt x="398744" y="481858"/>
                    <a:pt x="364833" y="496522"/>
                    <a:pt x="327806" y="500966"/>
                  </a:cubicBezTo>
                  <a:lnTo>
                    <a:pt x="327806" y="558732"/>
                  </a:lnTo>
                  <a:lnTo>
                    <a:pt x="337597" y="558732"/>
                  </a:lnTo>
                  <a:cubicBezTo>
                    <a:pt x="350859" y="558732"/>
                    <a:pt x="361628" y="569485"/>
                    <a:pt x="361628" y="582727"/>
                  </a:cubicBezTo>
                  <a:cubicBezTo>
                    <a:pt x="361628" y="595969"/>
                    <a:pt x="350859" y="606722"/>
                    <a:pt x="337597" y="606722"/>
                  </a:cubicBezTo>
                  <a:lnTo>
                    <a:pt x="270042" y="606722"/>
                  </a:lnTo>
                  <a:cubicBezTo>
                    <a:pt x="256780" y="606722"/>
                    <a:pt x="246011" y="595969"/>
                    <a:pt x="246011" y="582727"/>
                  </a:cubicBezTo>
                  <a:cubicBezTo>
                    <a:pt x="246011" y="569485"/>
                    <a:pt x="256780" y="558732"/>
                    <a:pt x="270042" y="558732"/>
                  </a:cubicBezTo>
                  <a:lnTo>
                    <a:pt x="279833" y="558732"/>
                  </a:lnTo>
                  <a:lnTo>
                    <a:pt x="279833" y="500966"/>
                  </a:lnTo>
                  <a:cubicBezTo>
                    <a:pt x="242806" y="496522"/>
                    <a:pt x="208806" y="481858"/>
                    <a:pt x="180948" y="459996"/>
                  </a:cubicBezTo>
                  <a:lnTo>
                    <a:pt x="139916" y="500877"/>
                  </a:lnTo>
                  <a:lnTo>
                    <a:pt x="146859" y="507809"/>
                  </a:lnTo>
                  <a:cubicBezTo>
                    <a:pt x="156204" y="517140"/>
                    <a:pt x="156204" y="532337"/>
                    <a:pt x="146859" y="541668"/>
                  </a:cubicBezTo>
                  <a:cubicBezTo>
                    <a:pt x="137424" y="551089"/>
                    <a:pt x="122293" y="551089"/>
                    <a:pt x="112859" y="541668"/>
                  </a:cubicBezTo>
                  <a:lnTo>
                    <a:pt x="77257" y="506120"/>
                  </a:lnTo>
                  <a:lnTo>
                    <a:pt x="68534" y="497411"/>
                  </a:lnTo>
                  <a:lnTo>
                    <a:pt x="65063" y="493945"/>
                  </a:lnTo>
                  <a:cubicBezTo>
                    <a:pt x="55717" y="484613"/>
                    <a:pt x="55717" y="469416"/>
                    <a:pt x="65063" y="460085"/>
                  </a:cubicBezTo>
                  <a:cubicBezTo>
                    <a:pt x="74497" y="450753"/>
                    <a:pt x="89628" y="450753"/>
                    <a:pt x="99063" y="460085"/>
                  </a:cubicBezTo>
                  <a:lnTo>
                    <a:pt x="105916" y="467017"/>
                  </a:lnTo>
                  <a:lnTo>
                    <a:pt x="146948" y="426047"/>
                  </a:lnTo>
                  <a:cubicBezTo>
                    <a:pt x="125052" y="398142"/>
                    <a:pt x="110367" y="364282"/>
                    <a:pt x="105916" y="327312"/>
                  </a:cubicBezTo>
                  <a:lnTo>
                    <a:pt x="47974" y="327312"/>
                  </a:lnTo>
                  <a:lnTo>
                    <a:pt x="47974" y="337088"/>
                  </a:lnTo>
                  <a:cubicBezTo>
                    <a:pt x="47974" y="350329"/>
                    <a:pt x="37293" y="361083"/>
                    <a:pt x="24031" y="361083"/>
                  </a:cubicBezTo>
                  <a:cubicBezTo>
                    <a:pt x="10770" y="361083"/>
                    <a:pt x="0" y="350329"/>
                    <a:pt x="0" y="337088"/>
                  </a:cubicBezTo>
                  <a:lnTo>
                    <a:pt x="0" y="269634"/>
                  </a:lnTo>
                  <a:cubicBezTo>
                    <a:pt x="0" y="256393"/>
                    <a:pt x="10770" y="245639"/>
                    <a:pt x="24031" y="245639"/>
                  </a:cubicBezTo>
                  <a:cubicBezTo>
                    <a:pt x="37293" y="245639"/>
                    <a:pt x="47974" y="256393"/>
                    <a:pt x="47974" y="269634"/>
                  </a:cubicBezTo>
                  <a:lnTo>
                    <a:pt x="47974" y="279410"/>
                  </a:lnTo>
                  <a:lnTo>
                    <a:pt x="105916" y="279410"/>
                  </a:lnTo>
                  <a:cubicBezTo>
                    <a:pt x="110367" y="242440"/>
                    <a:pt x="125052" y="208491"/>
                    <a:pt x="146948" y="180675"/>
                  </a:cubicBezTo>
                  <a:lnTo>
                    <a:pt x="105916" y="139705"/>
                  </a:lnTo>
                  <a:lnTo>
                    <a:pt x="99063" y="146637"/>
                  </a:lnTo>
                  <a:cubicBezTo>
                    <a:pt x="89628" y="155969"/>
                    <a:pt x="74497" y="155969"/>
                    <a:pt x="65063" y="146637"/>
                  </a:cubicBezTo>
                  <a:cubicBezTo>
                    <a:pt x="55717" y="137217"/>
                    <a:pt x="55717" y="122109"/>
                    <a:pt x="65063" y="112688"/>
                  </a:cubicBezTo>
                  <a:lnTo>
                    <a:pt x="106450" y="71452"/>
                  </a:lnTo>
                  <a:lnTo>
                    <a:pt x="112859" y="64965"/>
                  </a:lnTo>
                  <a:cubicBezTo>
                    <a:pt x="122293" y="55633"/>
                    <a:pt x="137424" y="55633"/>
                    <a:pt x="146859" y="64965"/>
                  </a:cubicBezTo>
                  <a:cubicBezTo>
                    <a:pt x="156204" y="74385"/>
                    <a:pt x="156204" y="89493"/>
                    <a:pt x="146859" y="98913"/>
                  </a:cubicBezTo>
                  <a:lnTo>
                    <a:pt x="139916" y="105756"/>
                  </a:lnTo>
                  <a:lnTo>
                    <a:pt x="180948" y="146726"/>
                  </a:lnTo>
                  <a:cubicBezTo>
                    <a:pt x="208806" y="124864"/>
                    <a:pt x="242806" y="110200"/>
                    <a:pt x="279833" y="105756"/>
                  </a:cubicBezTo>
                  <a:lnTo>
                    <a:pt x="279833" y="47901"/>
                  </a:lnTo>
                  <a:lnTo>
                    <a:pt x="270042" y="47901"/>
                  </a:lnTo>
                  <a:cubicBezTo>
                    <a:pt x="256780" y="47901"/>
                    <a:pt x="246011" y="37237"/>
                    <a:pt x="246011" y="23995"/>
                  </a:cubicBezTo>
                  <a:cubicBezTo>
                    <a:pt x="246011" y="10753"/>
                    <a:pt x="256780" y="0"/>
                    <a:pt x="270042" y="0"/>
                  </a:cubicBezTo>
                  <a:close/>
                </a:path>
              </a:pathLst>
            </a:custGeom>
            <a:solidFill>
              <a:sysClr val="window" lastClr="FFFFFF"/>
            </a:solidFill>
            <a:ln w="28575" cap="flat" cmpd="sng" algn="ctr">
              <a:noFill/>
              <a:prstDash val="solid"/>
              <a:miter lim="800000"/>
            </a:ln>
            <a:effectLst/>
          </p:spPr>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cxnSp>
        <p:nvCxnSpPr>
          <p:cNvPr id="21" name="直接连接符 20"/>
          <p:cNvCxnSpPr/>
          <p:nvPr userDrawn="1"/>
        </p:nvCxnSpPr>
        <p:spPr>
          <a:xfrm>
            <a:off x="650931" y="852684"/>
            <a:ext cx="10867969" cy="0"/>
          </a:xfrm>
          <a:prstGeom prst="line">
            <a:avLst/>
          </a:prstGeom>
          <a:noFill/>
          <a:ln w="6350" cap="flat" cmpd="sng" algn="ctr">
            <a:solidFill>
              <a:sysClr val="window" lastClr="FFFFFF">
                <a:lumMod val="75000"/>
              </a:sysClr>
            </a:solidFill>
            <a:prstDash val="solid"/>
            <a:miter lim="800000"/>
          </a:ln>
          <a:effectLst/>
        </p:spPr>
      </p:cxnSp>
      <p:pic>
        <p:nvPicPr>
          <p:cNvPr id="23" name="图片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36962" y="292375"/>
            <a:ext cx="1375700" cy="437285"/>
          </a:xfrm>
          <a:prstGeom prst="rect">
            <a:avLst/>
          </a:prstGeom>
        </p:spPr>
      </p:pic>
    </p:spTree>
    <p:extLst>
      <p:ext uri="{BB962C8B-B14F-4D97-AF65-F5344CB8AC3E}">
        <p14:creationId xmlns:p14="http://schemas.microsoft.com/office/powerpoint/2010/main" val="98086909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26111-43F5-4F4D-AB0E-79CA73FFF8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FF4AF7B-0AE9-4402-A18D-59781E284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EFC3E43-F3C6-466C-B3E8-D232F24EC0A9}"/>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5" name="页脚占位符 4">
            <a:extLst>
              <a:ext uri="{FF2B5EF4-FFF2-40B4-BE49-F238E27FC236}">
                <a16:creationId xmlns:a16="http://schemas.microsoft.com/office/drawing/2014/main" id="{26415E7B-1A61-41B0-B7A2-B68CF61A29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729814-4D44-4A48-8CBD-572A57C48AAB}"/>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337477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56506-677A-4A16-8001-05FFC86907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76F0D5-7780-42D8-BD7E-323781850D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07B4C0-C9E9-4E9C-8BFF-1DD79DFF768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854AA0A-F363-48D0-951C-ED4AB476A844}"/>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6" name="页脚占位符 5">
            <a:extLst>
              <a:ext uri="{FF2B5EF4-FFF2-40B4-BE49-F238E27FC236}">
                <a16:creationId xmlns:a16="http://schemas.microsoft.com/office/drawing/2014/main" id="{E771EB15-794C-4A3A-8206-79E9985393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D72F9B-4B5B-4CD0-A01F-F99FA3B720F3}"/>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36373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2FDBA-7C27-4B1E-AEE2-7E6FC6CB91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EDCDBB-3C25-450F-903E-4B5FCC8FD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DF59DF-3F98-41BD-B14D-3B8B26694B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78E3845-3668-4D6B-A23A-5723A2345C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83281A4-2A99-4A30-9E4B-C8B89433924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FB2D3AA-4A81-46A9-9376-2712FAF2E2F6}"/>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8" name="页脚占位符 7">
            <a:extLst>
              <a:ext uri="{FF2B5EF4-FFF2-40B4-BE49-F238E27FC236}">
                <a16:creationId xmlns:a16="http://schemas.microsoft.com/office/drawing/2014/main" id="{65F85748-754F-480C-822A-E51CA434046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3CCD3B-F037-45B9-84B9-D0484055CD5A}"/>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18594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E86E5-54DE-4ADA-99BB-D0212AB36C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F8C35C-FFED-4CCF-8166-988481B275EF}"/>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4" name="页脚占位符 3">
            <a:extLst>
              <a:ext uri="{FF2B5EF4-FFF2-40B4-BE49-F238E27FC236}">
                <a16:creationId xmlns:a16="http://schemas.microsoft.com/office/drawing/2014/main" id="{3C25CBA5-1124-4A35-92A2-A940F1EA733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9B4608-4BC2-40A6-BFB4-595735711388}"/>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223226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A91C9E-F55B-44A4-A640-AF4021C5BB66}"/>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3" name="页脚占位符 2">
            <a:extLst>
              <a:ext uri="{FF2B5EF4-FFF2-40B4-BE49-F238E27FC236}">
                <a16:creationId xmlns:a16="http://schemas.microsoft.com/office/drawing/2014/main" id="{791E02C6-990E-4315-90E3-A5033C82BD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DCB351-81C2-4878-9FE6-B092DED0CFE9}"/>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179986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FED8A-6410-4617-B23C-645C5B6818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981D29-CE62-4B65-AE6A-355314474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6E4BC1-4BEA-4268-AC61-ADFF1B67A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46FF61-16F5-480F-A02F-32E8235B0595}"/>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6" name="页脚占位符 5">
            <a:extLst>
              <a:ext uri="{FF2B5EF4-FFF2-40B4-BE49-F238E27FC236}">
                <a16:creationId xmlns:a16="http://schemas.microsoft.com/office/drawing/2014/main" id="{D632F131-A41E-4239-B7DF-83054F359E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9BBB27-13E0-4FD6-B57B-FC567816CA0F}"/>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41820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0E48D-0780-4991-8965-704438BD5F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614D44-4ED4-4E43-8458-32608C50A3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24E78A0-C3C8-4109-8652-78CEB76A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61D0A2-8A68-45AB-87F8-5D80BCC87789}"/>
              </a:ext>
            </a:extLst>
          </p:cNvPr>
          <p:cNvSpPr>
            <a:spLocks noGrp="1"/>
          </p:cNvSpPr>
          <p:nvPr>
            <p:ph type="dt" sz="half" idx="10"/>
          </p:nvPr>
        </p:nvSpPr>
        <p:spPr/>
        <p:txBody>
          <a:bodyPr/>
          <a:lstStyle/>
          <a:p>
            <a:fld id="{5496D780-A532-42FD-9AA5-89CEABCC7498}" type="datetimeFigureOut">
              <a:rPr lang="zh-CN" altLang="en-US" smtClean="0"/>
              <a:t>2024/8/26</a:t>
            </a:fld>
            <a:endParaRPr lang="zh-CN" altLang="en-US"/>
          </a:p>
        </p:txBody>
      </p:sp>
      <p:sp>
        <p:nvSpPr>
          <p:cNvPr id="6" name="页脚占位符 5">
            <a:extLst>
              <a:ext uri="{FF2B5EF4-FFF2-40B4-BE49-F238E27FC236}">
                <a16:creationId xmlns:a16="http://schemas.microsoft.com/office/drawing/2014/main" id="{3478F56D-BF05-4FA7-A642-610E277336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1688A4-A560-4C81-BAED-A3CB6F79AB4A}"/>
              </a:ext>
            </a:extLst>
          </p:cNvPr>
          <p:cNvSpPr>
            <a:spLocks noGrp="1"/>
          </p:cNvSpPr>
          <p:nvPr>
            <p:ph type="sldNum" sz="quarter" idx="12"/>
          </p:nvPr>
        </p:nvSpPr>
        <p:spPr/>
        <p:txBody>
          <a:body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189902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37A442-98C0-49EE-BCB1-E74C0D56C7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5B8329-5CDD-44F2-B076-8709D461D3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530563-31B0-40CD-8AE1-B41B32AA4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6D780-A532-42FD-9AA5-89CEABCC7498}" type="datetimeFigureOut">
              <a:rPr lang="zh-CN" altLang="en-US" smtClean="0"/>
              <a:t>2024/8/26</a:t>
            </a:fld>
            <a:endParaRPr lang="zh-CN" altLang="en-US"/>
          </a:p>
        </p:txBody>
      </p:sp>
      <p:sp>
        <p:nvSpPr>
          <p:cNvPr id="5" name="页脚占位符 4">
            <a:extLst>
              <a:ext uri="{FF2B5EF4-FFF2-40B4-BE49-F238E27FC236}">
                <a16:creationId xmlns:a16="http://schemas.microsoft.com/office/drawing/2014/main" id="{5E5AD225-AF1E-4DB3-B6BB-AF03B4AE85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C8F8510-07E7-4450-B5BA-C2320606D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3BF61C-29BF-400E-987F-F5D9B901B034}" type="slidenum">
              <a:rPr lang="zh-CN" altLang="en-US" smtClean="0"/>
              <a:t>‹#›</a:t>
            </a:fld>
            <a:endParaRPr lang="zh-CN" altLang="en-US"/>
          </a:p>
        </p:txBody>
      </p:sp>
    </p:spTree>
    <p:extLst>
      <p:ext uri="{BB962C8B-B14F-4D97-AF65-F5344CB8AC3E}">
        <p14:creationId xmlns:p14="http://schemas.microsoft.com/office/powerpoint/2010/main" val="3153140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14C56-CD5A-4BCA-A185-06BF763856EB}" type="datetimeFigureOut">
              <a:rPr lang="zh-CN" altLang="en-US" smtClean="0"/>
              <a:t>2024/8/26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2DA3FF78-4202-4C00-ABBB-2A317B784776}" type="slidenum">
              <a:rPr lang="zh-CN" altLang="en-US" smtClean="0"/>
              <a:t>‹#›</a:t>
            </a:fld>
            <a:endParaRPr lang="zh-CN" altLang="en-US" dirty="0"/>
          </a:p>
        </p:txBody>
      </p:sp>
    </p:spTree>
    <p:extLst>
      <p:ext uri="{BB962C8B-B14F-4D97-AF65-F5344CB8AC3E}">
        <p14:creationId xmlns:p14="http://schemas.microsoft.com/office/powerpoint/2010/main" val="23489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计算误差</a:t>
            </a:r>
            <a:r>
              <a:rPr lang="zh-CN" altLang="en-US" sz="2000" b="1" dirty="0">
                <a:solidFill>
                  <a:srgbClr val="3D5864"/>
                </a:solidFill>
                <a:latin typeface="微软雅黑" panose="020B0503020204020204" charset="-122"/>
                <a:ea typeface="微软雅黑" panose="020B0503020204020204" charset="-122"/>
              </a:rPr>
              <a:t>建模</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419C4F-9D13-4157-A74E-DDB8D078DE22}"/>
                  </a:ext>
                </a:extLst>
              </p:cNvPr>
              <p:cNvSpPr txBox="1"/>
              <p:nvPr/>
            </p:nvSpPr>
            <p:spPr>
              <a:xfrm>
                <a:off x="659606" y="841375"/>
                <a:ext cx="10872788" cy="6016625"/>
              </a:xfrm>
              <a:prstGeom prst="rect">
                <a:avLst/>
              </a:prstGeom>
              <a:noFill/>
            </p:spPr>
            <p:txBody>
              <a:bodyPr wrap="square" lIns="0" rIns="0">
                <a:noAutofit/>
              </a:bodyPr>
              <a:lstStyle/>
              <a:p>
                <a:pPr marL="342900" indent="-342900" algn="just">
                  <a:lnSpc>
                    <a:spcPct val="150000"/>
                  </a:lnSpc>
                  <a:buFont typeface="Wingdings" panose="05000000000000000000" pitchFamily="2" charset="2"/>
                  <a:buChar char="p"/>
                </a:pPr>
                <a:r>
                  <a:rPr lang="zh-CN" altLang="en-US" sz="2000" dirty="0">
                    <a:latin typeface="Cambria Math" panose="02040503050406030204" pitchFamily="18" charset="0"/>
                    <a:cs typeface="Times New Roman" panose="02020603050405020304" pitchFamily="18" charset="0"/>
                  </a:rPr>
                  <a:t>将</a:t>
                </a:r>
                <a:r>
                  <a:rPr lang="zh-CN" altLang="en-US" sz="2000" dirty="0">
                    <a:solidFill>
                      <a:srgbClr val="FF0000"/>
                    </a:solidFill>
                    <a:latin typeface="Cambria Math" panose="02040503050406030204" pitchFamily="18" charset="0"/>
                    <a:cs typeface="Times New Roman" panose="02020603050405020304" pitchFamily="18" charset="0"/>
                  </a:rPr>
                  <a:t>低位宽</a:t>
                </a:r>
                <a:r>
                  <a:rPr lang="en-US" altLang="zh-CN" sz="2000" dirty="0">
                    <a:solidFill>
                      <a:srgbClr val="FF0000"/>
                    </a:solidFill>
                    <a:latin typeface="Cambria Math" panose="02040503050406030204" pitchFamily="18" charset="0"/>
                    <a:cs typeface="Times New Roman" panose="02020603050405020304" pitchFamily="18" charset="0"/>
                  </a:rPr>
                  <a:t>SVD</a:t>
                </a:r>
                <a:r>
                  <a:rPr lang="zh-CN" altLang="en-US" sz="2000" dirty="0">
                    <a:solidFill>
                      <a:srgbClr val="FF0000"/>
                    </a:solidFill>
                    <a:latin typeface="Cambria Math" panose="02040503050406030204" pitchFamily="18" charset="0"/>
                    <a:cs typeface="Times New Roman" panose="02020603050405020304" pitchFamily="18" charset="0"/>
                  </a:rPr>
                  <a:t>的计算误差</a:t>
                </a:r>
                <a:r>
                  <a:rPr lang="zh-CN" altLang="en-US" sz="2000" dirty="0">
                    <a:latin typeface="Cambria Math" panose="02040503050406030204" pitchFamily="18" charset="0"/>
                    <a:cs typeface="Times New Roman" panose="02020603050405020304" pitchFamily="18" charset="0"/>
                  </a:rPr>
                  <a:t>表示为矩阵</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𝐄</m:t>
                    </m:r>
                    <m:r>
                      <a:rPr lang="en-US" altLang="zh-CN" sz="2000" b="1" i="0" smtClean="0">
                        <a:latin typeface="Cambria Math" panose="02040503050406030204" pitchFamily="18" charset="0"/>
                        <a:cs typeface="Times New Roman" panose="02020603050405020304" pitchFamily="18" charset="0"/>
                      </a:rPr>
                      <m:t>=</m:t>
                    </m:r>
                    <m:d>
                      <m:dPr>
                        <m:begChr m:val="["/>
                        <m:endChr m:val="]"/>
                        <m:ctrlPr>
                          <a:rPr lang="en-US" altLang="zh-CN" sz="2000" b="1" i="1" smtClean="0">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𝐞</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𝐞</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𝐞</m:t>
                            </m:r>
                          </m:e>
                          <m:sub>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sub>
                        </m:sSub>
                      </m:e>
                    </m:d>
                  </m:oMath>
                </a14:m>
                <a:r>
                  <a:rPr lang="zh-CN" altLang="en-US" sz="2000" dirty="0">
                    <a:latin typeface="Cambria Math" panose="02040503050406030204" pitchFamily="18" charset="0"/>
                    <a:cs typeface="Times New Roman" panose="02020603050405020304" pitchFamily="18" charset="0"/>
                  </a:rPr>
                  <a:t>，假设</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𝐄</m:t>
                    </m:r>
                    <m:r>
                      <a:rPr lang="en-US" altLang="zh-CN" sz="2000" b="1" i="1">
                        <a:latin typeface="Cambria Math" panose="02040503050406030204" pitchFamily="18" charset="0"/>
                        <a:cs typeface="Times New Roman" panose="02020603050405020304" pitchFamily="18" charset="0"/>
                      </a:rPr>
                      <m:t> </m:t>
                    </m:r>
                  </m:oMath>
                </a14:m>
                <a:r>
                  <a:rPr lang="zh-CN" altLang="en-US" sz="2000" i="0" dirty="0">
                    <a:latin typeface="Cambria Math" panose="02040503050406030204" pitchFamily="18" charset="0"/>
                    <a:cs typeface="Times New Roman" panose="02020603050405020304" pitchFamily="18" charset="0"/>
                  </a:rPr>
                  <a:t>中的每个元素均是相互独立的</a:t>
                </a:r>
                <a:r>
                  <a:rPr lang="zh-CN" altLang="en-US" sz="2000" i="0" dirty="0">
                    <a:solidFill>
                      <a:srgbClr val="FF0000"/>
                    </a:solidFill>
                    <a:latin typeface="Cambria Math" panose="02040503050406030204" pitchFamily="18" charset="0"/>
                    <a:cs typeface="Times New Roman" panose="02020603050405020304" pitchFamily="18" charset="0"/>
                  </a:rPr>
                  <a:t>均值为</a:t>
                </a:r>
                <a:r>
                  <a:rPr lang="en-US" altLang="zh-CN" sz="2000" i="0" dirty="0">
                    <a:solidFill>
                      <a:srgbClr val="FF0000"/>
                    </a:solidFill>
                    <a:latin typeface="Cambria Math" panose="02040503050406030204" pitchFamily="18" charset="0"/>
                    <a:cs typeface="Times New Roman" panose="02020603050405020304" pitchFamily="18" charset="0"/>
                  </a:rPr>
                  <a:t>0</a:t>
                </a:r>
                <a:r>
                  <a:rPr lang="zh-CN" altLang="en-US" sz="2000" i="0" dirty="0">
                    <a:solidFill>
                      <a:srgbClr val="FF0000"/>
                    </a:solidFill>
                    <a:latin typeface="Cambria Math" panose="02040503050406030204" pitchFamily="18" charset="0"/>
                    <a:cs typeface="Times New Roman" panose="02020603050405020304" pitchFamily="18" charset="0"/>
                  </a:rPr>
                  <a:t>，方差为</a:t>
                </a:r>
                <a14:m>
                  <m:oMath xmlns:m="http://schemas.openxmlformats.org/officeDocument/2006/math">
                    <m:sSup>
                      <m:sSupPr>
                        <m:ctrlPr>
                          <a:rPr lang="en-US" altLang="zh-CN" sz="2000" i="1" smtClean="0">
                            <a:solidFill>
                              <a:srgbClr val="FF0000"/>
                            </a:solidFill>
                            <a:latin typeface="Cambria Math" panose="02040503050406030204" pitchFamily="18" charset="0"/>
                            <a:cs typeface="Times New Roman" panose="02020603050405020304" pitchFamily="18" charset="0"/>
                          </a:rPr>
                        </m:ctrlPr>
                      </m:sSupPr>
                      <m:e>
                        <m:r>
                          <a:rPr lang="zh-CN" altLang="en-US" sz="2000" i="1" smtClean="0">
                            <a:solidFill>
                              <a:srgbClr val="FF0000"/>
                            </a:solidFill>
                            <a:latin typeface="Cambria Math" panose="02040503050406030204" pitchFamily="18" charset="0"/>
                            <a:cs typeface="Times New Roman" panose="02020603050405020304" pitchFamily="18" charset="0"/>
                          </a:rPr>
                          <m:t>𝜌</m:t>
                        </m:r>
                      </m:e>
                      <m:sup>
                        <m:r>
                          <a:rPr lang="en-US" altLang="zh-CN" sz="2000" b="0" i="1" smtClean="0">
                            <a:solidFill>
                              <a:srgbClr val="FF0000"/>
                            </a:solidFill>
                            <a:latin typeface="Cambria Math" panose="02040503050406030204" pitchFamily="18" charset="0"/>
                            <a:cs typeface="Times New Roman" panose="02020603050405020304" pitchFamily="18" charset="0"/>
                          </a:rPr>
                          <m:t>2</m:t>
                        </m:r>
                      </m:sup>
                    </m:sSup>
                  </m:oMath>
                </a14:m>
                <a:r>
                  <a:rPr lang="zh-CN" altLang="en-US" sz="2000" i="0" dirty="0">
                    <a:solidFill>
                      <a:srgbClr val="FF0000"/>
                    </a:solidFill>
                    <a:latin typeface="Cambria Math" panose="02040503050406030204" pitchFamily="18" charset="0"/>
                    <a:cs typeface="Times New Roman" panose="02020603050405020304" pitchFamily="18" charset="0"/>
                  </a:rPr>
                  <a:t>的</a:t>
                </a:r>
                <a:r>
                  <a:rPr lang="zh-CN" altLang="en-US" sz="2000" dirty="0">
                    <a:solidFill>
                      <a:srgbClr val="FF0000"/>
                    </a:solidFill>
                    <a:latin typeface="Cambria Math" panose="02040503050406030204" pitchFamily="18" charset="0"/>
                    <a:cs typeface="Times New Roman" panose="02020603050405020304" pitchFamily="18" charset="0"/>
                  </a:rPr>
                  <a:t>复</a:t>
                </a:r>
                <a:r>
                  <a:rPr lang="zh-CN" altLang="en-US" sz="2000" i="0" dirty="0">
                    <a:solidFill>
                      <a:srgbClr val="FF0000"/>
                    </a:solidFill>
                    <a:latin typeface="Cambria Math" panose="02040503050406030204" pitchFamily="18" charset="0"/>
                    <a:cs typeface="Times New Roman" panose="02020603050405020304" pitchFamily="18" charset="0"/>
                  </a:rPr>
                  <a:t>高斯随机噪声</a:t>
                </a:r>
                <a:r>
                  <a:rPr lang="zh-CN" altLang="en-US" sz="2000" i="0" dirty="0">
                    <a:latin typeface="Cambria Math" panose="02040503050406030204" pitchFamily="18" charset="0"/>
                    <a:cs typeface="Times New Roman" panose="02020603050405020304" pitchFamily="18" charset="0"/>
                  </a:rPr>
                  <a:t>，那么接收信号可以表示为：</a:t>
                </a:r>
                <a:endParaRPr lang="en-US" altLang="zh-CN" sz="2000" i="0" dirty="0">
                  <a:latin typeface="Cambria Math" panose="020405030504060302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𝐲</m:t>
                      </m:r>
                      <m:r>
                        <a:rPr lang="en-US" altLang="zh-CN" sz="2000" b="0" i="1" smtClean="0">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𝐔</m:t>
                          </m:r>
                        </m:e>
                        <m:sub>
                          <m:r>
                            <m:rPr>
                              <m:sty m:val="p"/>
                            </m:rPr>
                            <a:rPr lang="en-US" altLang="zh-CN" sz="2000" b="0" i="0" smtClean="0">
                              <a:latin typeface="Cambria Math" panose="02040503050406030204" pitchFamily="18" charset="0"/>
                              <a:cs typeface="Times New Roman" panose="02020603050405020304" pitchFamily="18" charset="0"/>
                            </a:rPr>
                            <m:t>r</m:t>
                          </m:r>
                        </m:sub>
                        <m:sup>
                          <m:r>
                            <a:rPr lang="en-US" altLang="zh-CN" sz="2000" b="0" i="1" smtClean="0">
                              <a:latin typeface="Cambria Math" panose="02040503050406030204" pitchFamily="18" charset="0"/>
                              <a:cs typeface="Times New Roman" panose="02020603050405020304" pitchFamily="18" charset="0"/>
                            </a:rPr>
                            <m:t>𝐻</m:t>
                          </m:r>
                        </m:sup>
                      </m:sSubSup>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1" i="0" smtClean="0">
                              <a:latin typeface="Cambria Math" panose="02040503050406030204" pitchFamily="18" charset="0"/>
                              <a:cs typeface="Times New Roman" panose="02020603050405020304" pitchFamily="18" charset="0"/>
                            </a:rPr>
                            <m:t>𝐔</m:t>
                          </m:r>
                          <m:r>
                            <a:rPr lang="el-GR" altLang="zh-CN" sz="2000" b="1" i="0" smtClean="0">
                              <a:latin typeface="Cambria Math" panose="02040503050406030204" pitchFamily="18" charset="0"/>
                              <a:ea typeface="Cambria Math" panose="02040503050406030204" pitchFamily="18" charset="0"/>
                              <a:cs typeface="Times New Roman" panose="02020603050405020304" pitchFamily="18" charset="0"/>
                            </a:rPr>
                            <m:t>𝚺</m:t>
                          </m:r>
                          <m:sSup>
                            <m:sSupPr>
                              <m:ctrlPr>
                                <a:rPr lang="el-GR"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𝐕</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𝐻</m:t>
                              </m:r>
                            </m:sup>
                          </m:sSup>
                          <m:d>
                            <m:dPr>
                              <m:ctrlPr>
                                <a:rPr lang="el-GR"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𝐕</m:t>
                                  </m:r>
                                </m:e>
                                <m:sub>
                                  <m:r>
                                    <m:rPr>
                                      <m:sty m:val="p"/>
                                    </m:rPr>
                                    <a:rPr lang="en-US" altLang="zh-CN" sz="2000" b="0" i="0">
                                      <a:latin typeface="Cambria Math" panose="02040503050406030204" pitchFamily="18" charset="0"/>
                                      <a:ea typeface="Cambria Math" panose="02040503050406030204" pitchFamily="18" charset="0"/>
                                      <a:cs typeface="Times New Roman" panose="02020603050405020304" pitchFamily="18" charset="0"/>
                                    </a:rPr>
                                    <m:t>t</m:t>
                                  </m:r>
                                </m:sub>
                              </m:sSub>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𝐄</m:t>
                              </m:r>
                            </m:e>
                          </m:d>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𝐃</m:t>
                          </m:r>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𝐧</m:t>
                          </m:r>
                        </m:e>
                      </m:d>
                    </m:oMath>
                  </m:oMathPara>
                </a14:m>
                <a:endParaRPr lang="en-US" altLang="zh-CN" sz="2000" b="0" i="1" dirty="0">
                  <a:latin typeface="Cambria Math" panose="02040503050406030204" pitchFamily="18" charset="0"/>
                  <a:cs typeface="Times New Roman" panose="02020603050405020304" pitchFamily="18" charset="0"/>
                </a:endParaRPr>
              </a:p>
              <a:p>
                <a:pPr algn="just">
                  <a:lnSpc>
                    <a:spcPct val="150000"/>
                  </a:lnSpc>
                </a:pPr>
                <a:r>
                  <a:rPr lang="en-US" altLang="zh-CN" sz="2000" b="0" dirty="0">
                    <a:cs typeface="Times New Roman" panose="02020603050405020304" pitchFamily="18" charset="0"/>
                  </a:rPr>
                  <a:t>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p>
                      <m:sSupPr>
                        <m:ctrlPr>
                          <a:rPr lang="el-GR"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b="1">
                            <a:latin typeface="Cambria Math" panose="02040503050406030204" pitchFamily="18" charset="0"/>
                            <a:ea typeface="Cambria Math" panose="02040503050406030204" pitchFamily="18" charset="0"/>
                            <a:cs typeface="Times New Roman" panose="02020603050405020304" pitchFamily="18" charset="0"/>
                          </a:rPr>
                          <m:t>𝚺</m:t>
                        </m:r>
                      </m:e>
                      <m:sup>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𝐃</m:t>
                    </m:r>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𝐔</m:t>
                        </m:r>
                      </m:e>
                      <m:sub>
                        <m:r>
                          <m:rPr>
                            <m:sty m:val="p"/>
                          </m:rPr>
                          <a:rPr lang="en-US" altLang="zh-CN" sz="2000">
                            <a:latin typeface="Cambria Math" panose="02040503050406030204" pitchFamily="18" charset="0"/>
                            <a:cs typeface="Times New Roman" panose="02020603050405020304" pitchFamily="18" charset="0"/>
                          </a:rPr>
                          <m:t>r</m:t>
                        </m:r>
                      </m:sub>
                      <m:sup>
                        <m:r>
                          <a:rPr lang="en-US" altLang="zh-CN" sz="2000" i="1">
                            <a:latin typeface="Cambria Math" panose="02040503050406030204" pitchFamily="18" charset="0"/>
                            <a:cs typeface="Times New Roman" panose="02020603050405020304" pitchFamily="18" charset="0"/>
                          </a:rPr>
                          <m:t>𝐻</m:t>
                        </m:r>
                      </m:sup>
                    </m:sSubSup>
                    <m:r>
                      <a:rPr lang="en-US" altLang="zh-CN" sz="2000" b="1">
                        <a:latin typeface="Cambria Math" panose="02040503050406030204" pitchFamily="18" charset="0"/>
                        <a:cs typeface="Times New Roman" panose="02020603050405020304" pitchFamily="18" charset="0"/>
                      </a:rPr>
                      <m:t>𝐔</m:t>
                    </m:r>
                    <m:r>
                      <a:rPr lang="el-GR" altLang="zh-CN" sz="2000" b="1">
                        <a:latin typeface="Cambria Math" panose="02040503050406030204" pitchFamily="18" charset="0"/>
                        <a:ea typeface="Cambria Math" panose="02040503050406030204" pitchFamily="18" charset="0"/>
                        <a:cs typeface="Times New Roman" panose="02020603050405020304" pitchFamily="18" charset="0"/>
                      </a:rPr>
                      <m:t>𝚺</m:t>
                    </m:r>
                    <m:sSup>
                      <m:sSupPr>
                        <m:ctrlPr>
                          <a:rPr lang="el-GR"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𝐕</m:t>
                        </m:r>
                      </m:e>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𝐻</m:t>
                        </m:r>
                      </m:sup>
                    </m:sSup>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𝐄𝐃</m:t>
                    </m:r>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𝐔</m:t>
                        </m:r>
                      </m:e>
                      <m:sub>
                        <m:r>
                          <m:rPr>
                            <m:sty m:val="p"/>
                          </m:rPr>
                          <a:rPr lang="en-US" altLang="zh-CN" sz="2000">
                            <a:latin typeface="Cambria Math" panose="02040503050406030204" pitchFamily="18" charset="0"/>
                            <a:cs typeface="Times New Roman" panose="02020603050405020304" pitchFamily="18" charset="0"/>
                          </a:rPr>
                          <m:t>r</m:t>
                        </m:r>
                      </m:sub>
                      <m:sup>
                        <m:r>
                          <a:rPr lang="en-US" altLang="zh-CN" sz="2000" i="1">
                            <a:latin typeface="Cambria Math" panose="02040503050406030204" pitchFamily="18" charset="0"/>
                            <a:cs typeface="Times New Roman" panose="02020603050405020304" pitchFamily="18" charset="0"/>
                          </a:rPr>
                          <m:t>𝐻</m:t>
                        </m:r>
                      </m:sup>
                    </m:sSubSup>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𝐧</m:t>
                    </m:r>
                  </m:oMath>
                </a14:m>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000" b="0" dirty="0">
                    <a:cs typeface="Times New Roman" panose="02020603050405020304" pitchFamily="18" charset="0"/>
                  </a:rPr>
                  <a:t>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p>
                      <m:sSupPr>
                        <m:ctrlPr>
                          <a:rPr lang="el-GR"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b="1">
                            <a:latin typeface="Cambria Math" panose="02040503050406030204" pitchFamily="18" charset="0"/>
                            <a:ea typeface="Cambria Math" panose="02040503050406030204" pitchFamily="18" charset="0"/>
                            <a:cs typeface="Times New Roman" panose="02020603050405020304" pitchFamily="18" charset="0"/>
                          </a:rPr>
                          <m:t>𝚺</m:t>
                        </m:r>
                      </m:e>
                      <m:sup>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𝐃</m:t>
                    </m:r>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p>
                      <m:sSupPr>
                        <m:ctrlPr>
                          <a:rPr lang="el-GR" altLang="zh-CN" sz="2000" b="1" i="1">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b="1">
                            <a:latin typeface="Cambria Math" panose="02040503050406030204" pitchFamily="18" charset="0"/>
                            <a:ea typeface="Cambria Math" panose="02040503050406030204" pitchFamily="18" charset="0"/>
                            <a:cs typeface="Times New Roman" panose="02020603050405020304" pitchFamily="18" charset="0"/>
                          </a:rPr>
                          <m:t>𝚺</m:t>
                        </m:r>
                      </m:e>
                      <m:sup>
                        <m:r>
                          <a:rPr lang="en-US" altLang="zh-CN" sz="2000" b="1" i="1">
                            <a:latin typeface="Cambria Math" panose="02040503050406030204" pitchFamily="18" charset="0"/>
                            <a:ea typeface="Cambria Math" panose="02040503050406030204" pitchFamily="18" charset="0"/>
                            <a:cs typeface="Times New Roman" panose="02020603050405020304" pitchFamily="18" charset="0"/>
                          </a:rPr>
                          <m:t>′</m:t>
                        </m:r>
                      </m:sup>
                    </m:sSup>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𝐕</m:t>
                        </m:r>
                      </m:e>
                      <m:sub>
                        <m:r>
                          <m:rPr>
                            <m:sty m:val="p"/>
                          </m:rPr>
                          <a:rPr lang="en-US" altLang="zh-CN" sz="2000">
                            <a:latin typeface="Cambria Math" panose="02040503050406030204" pitchFamily="18" charset="0"/>
                            <a:cs typeface="Times New Roman" panose="02020603050405020304" pitchFamily="18" charset="0"/>
                          </a:rPr>
                          <m:t>t</m:t>
                        </m:r>
                      </m:sub>
                      <m:sup>
                        <m:r>
                          <a:rPr lang="en-US" altLang="zh-CN" sz="2000" i="1">
                            <a:latin typeface="Cambria Math" panose="02040503050406030204" pitchFamily="18" charset="0"/>
                            <a:cs typeface="Times New Roman" panose="02020603050405020304" pitchFamily="18" charset="0"/>
                          </a:rPr>
                          <m:t>𝐻</m:t>
                        </m:r>
                      </m:sup>
                    </m:sSubSup>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𝐄𝐃</m:t>
                    </m:r>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𝐔</m:t>
                        </m:r>
                      </m:e>
                      <m:sub>
                        <m:r>
                          <m:rPr>
                            <m:sty m:val="p"/>
                          </m:rPr>
                          <a:rPr lang="en-US" altLang="zh-CN" sz="2000">
                            <a:latin typeface="Cambria Math" panose="02040503050406030204" pitchFamily="18" charset="0"/>
                            <a:cs typeface="Times New Roman" panose="02020603050405020304" pitchFamily="18" charset="0"/>
                          </a:rPr>
                          <m:t>r</m:t>
                        </m:r>
                      </m:sub>
                      <m:sup>
                        <m:r>
                          <a:rPr lang="en-US" altLang="zh-CN" sz="2000" i="1">
                            <a:latin typeface="Cambria Math" panose="02040503050406030204" pitchFamily="18" charset="0"/>
                            <a:cs typeface="Times New Roman" panose="02020603050405020304" pitchFamily="18" charset="0"/>
                          </a:rPr>
                          <m:t>𝐻</m:t>
                        </m:r>
                      </m:sup>
                    </m:sSubSup>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𝐧</m:t>
                    </m:r>
                  </m:oMath>
                </a14:m>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30000"/>
                  </a:lnSpc>
                  <a:buFont typeface="Wingdings" panose="05000000000000000000" pitchFamily="2" charset="2"/>
                  <a:buChar char="p"/>
                </a:pPr>
                <a14:m>
                  <m:oMath xmlns:m="http://schemas.openxmlformats.org/officeDocument/2006/math">
                    <m:r>
                      <a:rPr lang="en-US" altLang="zh-CN" sz="2000" b="1">
                        <a:latin typeface="Cambria Math" panose="02040503050406030204" pitchFamily="18" charset="0"/>
                        <a:cs typeface="Times New Roman" panose="02020603050405020304" pitchFamily="18" charset="0"/>
                      </a:rPr>
                      <m:t>𝐔</m:t>
                    </m:r>
                  </m:oMath>
                </a14:m>
                <a:r>
                  <a:rPr lang="zh-CN" altLang="en-US" sz="20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l-GR"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𝐕</m:t>
                        </m:r>
                      </m:e>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𝐻</m:t>
                        </m:r>
                      </m:sup>
                    </m:sSup>
                  </m:oMath>
                </a14:m>
                <a:r>
                  <a:rPr lang="zh-CN" altLang="en-US" sz="2000" dirty="0">
                    <a:latin typeface="Times New Roman" panose="02020603050405020304" pitchFamily="18" charset="0"/>
                    <a:cs typeface="Times New Roman" panose="02020603050405020304" pitchFamily="18" charset="0"/>
                  </a:rPr>
                  <a:t>分别是信道矩阵</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𝐇</m:t>
                    </m:r>
                    <m:r>
                      <a:rPr lang="zh-CN" altLang="en-US" sz="2000" b="1" i="1">
                        <a:latin typeface="Cambria Math" panose="02040503050406030204" pitchFamily="18" charset="0"/>
                        <a:cs typeface="Times New Roman" panose="02020603050405020304" pitchFamily="18" charset="0"/>
                      </a:rPr>
                      <m:t>的</m:t>
                    </m:r>
                  </m:oMath>
                </a14:m>
                <a:r>
                  <a:rPr lang="zh-CN" altLang="en-US" sz="2000" dirty="0">
                    <a:latin typeface="Times New Roman" panose="02020603050405020304" pitchFamily="18" charset="0"/>
                    <a:cs typeface="Times New Roman" panose="02020603050405020304" pitchFamily="18" charset="0"/>
                  </a:rPr>
                  <a:t>左右奇异矩阵， </a:t>
                </a:r>
                <a14:m>
                  <m:oMath xmlns:m="http://schemas.openxmlformats.org/officeDocument/2006/math">
                    <m:sSup>
                      <m:sSupPr>
                        <m:ctrlPr>
                          <a:rPr lang="el-GR" altLang="zh-CN" sz="2000" i="1">
                            <a:latin typeface="Cambria Math" panose="02040503050406030204" pitchFamily="18" charset="0"/>
                            <a:cs typeface="Times New Roman" panose="02020603050405020304" pitchFamily="18" charset="0"/>
                          </a:rPr>
                        </m:ctrlPr>
                      </m:sSupPr>
                      <m:e>
                        <m:r>
                          <a:rPr lang="el-GR" altLang="zh-CN" sz="2000">
                            <a:latin typeface="Cambria Math" panose="02040503050406030204" pitchFamily="18" charset="0"/>
                            <a:cs typeface="Times New Roman" panose="02020603050405020304" pitchFamily="18" charset="0"/>
                          </a:rPr>
                          <m:t>𝚺</m:t>
                        </m:r>
                      </m:e>
                      <m:sup>
                        <m:r>
                          <a:rPr lang="en-US" altLang="zh-CN" sz="2000">
                            <a:latin typeface="Cambria Math" panose="02040503050406030204" pitchFamily="18" charset="0"/>
                            <a:cs typeface="Times New Roman" panose="02020603050405020304" pitchFamily="18" charset="0"/>
                          </a:rPr>
                          <m:t>′</m:t>
                        </m:r>
                      </m:sup>
                    </m:sSup>
                    <m:r>
                      <a:rPr lang="en-US" altLang="zh-CN" sz="2000">
                        <a:latin typeface="Cambria Math" panose="02040503050406030204" pitchFamily="18" charset="0"/>
                        <a:cs typeface="Times New Roman" panose="02020603050405020304" pitchFamily="18" charset="0"/>
                      </a:rPr>
                      <m:t>=</m:t>
                    </m:r>
                    <m:r>
                      <m:rPr>
                        <m:sty m:val="p"/>
                      </m:rPr>
                      <a:rPr lang="en-US" altLang="zh-CN" sz="2000" i="0">
                        <a:latin typeface="Cambria Math" panose="02040503050406030204" pitchFamily="18" charset="0"/>
                        <a:cs typeface="Times New Roman" panose="02020603050405020304" pitchFamily="18" charset="0"/>
                      </a:rPr>
                      <m:t>diag</m:t>
                    </m:r>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zh-CN" altLang="en-US" sz="2000">
                                <a:latin typeface="Cambria Math" panose="02040503050406030204" pitchFamily="18" charset="0"/>
                                <a:cs typeface="Times New Roman" panose="02020603050405020304" pitchFamily="18" charset="0"/>
                              </a:rPr>
                              <m:t>𝜎</m:t>
                            </m:r>
                          </m:e>
                          <m:sub>
                            <m:r>
                              <a:rPr lang="en-US" altLang="zh-CN" sz="2000">
                                <a:latin typeface="Cambria Math" panose="02040503050406030204" pitchFamily="18" charset="0"/>
                                <a:cs typeface="Times New Roman" panose="02020603050405020304" pitchFamily="18" charset="0"/>
                              </a:rPr>
                              <m:t>1</m:t>
                            </m:r>
                          </m:sub>
                        </m:sSub>
                        <m:r>
                          <a:rPr lang="en-US" altLang="zh-CN" sz="200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zh-CN" altLang="en-US" sz="2000">
                                <a:latin typeface="Cambria Math" panose="02040503050406030204" pitchFamily="18" charset="0"/>
                                <a:cs typeface="Times New Roman" panose="02020603050405020304" pitchFamily="18" charset="0"/>
                              </a:rPr>
                              <m:t>𝜎</m:t>
                            </m:r>
                          </m:e>
                          <m:sub>
                            <m:r>
                              <a:rPr lang="en-US" altLang="zh-CN" sz="2000">
                                <a:latin typeface="Cambria Math" panose="02040503050406030204" pitchFamily="18" charset="0"/>
                                <a:cs typeface="Times New Roman" panose="02020603050405020304" pitchFamily="18" charset="0"/>
                              </a:rPr>
                              <m:t>2</m:t>
                            </m:r>
                          </m:sub>
                        </m:sSub>
                        <m:r>
                          <a:rPr lang="en-US" altLang="zh-CN" sz="200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zh-CN" altLang="en-US" sz="2000">
                                <a:latin typeface="Cambria Math" panose="02040503050406030204" pitchFamily="18" charset="0"/>
                                <a:cs typeface="Times New Roman" panose="02020603050405020304" pitchFamily="18" charset="0"/>
                              </a:rPr>
                              <m:t>𝜎</m:t>
                            </m:r>
                          </m:e>
                          <m:sub>
                            <m:sSub>
                              <m:sSubPr>
                                <m:ctrlPr>
                                  <a:rPr lang="en-US"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𝑁</m:t>
                                </m:r>
                              </m:e>
                              <m:sub>
                                <m:r>
                                  <a:rPr lang="en-US" altLang="zh-CN" sz="2000">
                                    <a:latin typeface="Cambria Math" panose="02040503050406030204" pitchFamily="18" charset="0"/>
                                    <a:cs typeface="Times New Roman" panose="02020603050405020304" pitchFamily="18" charset="0"/>
                                  </a:rPr>
                                  <m:t>𝑠</m:t>
                                </m:r>
                              </m:sub>
                            </m:sSub>
                          </m:sub>
                        </m:sSub>
                      </m:e>
                    </m:d>
                    <m:r>
                      <a:rPr lang="zh-CN" altLang="en-US" sz="2000">
                        <a:latin typeface="Cambria Math" panose="02040503050406030204" pitchFamily="18" charset="0"/>
                        <a:cs typeface="Times New Roman" panose="02020603050405020304" pitchFamily="18" charset="0"/>
                      </a:rPr>
                      <m:t>表示前</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𝑁</m:t>
                        </m:r>
                      </m:e>
                      <m:sub>
                        <m:r>
                          <a:rPr lang="en-US" altLang="zh-CN" sz="2000">
                            <a:latin typeface="Cambria Math" panose="02040503050406030204" pitchFamily="18" charset="0"/>
                            <a:cs typeface="Times New Roman" panose="02020603050405020304" pitchFamily="18" charset="0"/>
                          </a:rPr>
                          <m:t>𝑠</m:t>
                        </m:r>
                      </m:sub>
                    </m:sSub>
                  </m:oMath>
                </a14:m>
                <a:r>
                  <a:rPr lang="zh-CN" altLang="en-US" sz="2000" dirty="0">
                    <a:latin typeface="Times New Roman" panose="02020603050405020304" pitchFamily="18" charset="0"/>
                    <a:cs typeface="Times New Roman" panose="02020603050405020304" pitchFamily="18" charset="0"/>
                  </a:rPr>
                  <a:t>个信道系数，其中</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oMath>
                </a14:m>
                <a:r>
                  <a:rPr lang="zh-CN" altLang="en-US" sz="2000" dirty="0">
                    <a:latin typeface="Times New Roman" panose="02020603050405020304" pitchFamily="18" charset="0"/>
                    <a:cs typeface="Times New Roman" panose="02020603050405020304" pitchFamily="18" charset="0"/>
                  </a:rPr>
                  <a:t>表示流数。</a:t>
                </a:r>
                <a:endParaRPr lang="en-US" altLang="zh-CN" sz="2000" b="1" i="1" dirty="0">
                  <a:latin typeface="Cambria Math" panose="02040503050406030204" pitchFamily="18" charset="0"/>
                  <a:ea typeface="Cambria Math" panose="02040503050406030204" pitchFamily="18" charset="0"/>
                  <a:cs typeface="Times New Roman" panose="02020603050405020304" pitchFamily="18" charset="0"/>
                </a:endParaRPr>
              </a:p>
              <a:p>
                <a:pPr marL="342900" indent="-342900" algn="just">
                  <a:lnSpc>
                    <a:spcPct val="130000"/>
                  </a:lnSpc>
                  <a:buFont typeface="Wingdings" panose="05000000000000000000" pitchFamily="2" charset="2"/>
                  <a:buChar char="p"/>
                </a:pPr>
                <a14:m>
                  <m:oMath xmlns:m="http://schemas.openxmlformats.org/officeDocument/2006/math">
                    <m:d>
                      <m:dPr>
                        <m:ctrlPr>
                          <a:rPr lang="el-GR" altLang="zh-CN" sz="2000" b="1"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𝐕</m:t>
                            </m:r>
                          </m:e>
                          <m:sub>
                            <m:r>
                              <m:rPr>
                                <m:sty m:val="p"/>
                              </m:rPr>
                              <a:rPr lang="en-US" altLang="zh-CN" sz="2000">
                                <a:latin typeface="Cambria Math" panose="02040503050406030204" pitchFamily="18" charset="0"/>
                                <a:ea typeface="Cambria Math" panose="02040503050406030204" pitchFamily="18" charset="0"/>
                                <a:cs typeface="Times New Roman" panose="02020603050405020304" pitchFamily="18" charset="0"/>
                              </a:rPr>
                              <m:t>t</m:t>
                            </m:r>
                          </m:sub>
                        </m:sSub>
                        <m:r>
                          <a:rPr lang="en-US" altLang="zh-CN" sz="2000" b="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𝐄</m:t>
                        </m:r>
                      </m:e>
                    </m:d>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𝐃</m:t>
                    </m:r>
                  </m:oMath>
                </a14:m>
                <a:r>
                  <a:rPr lang="zh-CN" altLang="en-US" sz="2000" dirty="0">
                    <a:latin typeface="Times New Roman" panose="02020603050405020304" pitchFamily="18" charset="0"/>
                    <a:cs typeface="Times New Roman" panose="02020603050405020304" pitchFamily="18" charset="0"/>
                  </a:rPr>
                  <a:t>是发送端的预编码矩阵</a:t>
                </a:r>
                <a14:m>
                  <m:oMath xmlns:m="http://schemas.openxmlformats.org/officeDocument/2006/math">
                    <m:r>
                      <a:rPr lang="zh-CN" altLang="en-US" sz="2000" dirty="0">
                        <a:latin typeface="Cambria Math" panose="02040503050406030204" pitchFamily="18" charset="0"/>
                        <a:cs typeface="Times New Roman" panose="02020603050405020304" pitchFamily="18" charset="0"/>
                      </a:rPr>
                      <m:t>，</m:t>
                    </m:r>
                    <m:r>
                      <a:rPr lang="en-US" altLang="zh-CN" sz="2000">
                        <a:latin typeface="Cambria Math" panose="02040503050406030204" pitchFamily="18" charset="0"/>
                        <a:cs typeface="Times New Roman" panose="02020603050405020304" pitchFamily="18" charset="0"/>
                      </a:rPr>
                      <m:t>𝐃</m:t>
                    </m:r>
                    <m:r>
                      <a:rPr lang="en-US" altLang="zh-CN" sz="2000">
                        <a:latin typeface="Cambria Math" panose="02040503050406030204" pitchFamily="18" charset="0"/>
                        <a:cs typeface="Times New Roman" panose="02020603050405020304" pitchFamily="18" charset="0"/>
                      </a:rPr>
                      <m:t>=</m:t>
                    </m:r>
                    <m:r>
                      <m:rPr>
                        <m:sty m:val="p"/>
                      </m:rPr>
                      <a:rPr lang="en-US" altLang="zh-CN" sz="2000" i="0">
                        <a:latin typeface="Cambria Math" panose="02040503050406030204" pitchFamily="18" charset="0"/>
                        <a:cs typeface="Times New Roman" panose="02020603050405020304" pitchFamily="18" charset="0"/>
                      </a:rPr>
                      <m:t>diag</m:t>
                    </m:r>
                    <m:d>
                      <m:dPr>
                        <m:begChr m:val="{"/>
                        <m:endChr m:val="}"/>
                        <m:ctrlPr>
                          <a:rPr lang="en-US" altLang="zh-CN" sz="2000" i="1">
                            <a:latin typeface="Cambria Math" panose="02040503050406030204" pitchFamily="18" charset="0"/>
                            <a:cs typeface="Times New Roman" panose="02020603050405020304" pitchFamily="18" charset="0"/>
                          </a:rPr>
                        </m:ctrlPr>
                      </m:dPr>
                      <m:e>
                        <m:rad>
                          <m:radPr>
                            <m:degHide m:val="on"/>
                            <m:ctrlPr>
                              <a:rPr lang="en-US" altLang="zh-CN" sz="2000" i="1">
                                <a:latin typeface="Cambria Math" panose="02040503050406030204" pitchFamily="18" charset="0"/>
                                <a:cs typeface="Times New Roman" panose="02020603050405020304" pitchFamily="18" charset="0"/>
                              </a:rPr>
                            </m:ctrlPr>
                          </m:radPr>
                          <m:deg/>
                          <m:e>
                            <m:sSub>
                              <m:sSubPr>
                                <m:ctrlPr>
                                  <a:rPr lang="en-US"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𝑝</m:t>
                                </m:r>
                              </m:e>
                              <m:sub>
                                <m:r>
                                  <a:rPr lang="en-US" altLang="zh-CN" sz="2000">
                                    <a:latin typeface="Cambria Math" panose="02040503050406030204" pitchFamily="18" charset="0"/>
                                    <a:cs typeface="Times New Roman" panose="02020603050405020304" pitchFamily="18" charset="0"/>
                                  </a:rPr>
                                  <m:t>1</m:t>
                                </m:r>
                              </m:sub>
                            </m:sSub>
                          </m:e>
                        </m:rad>
                        <m:r>
                          <a:rPr lang="en-US" altLang="zh-CN" sz="2000">
                            <a:latin typeface="Cambria Math" panose="02040503050406030204" pitchFamily="18" charset="0"/>
                            <a:cs typeface="Times New Roman" panose="02020603050405020304" pitchFamily="18" charset="0"/>
                          </a:rPr>
                          <m:t>,</m:t>
                        </m:r>
                        <m:rad>
                          <m:radPr>
                            <m:degHide m:val="on"/>
                            <m:ctrlPr>
                              <a:rPr lang="en-US" altLang="zh-CN" sz="2000" i="1">
                                <a:latin typeface="Cambria Math" panose="02040503050406030204" pitchFamily="18" charset="0"/>
                                <a:cs typeface="Times New Roman" panose="02020603050405020304" pitchFamily="18" charset="0"/>
                              </a:rPr>
                            </m:ctrlPr>
                          </m:radPr>
                          <m:deg/>
                          <m:e>
                            <m:sSub>
                              <m:sSubPr>
                                <m:ctrlPr>
                                  <a:rPr lang="en-US"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𝑝</m:t>
                                </m:r>
                              </m:e>
                              <m:sub>
                                <m:r>
                                  <a:rPr lang="en-US" altLang="zh-CN" sz="2000">
                                    <a:latin typeface="Cambria Math" panose="02040503050406030204" pitchFamily="18" charset="0"/>
                                    <a:cs typeface="Times New Roman" panose="02020603050405020304" pitchFamily="18" charset="0"/>
                                  </a:rPr>
                                  <m:t>2</m:t>
                                </m:r>
                              </m:sub>
                            </m:sSub>
                          </m:e>
                        </m:rad>
                        <m:r>
                          <a:rPr lang="en-US" altLang="zh-CN" sz="2000">
                            <a:latin typeface="Cambria Math" panose="02040503050406030204" pitchFamily="18" charset="0"/>
                            <a:cs typeface="Times New Roman" panose="02020603050405020304" pitchFamily="18" charset="0"/>
                          </a:rPr>
                          <m:t>,⋯,</m:t>
                        </m:r>
                        <m:rad>
                          <m:radPr>
                            <m:degHide m:val="on"/>
                            <m:ctrlPr>
                              <a:rPr lang="en-US" altLang="zh-CN" sz="2000" i="1">
                                <a:latin typeface="Cambria Math" panose="02040503050406030204" pitchFamily="18" charset="0"/>
                                <a:cs typeface="Times New Roman" panose="02020603050405020304" pitchFamily="18" charset="0"/>
                              </a:rPr>
                            </m:ctrlPr>
                          </m:radPr>
                          <m:deg/>
                          <m:e>
                            <m:sSub>
                              <m:sSubPr>
                                <m:ctrlPr>
                                  <a:rPr lang="en-US"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𝑝</m:t>
                                </m:r>
                              </m:e>
                              <m:sub>
                                <m:sSub>
                                  <m:sSubPr>
                                    <m:ctrlPr>
                                      <a:rPr lang="en-US"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𝑁</m:t>
                                    </m:r>
                                  </m:e>
                                  <m:sub>
                                    <m:r>
                                      <a:rPr lang="en-US" altLang="zh-CN" sz="2000">
                                        <a:latin typeface="Cambria Math" panose="02040503050406030204" pitchFamily="18" charset="0"/>
                                        <a:cs typeface="Times New Roman" panose="02020603050405020304" pitchFamily="18" charset="0"/>
                                      </a:rPr>
                                      <m:t>𝑠</m:t>
                                    </m:r>
                                  </m:sub>
                                </m:sSub>
                              </m:sub>
                            </m:sSub>
                          </m:e>
                        </m:rad>
                      </m:e>
                    </m:d>
                    <m:r>
                      <a:rPr lang="zh-CN" altLang="en-US" sz="2000">
                        <a:latin typeface="Cambria Math" panose="02040503050406030204" pitchFamily="18" charset="0"/>
                        <a:cs typeface="Times New Roman" panose="02020603050405020304" pitchFamily="18" charset="0"/>
                      </a:rPr>
                      <m:t>表示</m:t>
                    </m:r>
                  </m:oMath>
                </a14:m>
                <a:r>
                  <a:rPr lang="zh-CN" altLang="en-US" sz="2000" dirty="0">
                    <a:latin typeface="Times New Roman" panose="02020603050405020304" pitchFamily="18" charset="0"/>
                    <a:cs typeface="Times New Roman" panose="02020603050405020304" pitchFamily="18" charset="0"/>
                  </a:rPr>
                  <a:t>功率分配矩阵。</a:t>
                </a:r>
                <a:endParaRPr lang="en-US" altLang="zh-CN" sz="2000" b="1" dirty="0">
                  <a:latin typeface="Cambria Math" panose="02040503050406030204" pitchFamily="18" charset="0"/>
                  <a:cs typeface="Times New Roman" panose="02020603050405020304" pitchFamily="18" charset="0"/>
                </a:endParaRPr>
              </a:p>
              <a:p>
                <a:pPr marL="342900" indent="-342900" algn="just">
                  <a:lnSpc>
                    <a:spcPct val="150000"/>
                  </a:lnSpc>
                  <a:buFont typeface="Wingdings" panose="05000000000000000000" pitchFamily="2" charset="2"/>
                  <a:buChar char="p"/>
                </a:pPr>
                <a14:m>
                  <m:oMath xmlns:m="http://schemas.openxmlformats.org/officeDocument/2006/math">
                    <m:r>
                      <a:rPr lang="en-US" altLang="zh-CN" sz="2000" b="1">
                        <a:latin typeface="Cambria Math" panose="02040503050406030204" pitchFamily="18" charset="0"/>
                        <a:cs typeface="Times New Roman" panose="02020603050405020304" pitchFamily="18" charset="0"/>
                      </a:rPr>
                      <m:t>𝐆</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𝐔</m:t>
                        </m:r>
                      </m:e>
                      <m:sub>
                        <m:r>
                          <m:rPr>
                            <m:sty m:val="p"/>
                          </m:rPr>
                          <a:rPr lang="en-US" altLang="zh-CN" sz="2000">
                            <a:latin typeface="Cambria Math" panose="02040503050406030204" pitchFamily="18" charset="0"/>
                            <a:cs typeface="Times New Roman" panose="02020603050405020304" pitchFamily="18" charset="0"/>
                          </a:rPr>
                          <m:t>r</m:t>
                        </m:r>
                      </m:sub>
                      <m:sup>
                        <m:r>
                          <a:rPr lang="en-US" altLang="zh-CN" sz="2000" i="1">
                            <a:latin typeface="Cambria Math" panose="02040503050406030204" pitchFamily="18" charset="0"/>
                            <a:cs typeface="Times New Roman" panose="02020603050405020304" pitchFamily="18" charset="0"/>
                          </a:rPr>
                          <m:t>𝐻</m:t>
                        </m:r>
                      </m:sup>
                    </m:sSubSup>
                  </m:oMath>
                </a14:m>
                <a:r>
                  <a:rPr lang="zh-CN" altLang="en-US" sz="2000" dirty="0">
                    <a:latin typeface="Times New Roman" panose="02020603050405020304" pitchFamily="18" charset="0"/>
                    <a:cs typeface="Times New Roman" panose="02020603050405020304" pitchFamily="18" charset="0"/>
                  </a:rPr>
                  <a:t>表示接收端的均衡矩阵，其中</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𝐆</m:t>
                    </m:r>
                    <m:r>
                      <a:rPr lang="en-US" altLang="zh-CN" sz="2000" b="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000" i="0">
                        <a:latin typeface="Cambria Math" panose="02040503050406030204" pitchFamily="18" charset="0"/>
                        <a:ea typeface="Cambria Math" panose="02040503050406030204" pitchFamily="18" charset="0"/>
                        <a:cs typeface="Times New Roman" panose="02020603050405020304" pitchFamily="18" charset="0"/>
                      </a:rPr>
                      <m:t>diag</m:t>
                    </m:r>
                    <m:d>
                      <m:dPr>
                        <m:begChr m:val="{"/>
                        <m:endChr m:val="}"/>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1</m:t>
                                </m:r>
                              </m:sub>
                            </m:sSub>
                          </m:e>
                        </m:rad>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sub>
                            </m:sSub>
                          </m:e>
                        </m:rad>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𝑞</m:t>
                                </m:r>
                              </m:e>
                              <m:sub>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sub>
                            </m:sSub>
                          </m:e>
                        </m:rad>
                      </m:e>
                    </m:d>
                    <m:r>
                      <a:rPr lang="en-US" altLang="zh-CN" sz="2000" i="1">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000" dirty="0">
                    <a:ea typeface="Cambria Math" panose="02040503050406030204" pitchFamily="18" charset="0"/>
                    <a:cs typeface="Times New Roman" panose="02020603050405020304" pitchFamily="18" charset="0"/>
                  </a:rPr>
                  <a:t>。</a:t>
                </a:r>
                <a:endParaRPr lang="en-US" altLang="zh-CN" sz="2000" dirty="0">
                  <a:ea typeface="Cambria Math" panose="02040503050406030204" pitchFamily="18" charset="0"/>
                  <a:cs typeface="Times New Roman" panose="02020603050405020304" pitchFamily="18" charset="0"/>
                </a:endParaRPr>
              </a:p>
              <a:p>
                <a:pPr marL="342900" indent="-342900" algn="just">
                  <a:lnSpc>
                    <a:spcPct val="150000"/>
                  </a:lnSpc>
                  <a:buFont typeface="Wingdings" panose="05000000000000000000" pitchFamily="2" charset="2"/>
                  <a:buChar char="p"/>
                </a:pPr>
                <a:r>
                  <a:rPr lang="en-US" altLang="zh-CN" sz="2000" dirty="0">
                    <a:ea typeface="Cambria Math" panose="02040503050406030204" pitchFamily="18" charset="0"/>
                    <a:cs typeface="Times New Roman" panose="02020603050405020304" pitchFamily="18" charset="0"/>
                  </a:rPr>
                  <a:t> </a:t>
                </a:r>
                <a14:m>
                  <m:oMath xmlns:m="http://schemas.openxmlformats.org/officeDocument/2006/math">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𝐧</m:t>
                    </m:r>
                  </m:oMath>
                </a14:m>
                <a:r>
                  <a:rPr lang="zh-CN" altLang="en-US" sz="2000" dirty="0">
                    <a:latin typeface="Times New Roman" panose="02020603050405020304" pitchFamily="18" charset="0"/>
                    <a:cs typeface="Times New Roman" panose="02020603050405020304" pitchFamily="18" charset="0"/>
                  </a:rPr>
                  <a:t>是</a:t>
                </a:r>
                <a14:m>
                  <m:oMath xmlns:m="http://schemas.openxmlformats.org/officeDocument/2006/math">
                    <m:r>
                      <a:rPr lang="zh-CN" altLang="en-US" sz="2000" dirty="0">
                        <a:latin typeface="Cambria Math" panose="02040503050406030204" pitchFamily="18" charset="0"/>
                        <a:cs typeface="Times New Roman" panose="02020603050405020304" pitchFamily="18" charset="0"/>
                      </a:rPr>
                      <m:t>一个</m:t>
                    </m:r>
                    <m:r>
                      <a:rPr lang="zh-CN" altLang="en-US" sz="2000">
                        <a:latin typeface="Cambria Math" panose="02040503050406030204" pitchFamily="18" charset="0"/>
                        <a:cs typeface="Times New Roman" panose="02020603050405020304" pitchFamily="18" charset="0"/>
                      </a:rPr>
                      <m:t>复</m:t>
                    </m:r>
                    <m:r>
                      <m:rPr>
                        <m:nor/>
                      </m:rPr>
                      <a:rPr lang="zh-CN" altLang="en-US" sz="2000" dirty="0">
                        <a:latin typeface="Times New Roman" panose="02020603050405020304" pitchFamily="18" charset="0"/>
                        <a:cs typeface="Times New Roman" panose="02020603050405020304" pitchFamily="18" charset="0"/>
                      </a:rPr>
                      <m:t>高斯随机噪声</m:t>
                    </m:r>
                    <m:r>
                      <a:rPr lang="zh-CN" altLang="en-US" sz="2000" dirty="0">
                        <a:latin typeface="Cambria Math" panose="02040503050406030204" pitchFamily="18" charset="0"/>
                        <a:cs typeface="Times New Roman" panose="02020603050405020304" pitchFamily="18" charset="0"/>
                      </a:rPr>
                      <m:t>，满足</m:t>
                    </m:r>
                    <m:r>
                      <a:rPr lang="en-US" altLang="zh-CN" sz="2000">
                        <a:latin typeface="Cambria Math" panose="02040503050406030204" pitchFamily="18" charset="0"/>
                        <a:cs typeface="Times New Roman" panose="02020603050405020304" pitchFamily="18" charset="0"/>
                      </a:rPr>
                      <m:t>𝐧</m:t>
                    </m:r>
                    <m:r>
                      <a:rPr lang="en-US" altLang="zh-CN" sz="2000">
                        <a:latin typeface="Cambria Math" panose="02040503050406030204" pitchFamily="18" charset="0"/>
                        <a:cs typeface="Times New Roman" panose="02020603050405020304" pitchFamily="18" charset="0"/>
                      </a:rPr>
                      <m:t>∼</m:t>
                    </m:r>
                    <m:r>
                      <a:rPr lang="zh-CN" altLang="en-US" sz="2000">
                        <a:latin typeface="Cambria Math" panose="02040503050406030204" pitchFamily="18" charset="0"/>
                        <a:cs typeface="Times New Roman" panose="02020603050405020304" pitchFamily="18" charset="0"/>
                      </a:rPr>
                      <m:t>𝒞𝒩</m:t>
                    </m:r>
                    <m:d>
                      <m:dPr>
                        <m:ctrlPr>
                          <a:rPr lang="en-US" altLang="zh-CN" sz="2000" i="1">
                            <a:latin typeface="Cambria Math" panose="02040503050406030204" pitchFamily="18" charset="0"/>
                            <a:cs typeface="Times New Roman" panose="02020603050405020304" pitchFamily="18" charset="0"/>
                          </a:rPr>
                        </m:ctrlPr>
                      </m:dPr>
                      <m:e>
                        <m:r>
                          <a:rPr lang="en-US" altLang="zh-CN" sz="2000">
                            <a:latin typeface="Cambria Math" panose="02040503050406030204" pitchFamily="18" charset="0"/>
                            <a:cs typeface="Times New Roman" panose="02020603050405020304" pitchFamily="18" charset="0"/>
                          </a:rPr>
                          <m:t>0, </m:t>
                        </m:r>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a:latin typeface="Cambria Math" panose="02040503050406030204" pitchFamily="18" charset="0"/>
                                <a:cs typeface="Times New Roman" panose="02020603050405020304" pitchFamily="18" charset="0"/>
                              </a:rPr>
                              <m:t>𝜎</m:t>
                            </m:r>
                          </m:e>
                          <m:sub>
                            <m:r>
                              <m:rPr>
                                <m:sty m:val="p"/>
                              </m:rPr>
                              <a:rPr lang="en-US" altLang="zh-CN" sz="2000">
                                <a:latin typeface="Cambria Math" panose="02040503050406030204" pitchFamily="18" charset="0"/>
                                <a:cs typeface="Times New Roman" panose="02020603050405020304" pitchFamily="18" charset="0"/>
                              </a:rPr>
                              <m:t>n</m:t>
                            </m:r>
                          </m:sub>
                          <m:sup>
                            <m:r>
                              <a:rPr lang="en-US" altLang="zh-CN" sz="2000">
                                <a:latin typeface="Cambria Math" panose="02040503050406030204" pitchFamily="18" charset="0"/>
                                <a:cs typeface="Times New Roman" panose="02020603050405020304" pitchFamily="18" charset="0"/>
                              </a:rPr>
                              <m:t>2</m:t>
                            </m:r>
                          </m:sup>
                        </m:sSubSup>
                        <m:r>
                          <a:rPr lang="en-US" altLang="zh-CN" sz="2000">
                            <a:latin typeface="Cambria Math" panose="02040503050406030204" pitchFamily="18" charset="0"/>
                            <a:cs typeface="Times New Roman" panose="02020603050405020304" pitchFamily="18" charset="0"/>
                          </a:rPr>
                          <m:t>𝐈</m:t>
                        </m:r>
                      </m:e>
                    </m:d>
                    <m:r>
                      <a:rPr lang="en-US" altLang="zh-CN" sz="2000">
                        <a:latin typeface="Cambria Math" panose="02040503050406030204" pitchFamily="18" charset="0"/>
                        <a:cs typeface="Times New Roman" panose="02020603050405020304" pitchFamily="18" charset="0"/>
                      </a:rPr>
                      <m:t> </m:t>
                    </m:r>
                    <m:r>
                      <a:rPr lang="zh-CN" altLang="en-US" sz="2000">
                        <a:latin typeface="Cambria Math" panose="02040503050406030204" pitchFamily="18" charset="0"/>
                        <a:cs typeface="Times New Roman" panose="02020603050405020304" pitchFamily="18" charset="0"/>
                      </a:rPr>
                      <m:t>，</m:t>
                    </m:r>
                    <m:r>
                      <a:rPr lang="en-US" altLang="zh-CN" sz="2000">
                        <a:latin typeface="Cambria Math" panose="02040503050406030204" pitchFamily="18" charset="0"/>
                        <a:cs typeface="Times New Roman" panose="02020603050405020304" pitchFamily="18" charset="0"/>
                      </a:rPr>
                      <m:t>𝐱</m:t>
                    </m:r>
                  </m:oMath>
                </a14:m>
                <a:r>
                  <a:rPr lang="zh-CN" altLang="en-US" sz="2000" dirty="0">
                    <a:latin typeface="Times New Roman" panose="02020603050405020304" pitchFamily="18" charset="0"/>
                    <a:cs typeface="Times New Roman" panose="02020603050405020304" pitchFamily="18" charset="0"/>
                  </a:rPr>
                  <a:t>是随机发送符号，满足</a:t>
                </a:r>
                <a14:m>
                  <m:oMath xmlns:m="http://schemas.openxmlformats.org/officeDocument/2006/math">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1">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a:latin typeface="Cambria Math" panose="02040503050406030204" pitchFamily="18" charset="0"/>
                        <a:ea typeface="Cambria Math" panose="02040503050406030204" pitchFamily="18" charset="0"/>
                        <a:cs typeface="Times New Roman" panose="02020603050405020304" pitchFamily="18" charset="0"/>
                      </a:rPr>
                      <m:t>𝒞𝒩</m:t>
                    </m:r>
                    <m:d>
                      <m:d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0, </m:t>
                        </m:r>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𝐈</m:t>
                        </m:r>
                      </m:e>
                    </m:d>
                    <m:r>
                      <a:rPr lang="zh-CN" altLang="en-US" sz="2000" b="1" i="1">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CN" sz="2000" b="1" dirty="0">
                  <a:ea typeface="Cambria Math" panose="02040503050406030204" pitchFamily="18" charset="0"/>
                  <a:cs typeface="Times New Roman" panose="02020603050405020304" pitchFamily="18" charset="0"/>
                </a:endParaRPr>
              </a:p>
              <a:p>
                <a:pPr marL="342900" indent="-342900" algn="just">
                  <a:lnSpc>
                    <a:spcPct val="150000"/>
                  </a:lnSpc>
                  <a:buFont typeface="Wingdings" panose="05000000000000000000" pitchFamily="2" charset="2"/>
                  <a:buChar char="p"/>
                </a:pPr>
                <a:r>
                  <a:rPr lang="en-US" altLang="zh-CN" sz="2000" b="1" dirty="0">
                    <a:ea typeface="Cambria Math" panose="020405030504060302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假设</a:t>
                </a:r>
                <a14:m>
                  <m:oMath xmlns:m="http://schemas.openxmlformats.org/officeDocument/2006/math">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𝐧</m:t>
                    </m:r>
                    <m:r>
                      <a:rPr lang="en-US" altLang="zh-CN" sz="2000" b="1" i="1">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000" dirty="0">
                    <a:latin typeface="Times New Roman" panose="02020603050405020304" pitchFamily="18" charset="0"/>
                    <a:cs typeface="Times New Roman" panose="02020603050405020304" pitchFamily="18" charset="0"/>
                  </a:rPr>
                  <a:t>、</a:t>
                </a:r>
                <a:r>
                  <a:rPr lang="en-US" altLang="zh-CN" sz="2000" b="1" dirty="0">
                    <a:ea typeface="Cambria Math" panose="02040503050406030204" pitchFamily="18" charset="0"/>
                    <a:cs typeface="Times New Roman" panose="02020603050405020304" pitchFamily="18" charset="0"/>
                  </a:rPr>
                  <a:t> </a:t>
                </a:r>
                <a14:m>
                  <m:oMath xmlns:m="http://schemas.openxmlformats.org/officeDocument/2006/math">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𝐄</m:t>
                    </m:r>
                  </m:oMath>
                </a14:m>
                <a:r>
                  <a:rPr lang="zh-CN" altLang="en-US" sz="2000" dirty="0">
                    <a:latin typeface="Times New Roman" panose="02020603050405020304" pitchFamily="18" charset="0"/>
                    <a:cs typeface="Times New Roman" panose="02020603050405020304" pitchFamily="18" charset="0"/>
                  </a:rPr>
                  <a:t>和</a:t>
                </a:r>
                <a14:m>
                  <m:oMath xmlns:m="http://schemas.openxmlformats.org/officeDocument/2006/math">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1">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sz="2000" dirty="0">
                    <a:latin typeface="Times New Roman" panose="02020603050405020304" pitchFamily="18" charset="0"/>
                    <a:cs typeface="Times New Roman" panose="02020603050405020304" pitchFamily="18" charset="0"/>
                  </a:rPr>
                  <a:t>互不相关。</a:t>
                </a: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p"/>
                </a:pPr>
                <a:r>
                  <a:rPr lang="zh-CN" altLang="en-US" sz="2000" dirty="0">
                    <a:solidFill>
                      <a:srgbClr val="FF0000"/>
                    </a:solidFill>
                    <a:latin typeface="Times New Roman" panose="02020603050405020304" pitchFamily="18" charset="0"/>
                    <a:cs typeface="Times New Roman" panose="02020603050405020304" pitchFamily="18" charset="0"/>
                  </a:rPr>
                  <a:t>下面，首先理论分析计算误差对系统性能指标（如</a:t>
                </a:r>
                <a:r>
                  <a:rPr lang="en-US" altLang="zh-CN" sz="2000" dirty="0">
                    <a:solidFill>
                      <a:srgbClr val="FF0000"/>
                    </a:solidFill>
                    <a:latin typeface="Times New Roman" panose="02020603050405020304" pitchFamily="18" charset="0"/>
                    <a:cs typeface="Times New Roman" panose="02020603050405020304" pitchFamily="18" charset="0"/>
                  </a:rPr>
                  <a:t>MSE</a:t>
                </a:r>
                <a:r>
                  <a:rPr lang="zh-CN" altLang="en-US" sz="2000" dirty="0">
                    <a:solidFill>
                      <a:srgbClr val="FF0000"/>
                    </a:solidFill>
                    <a:latin typeface="Times New Roman" panose="02020603050405020304" pitchFamily="18" charset="0"/>
                    <a:cs typeface="Times New Roman" panose="02020603050405020304" pitchFamily="18" charset="0"/>
                  </a:rPr>
                  <a:t>，</a:t>
                </a:r>
                <a:r>
                  <a:rPr lang="en-US" altLang="zh-CN" sz="2000" dirty="0">
                    <a:solidFill>
                      <a:srgbClr val="FF0000"/>
                    </a:solidFill>
                    <a:latin typeface="Times New Roman" panose="02020603050405020304" pitchFamily="18" charset="0"/>
                    <a:cs typeface="Times New Roman" panose="02020603050405020304" pitchFamily="18" charset="0"/>
                  </a:rPr>
                  <a:t>SINR</a:t>
                </a:r>
                <a:r>
                  <a:rPr lang="zh-CN" altLang="en-US" sz="2000" dirty="0">
                    <a:solidFill>
                      <a:srgbClr val="FF0000"/>
                    </a:solidFill>
                    <a:latin typeface="Times New Roman" panose="02020603050405020304" pitchFamily="18" charset="0"/>
                    <a:cs typeface="Times New Roman" panose="02020603050405020304" pitchFamily="18" charset="0"/>
                  </a:rPr>
                  <a:t>，</a:t>
                </a:r>
                <a:r>
                  <a:rPr lang="en-US" altLang="zh-CN" sz="2000" dirty="0">
                    <a:solidFill>
                      <a:srgbClr val="FF0000"/>
                    </a:solidFill>
                    <a:latin typeface="Times New Roman" panose="02020603050405020304" pitchFamily="18" charset="0"/>
                    <a:cs typeface="Times New Roman" panose="02020603050405020304" pitchFamily="18" charset="0"/>
                  </a:rPr>
                  <a:t>BER</a:t>
                </a:r>
                <a:r>
                  <a:rPr lang="zh-CN" altLang="en-US" sz="2000" dirty="0">
                    <a:solidFill>
                      <a:srgbClr val="FF0000"/>
                    </a:solidFill>
                    <a:latin typeface="Times New Roman" panose="02020603050405020304" pitchFamily="18" charset="0"/>
                    <a:cs typeface="Times New Roman" panose="02020603050405020304" pitchFamily="18" charset="0"/>
                  </a:rPr>
                  <a:t>等）带来的影响</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000" dirty="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93419C4F-9D13-4157-A74E-DDB8D078DE22}"/>
                  </a:ext>
                </a:extLst>
              </p:cNvPr>
              <p:cNvSpPr txBox="1">
                <a:spLocks noRot="1" noChangeAspect="1" noMove="1" noResize="1" noEditPoints="1" noAdjustHandles="1" noChangeArrowheads="1" noChangeShapeType="1" noTextEdit="1"/>
              </p:cNvSpPr>
              <p:nvPr/>
            </p:nvSpPr>
            <p:spPr>
              <a:xfrm>
                <a:off x="659606" y="841375"/>
                <a:ext cx="10872788" cy="6016625"/>
              </a:xfrm>
              <a:prstGeom prst="rect">
                <a:avLst/>
              </a:prstGeom>
              <a:blipFill>
                <a:blip r:embed="rId3"/>
                <a:stretch>
                  <a:fillRect l="-1345" r="-1457"/>
                </a:stretch>
              </a:blipFill>
            </p:spPr>
            <p:txBody>
              <a:bodyPr/>
              <a:lstStyle/>
              <a:p>
                <a:r>
                  <a:rPr lang="zh-CN" altLang="en-US">
                    <a:noFill/>
                  </a:rPr>
                  <a:t> </a:t>
                </a:r>
              </a:p>
            </p:txBody>
          </p:sp>
        </mc:Fallback>
      </mc:AlternateContent>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zh-CN" altLang="en-US" sz="2000" b="1" dirty="0">
                <a:solidFill>
                  <a:srgbClr val="3D5864"/>
                </a:solidFill>
                <a:latin typeface="微软雅黑" panose="020B0503020204020204" charset="-122"/>
                <a:ea typeface="微软雅黑" panose="020B0503020204020204" charset="-122"/>
              </a:rPr>
              <a:t>不同</a:t>
            </a: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功率分配方案下的</a:t>
            </a:r>
            <a:r>
              <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BLER</a:t>
            </a: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性能结果</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p:sp>
        <p:nvSpPr>
          <p:cNvPr id="6" name="文本框 5"/>
          <p:cNvSpPr txBox="1"/>
          <p:nvPr/>
        </p:nvSpPr>
        <p:spPr>
          <a:xfrm>
            <a:off x="6444762" y="1266092"/>
            <a:ext cx="5330284" cy="5246465"/>
          </a:xfrm>
          <a:prstGeom prst="rect">
            <a:avLst/>
          </a:prstGeom>
          <a:noFill/>
        </p:spPr>
        <p:txBody>
          <a:bodyPr wrap="square" rtlCol="0">
            <a:noAutofit/>
          </a:bodyPr>
          <a:lstStyle/>
          <a:p>
            <a:pPr marL="285750" indent="-285750" algn="just">
              <a:lnSpc>
                <a:spcPct val="200000"/>
              </a:lnSpc>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最小最大</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和最大最小</a:t>
            </a:r>
            <a:r>
              <a:rPr lang="en-US" altLang="zh-CN" dirty="0">
                <a:latin typeface="Times New Roman" panose="02020603050405020304" pitchFamily="18" charset="0"/>
                <a:ea typeface="宋体" panose="02010600030101010101" pitchFamily="2" charset="-122"/>
                <a:cs typeface="Times New Roman" panose="02020603050405020304" pitchFamily="18" charset="0"/>
              </a:rPr>
              <a:t>SINR</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的性能表现几乎相同；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200000"/>
              </a:lnSpc>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当信噪比较低时，最小</a:t>
            </a:r>
            <a:r>
              <a:rPr lang="en-US" altLang="zh-CN" dirty="0">
                <a:latin typeface="Times New Roman" panose="02020603050405020304" pitchFamily="18" charset="0"/>
                <a:ea typeface="宋体" panose="02010600030101010101" pitchFamily="2" charset="-122"/>
                <a:cs typeface="Times New Roman" panose="02020603050405020304" pitchFamily="18" charset="0"/>
              </a:rPr>
              <a:t>BER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和准则的性能最优，当信噪比较高时，最小最大</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和最大最小</a:t>
            </a:r>
            <a:r>
              <a:rPr lang="en-US" altLang="zh-CN" dirty="0">
                <a:latin typeface="Times New Roman" panose="02020603050405020304" pitchFamily="18" charset="0"/>
                <a:ea typeface="宋体" panose="02010600030101010101" pitchFamily="2" charset="-122"/>
                <a:cs typeface="Times New Roman" panose="02020603050405020304" pitchFamily="18" charset="0"/>
              </a:rPr>
              <a:t>SINR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准则的性能最优。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EF59AC20-9C91-4FD7-817A-DCA000D6C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8" y="1147482"/>
            <a:ext cx="6395064" cy="4894729"/>
          </a:xfrm>
          <a:prstGeom prst="rect">
            <a:avLst/>
          </a:prstGeom>
        </p:spPr>
      </p:pic>
    </p:spTree>
    <p:extLst>
      <p:ext uri="{BB962C8B-B14F-4D97-AF65-F5344CB8AC3E}">
        <p14:creationId xmlns:p14="http://schemas.microsoft.com/office/powerpoint/2010/main" val="41081793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zh-CN" altLang="en-US" sz="2000" b="1" dirty="0">
                <a:solidFill>
                  <a:srgbClr val="3D5864"/>
                </a:solidFill>
                <a:latin typeface="微软雅黑" panose="020B0503020204020204" charset="-122"/>
                <a:ea typeface="微软雅黑" panose="020B0503020204020204" charset="-122"/>
              </a:rPr>
              <a:t>不同</a:t>
            </a: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功率分配方案的比较</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p:graphicFrame>
        <p:nvGraphicFramePr>
          <p:cNvPr id="5" name="表格 4">
            <a:extLst>
              <a:ext uri="{FF2B5EF4-FFF2-40B4-BE49-F238E27FC236}">
                <a16:creationId xmlns:a16="http://schemas.microsoft.com/office/drawing/2014/main" id="{A89763F8-664C-4897-B57F-1C3BC84630B0}"/>
              </a:ext>
            </a:extLst>
          </p:cNvPr>
          <p:cNvGraphicFramePr>
            <a:graphicFrameLocks noGrp="1"/>
          </p:cNvGraphicFramePr>
          <p:nvPr>
            <p:extLst>
              <p:ext uri="{D42A27DB-BD31-4B8C-83A1-F6EECF244321}">
                <p14:modId xmlns:p14="http://schemas.microsoft.com/office/powerpoint/2010/main" val="2687247629"/>
              </p:ext>
            </p:extLst>
          </p:nvPr>
        </p:nvGraphicFramePr>
        <p:xfrm>
          <a:off x="663388" y="1283927"/>
          <a:ext cx="11127661" cy="4860000"/>
        </p:xfrm>
        <a:graphic>
          <a:graphicData uri="http://schemas.openxmlformats.org/drawingml/2006/table">
            <a:tbl>
              <a:tblPr firstRow="1" bandRow="1">
                <a:tableStyleId>{5C22544A-7EE6-4342-B048-85BDC9FD1C3A}</a:tableStyleId>
              </a:tblPr>
              <a:tblGrid>
                <a:gridCol w="2745232">
                  <a:extLst>
                    <a:ext uri="{9D8B030D-6E8A-4147-A177-3AD203B41FA5}">
                      <a16:colId xmlns:a16="http://schemas.microsoft.com/office/drawing/2014/main" val="20000"/>
                    </a:ext>
                  </a:extLst>
                </a:gridCol>
                <a:gridCol w="2794143">
                  <a:extLst>
                    <a:ext uri="{9D8B030D-6E8A-4147-A177-3AD203B41FA5}">
                      <a16:colId xmlns:a16="http://schemas.microsoft.com/office/drawing/2014/main" val="20001"/>
                    </a:ext>
                  </a:extLst>
                </a:gridCol>
                <a:gridCol w="2794143">
                  <a:extLst>
                    <a:ext uri="{9D8B030D-6E8A-4147-A177-3AD203B41FA5}">
                      <a16:colId xmlns:a16="http://schemas.microsoft.com/office/drawing/2014/main" val="3274769114"/>
                    </a:ext>
                  </a:extLst>
                </a:gridCol>
                <a:gridCol w="2794143">
                  <a:extLst>
                    <a:ext uri="{9D8B030D-6E8A-4147-A177-3AD203B41FA5}">
                      <a16:colId xmlns:a16="http://schemas.microsoft.com/office/drawing/2014/main" val="1009730043"/>
                    </a:ext>
                  </a:extLst>
                </a:gridCol>
              </a:tblGrid>
              <a:tr h="540000">
                <a:tc>
                  <a:txBody>
                    <a:bodyPr/>
                    <a:lstStyle/>
                    <a:p>
                      <a:pPr algn="dist"/>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性能</a:t>
                      </a: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复杂度</a:t>
                      </a:r>
                    </a:p>
                  </a:txBody>
                  <a:tcPr/>
                </a:tc>
                <a:tc>
                  <a:txBody>
                    <a:bodyPr/>
                    <a:lstStyle/>
                    <a:p>
                      <a:pPr algn="ct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可优化性</a:t>
                      </a:r>
                    </a:p>
                  </a:txBody>
                  <a:tcPr/>
                </a:tc>
                <a:extLst>
                  <a:ext uri="{0D108BD9-81ED-4DB2-BD59-A6C34878D82A}">
                    <a16:rowId xmlns:a16="http://schemas.microsoft.com/office/drawing/2014/main" val="10001"/>
                  </a:ext>
                </a:extLst>
              </a:tr>
              <a:tr h="1080000">
                <a:tc>
                  <a:txBody>
                    <a:bodyPr/>
                    <a:lstStyle/>
                    <a:p>
                      <a:pPr algn="ct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平均功率分配</a:t>
                      </a:r>
                    </a:p>
                  </a:txBody>
                  <a:tcPr anchor="ct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最差</a:t>
                      </a:r>
                    </a:p>
                  </a:txBody>
                  <a:tcPr anchor="ct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最低</a:t>
                      </a:r>
                    </a:p>
                  </a:txBody>
                  <a:tcPr anchor="ct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最差</a:t>
                      </a:r>
                    </a:p>
                  </a:txBody>
                  <a:tcPr anchor="ctr"/>
                </a:tc>
                <a:extLst>
                  <a:ext uri="{0D108BD9-81ED-4DB2-BD59-A6C34878D82A}">
                    <a16:rowId xmlns:a16="http://schemas.microsoft.com/office/drawing/2014/main" val="10002"/>
                  </a:ext>
                </a:extLst>
              </a:tr>
              <a:tr h="1080000">
                <a:tc>
                  <a:txBody>
                    <a:bodyPr/>
                    <a:lstStyle/>
                    <a:p>
                      <a:pPr algn="ct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最小</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BER</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和</a:t>
                      </a:r>
                    </a:p>
                  </a:txBody>
                  <a:tcPr anchor="ctr"/>
                </a:tc>
                <a:tc>
                  <a:txBody>
                    <a:bodyPr/>
                    <a:lstStyle/>
                    <a:p>
                      <a:pPr algn="ct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信噪比低时最优</a:t>
                      </a:r>
                    </a:p>
                  </a:txBody>
                  <a:tcPr anchor="ctr"/>
                </a:tc>
                <a:tc>
                  <a:txBody>
                    <a:bodyPr/>
                    <a:lstStyle/>
                    <a:p>
                      <a:pPr algn="ct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最高</a:t>
                      </a:r>
                    </a:p>
                  </a:txBody>
                  <a:tcPr anchor="ctr"/>
                </a:tc>
                <a:tc>
                  <a:txBody>
                    <a:bodyPr/>
                    <a:lstStyle/>
                    <a:p>
                      <a:pPr algn="ct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最优</a:t>
                      </a:r>
                    </a:p>
                  </a:txBody>
                  <a:tcPr anchor="ctr"/>
                </a:tc>
                <a:extLst>
                  <a:ext uri="{0D108BD9-81ED-4DB2-BD59-A6C34878D82A}">
                    <a16:rowId xmlns:a16="http://schemas.microsoft.com/office/drawing/2014/main" val="10003"/>
                  </a:ext>
                </a:extLst>
              </a:tr>
              <a:tr h="1080000">
                <a:tc>
                  <a:txBody>
                    <a:bodyPr/>
                    <a:lstStyle/>
                    <a:p>
                      <a:pPr algn="ct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最小最大</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MSE</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信噪比高时最优</a:t>
                      </a:r>
                    </a:p>
                  </a:txBody>
                  <a:tcPr anchor="ct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较低</a:t>
                      </a:r>
                    </a:p>
                  </a:txBody>
                  <a:tcPr anchor="ct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差</a:t>
                      </a:r>
                    </a:p>
                  </a:txBody>
                  <a:tcPr anchor="ctr"/>
                </a:tc>
                <a:extLst>
                  <a:ext uri="{0D108BD9-81ED-4DB2-BD59-A6C34878D82A}">
                    <a16:rowId xmlns:a16="http://schemas.microsoft.com/office/drawing/2014/main" val="10004"/>
                  </a:ext>
                </a:extLst>
              </a:tr>
              <a:tr h="1080000">
                <a:tc>
                  <a:txBody>
                    <a:bodyPr/>
                    <a:lstStyle/>
                    <a:p>
                      <a:pPr algn="ct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最大最小</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SINR</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信噪比高时最优</a:t>
                      </a:r>
                    </a:p>
                  </a:txBody>
                  <a:tcPr anchor="ct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较低</a:t>
                      </a:r>
                    </a:p>
                  </a:txBody>
                  <a:tcPr anchor="ct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差</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82904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计算误差对</a:t>
            </a:r>
            <a:r>
              <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SINR</a:t>
            </a: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的影响</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419C4F-9D13-4157-A74E-DDB8D078DE22}"/>
                  </a:ext>
                </a:extLst>
              </p:cNvPr>
              <p:cNvSpPr txBox="1"/>
              <p:nvPr/>
            </p:nvSpPr>
            <p:spPr>
              <a:xfrm>
                <a:off x="659606" y="841375"/>
                <a:ext cx="10872788" cy="6016625"/>
              </a:xfrm>
              <a:prstGeom prst="rect">
                <a:avLst/>
              </a:prstGeom>
              <a:noFill/>
            </p:spPr>
            <p:txBody>
              <a:bodyPr wrap="square" lIns="0" rIns="0">
                <a:noAutofit/>
              </a:bodyPr>
              <a:lstStyle/>
              <a:p>
                <a:pPr marL="342900" indent="-342900" algn="just">
                  <a:lnSpc>
                    <a:spcPct val="150000"/>
                  </a:lnSpc>
                  <a:buFont typeface="Wingdings" panose="05000000000000000000" pitchFamily="2" charset="2"/>
                  <a:buChar char="p"/>
                </a:pPr>
                <a:r>
                  <a:rPr lang="zh-CN" altLang="en-US" sz="2000" dirty="0">
                    <a:latin typeface="Times New Roman" panose="02020603050405020304" pitchFamily="18" charset="0"/>
                    <a:cs typeface="Times New Roman" panose="02020603050405020304" pitchFamily="18" charset="0"/>
                  </a:rPr>
                  <a:t>基于上述表达式，第</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𝑘</m:t>
                    </m:r>
                    <m:r>
                      <a:rPr lang="zh-CN" altLang="en-US" sz="2000" i="1">
                        <a:latin typeface="Cambria Math" panose="02040503050406030204" pitchFamily="18" charset="0"/>
                        <a:cs typeface="Times New Roman" panose="02020603050405020304" pitchFamily="18" charset="0"/>
                      </a:rPr>
                      <m:t>个</m:t>
                    </m:r>
                  </m:oMath>
                </a14:m>
                <a:r>
                  <a:rPr lang="zh-CN" altLang="en-US" sz="2000" dirty="0">
                    <a:latin typeface="Times New Roman" panose="02020603050405020304" pitchFamily="18" charset="0"/>
                    <a:cs typeface="Times New Roman" panose="02020603050405020304" pitchFamily="18" charset="0"/>
                  </a:rPr>
                  <a:t>流的信号可以表示为：</a:t>
                </a:r>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000" dirty="0">
                    <a:cs typeface="Times New Roman" panose="02020603050405020304" pitchFamily="18" charset="0"/>
                  </a:rPr>
                  <a:t>                     </a:t>
                </a:r>
                <a14:m>
                  <m:oMath xmlns:m="http://schemas.openxmlformats.org/officeDocument/2006/math">
                    <m:sSub>
                      <m:sSubPr>
                        <m:ctrlPr>
                          <a:rPr lang="en-US" altLang="zh-CN" sz="2100" i="1" smtClean="0">
                            <a:latin typeface="Cambria Math" panose="02040503050406030204" pitchFamily="18" charset="0"/>
                            <a:cs typeface="Times New Roman" panose="02020603050405020304" pitchFamily="18" charset="0"/>
                          </a:rPr>
                        </m:ctrlPr>
                      </m:sSubPr>
                      <m:e>
                        <m:r>
                          <m:rPr>
                            <m:sty m:val="p"/>
                          </m:rPr>
                          <a:rPr lang="en-US" altLang="zh-CN" sz="2100" i="1">
                            <a:latin typeface="Cambria Math" panose="02040503050406030204" pitchFamily="18" charset="0"/>
                            <a:cs typeface="Times New Roman" panose="02020603050405020304" pitchFamily="18" charset="0"/>
                          </a:rPr>
                          <m:t>y</m:t>
                        </m:r>
                      </m:e>
                      <m:sub>
                        <m:r>
                          <a:rPr lang="en-US" altLang="zh-CN" sz="2100" b="0" i="1" smtClean="0">
                            <a:latin typeface="Cambria Math" panose="02040503050406030204" pitchFamily="18" charset="0"/>
                            <a:cs typeface="Times New Roman" panose="02020603050405020304" pitchFamily="18" charset="0"/>
                          </a:rPr>
                          <m:t>𝑘</m:t>
                        </m:r>
                      </m:sub>
                    </m:sSub>
                    <m:r>
                      <a:rPr lang="en-US" altLang="zh-CN" sz="2100" b="0" i="1" smtClean="0">
                        <a:latin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rad>
                    <m:sSub>
                      <m:sSubPr>
                        <m:ctrlPr>
                          <a:rPr lang="en-US" altLang="zh-CN" sz="21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100" i="1">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altLang="zh-CN" sz="21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100" i="1">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100" b="1" i="0" smtClean="0">
                            <a:latin typeface="Cambria Math" panose="02040503050406030204" pitchFamily="18" charset="0"/>
                            <a:ea typeface="Cambria Math" panose="02040503050406030204" pitchFamily="18" charset="0"/>
                            <a:cs typeface="Times New Roman" panose="02020603050405020304" pitchFamily="18" charset="0"/>
                          </a:rPr>
                          <m:t>𝐯</m:t>
                        </m:r>
                      </m:e>
                      <m:sub>
                        <m:r>
                          <m:rPr>
                            <m:sty m:val="p"/>
                          </m:rPr>
                          <a:rPr lang="en-US" altLang="zh-CN" sz="2100" b="0" i="0" smtClean="0">
                            <a:latin typeface="Cambria Math" panose="02040503050406030204" pitchFamily="18" charset="0"/>
                            <a:ea typeface="Cambria Math" panose="02040503050406030204" pitchFamily="18" charset="0"/>
                            <a:cs typeface="Times New Roman" panose="02020603050405020304" pitchFamily="18" charset="0"/>
                          </a:rPr>
                          <m:t>t</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𝐻</m:t>
                        </m:r>
                      </m:sup>
                    </m:sSubSup>
                    <m:r>
                      <a:rPr lang="en-US" altLang="zh-CN" sz="2100" b="1">
                        <a:latin typeface="Cambria Math" panose="02040503050406030204" pitchFamily="18" charset="0"/>
                        <a:ea typeface="Cambria Math" panose="02040503050406030204" pitchFamily="18" charset="0"/>
                        <a:cs typeface="Times New Roman" panose="02020603050405020304" pitchFamily="18" charset="0"/>
                      </a:rPr>
                      <m:t>𝐄𝐃</m:t>
                    </m:r>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Sup>
                      <m:sSubSupPr>
                        <m:ctrlP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𝐮</m:t>
                        </m:r>
                      </m:e>
                      <m:sub>
                        <m:r>
                          <m:rPr>
                            <m:sty m:val="p"/>
                          </m:rPr>
                          <a:rPr lang="en-US" altLang="zh-CN" sz="2100" b="0" i="0" smtClean="0">
                            <a:latin typeface="Cambria Math" panose="02040503050406030204" pitchFamily="18" charset="0"/>
                            <a:ea typeface="Cambria Math" panose="02040503050406030204" pitchFamily="18" charset="0"/>
                            <a:cs typeface="Times New Roman" panose="02020603050405020304" pitchFamily="18" charset="0"/>
                          </a:rPr>
                          <m:t>r</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𝐻</m:t>
                        </m:r>
                      </m:sup>
                    </m:sSubSup>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𝐧</m:t>
                    </m:r>
                  </m:oMath>
                </a14:m>
                <a:endParaRPr lang="en-US" altLang="zh-CN" sz="2100" b="1" dirty="0">
                  <a:latin typeface="Times New Roman" panose="02020603050405020304" pitchFamily="18" charset="0"/>
                  <a:cs typeface="Times New Roman" panose="02020603050405020304" pitchFamily="18" charset="0"/>
                </a:endParaRPr>
              </a:p>
              <a:p>
                <a:pPr algn="just">
                  <a:lnSpc>
                    <a:spcPct val="150000"/>
                  </a:lnSpc>
                </a:pPr>
                <a:r>
                  <a:rPr lang="en-US" altLang="zh-CN" sz="2100" dirty="0">
                    <a:cs typeface="Times New Roman" panose="02020603050405020304" pitchFamily="18" charset="0"/>
                  </a:rPr>
                  <a:t>                          </a:t>
                </a:r>
                <a14:m>
                  <m:oMath xmlns:m="http://schemas.openxmlformats.org/officeDocument/2006/math">
                    <m:r>
                      <a:rPr lang="en-US" altLang="zh-CN" sz="2100" i="1">
                        <a:latin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100" i="1">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100" i="1">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100" b="1" i="0" smtClean="0">
                            <a:latin typeface="Cambria Math" panose="02040503050406030204" pitchFamily="18" charset="0"/>
                            <a:ea typeface="Cambria Math" panose="02040503050406030204" pitchFamily="18" charset="0"/>
                            <a:cs typeface="Times New Roman" panose="02020603050405020304" pitchFamily="18" charset="0"/>
                          </a:rPr>
                          <m:t>𝐯</m:t>
                        </m:r>
                      </m:e>
                      <m:sub>
                        <m:r>
                          <m:rPr>
                            <m:sty m:val="p"/>
                          </m:rPr>
                          <a:rPr lang="en-US" altLang="zh-CN" sz="2100" b="0" i="0" smtClean="0">
                            <a:latin typeface="Cambria Math" panose="02040503050406030204" pitchFamily="18" charset="0"/>
                            <a:ea typeface="Cambria Math" panose="02040503050406030204" pitchFamily="18" charset="0"/>
                            <a:cs typeface="Times New Roman" panose="02020603050405020304" pitchFamily="18" charset="0"/>
                          </a:rPr>
                          <m:t>t</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𝐻</m:t>
                        </m:r>
                      </m:sup>
                    </m:sSubSup>
                    <m:r>
                      <a:rPr lang="en-US" altLang="zh-CN" sz="2100" b="1">
                        <a:latin typeface="Cambria Math" panose="02040503050406030204" pitchFamily="18" charset="0"/>
                        <a:ea typeface="Cambria Math" panose="02040503050406030204" pitchFamily="18" charset="0"/>
                        <a:cs typeface="Times New Roman" panose="02020603050405020304" pitchFamily="18" charset="0"/>
                      </a:rPr>
                      <m:t>𝐄</m:t>
                    </m:r>
                    <m:sSub>
                      <m:sSubPr>
                        <m:ctrlPr>
                          <a:rPr lang="en-US" altLang="zh-CN" sz="21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b="1" i="0" smtClean="0">
                            <a:latin typeface="Cambria Math" panose="02040503050406030204" pitchFamily="18" charset="0"/>
                            <a:ea typeface="Cambria Math" panose="02040503050406030204" pitchFamily="18" charset="0"/>
                            <a:cs typeface="Times New Roman" panose="02020603050405020304" pitchFamily="18" charset="0"/>
                          </a:rPr>
                          <m:t>𝐈</m:t>
                        </m:r>
                      </m:e>
                      <m:sub>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100" b="1">
                        <a:latin typeface="Cambria Math" panose="02040503050406030204" pitchFamily="18" charset="0"/>
                        <a:ea typeface="Cambria Math" panose="02040503050406030204" pitchFamily="18" charset="0"/>
                        <a:cs typeface="Times New Roman" panose="02020603050405020304" pitchFamily="18" charset="0"/>
                      </a:rPr>
                      <m:t>𝐃</m:t>
                    </m:r>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100" i="1">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100" b="1" i="0" smtClean="0">
                            <a:latin typeface="Cambria Math" panose="02040503050406030204" pitchFamily="18" charset="0"/>
                            <a:ea typeface="Cambria Math" panose="02040503050406030204" pitchFamily="18" charset="0"/>
                            <a:cs typeface="Times New Roman" panose="02020603050405020304" pitchFamily="18" charset="0"/>
                          </a:rPr>
                          <m:t>𝐯</m:t>
                        </m:r>
                      </m:e>
                      <m:sub>
                        <m:r>
                          <m:rPr>
                            <m:sty m:val="p"/>
                          </m:rPr>
                          <a:rPr lang="en-US" altLang="zh-CN" sz="2100">
                            <a:latin typeface="Cambria Math" panose="02040503050406030204" pitchFamily="18" charset="0"/>
                            <a:ea typeface="Cambria Math" panose="02040503050406030204" pitchFamily="18" charset="0"/>
                            <a:cs typeface="Times New Roman" panose="02020603050405020304" pitchFamily="18" charset="0"/>
                          </a:rPr>
                          <m:t>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𝐻</m:t>
                        </m:r>
                      </m:sup>
                    </m:sSubSup>
                    <m:r>
                      <a:rPr lang="en-US" altLang="zh-CN" sz="2100" b="1">
                        <a:latin typeface="Cambria Math" panose="02040503050406030204" pitchFamily="18" charset="0"/>
                        <a:ea typeface="Cambria Math" panose="02040503050406030204" pitchFamily="18" charset="0"/>
                        <a:cs typeface="Times New Roman" panose="02020603050405020304" pitchFamily="18" charset="0"/>
                      </a:rPr>
                      <m:t>𝐄</m:t>
                    </m:r>
                    <m:nary>
                      <m:naryPr>
                        <m:chr m:val="∑"/>
                        <m:ctrlPr>
                          <a:rPr lang="en-US" altLang="zh-CN" sz="2100" b="1"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𝑘</m:t>
                        </m:r>
                      </m:sub>
                      <m:sup>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b="1">
                                <a:latin typeface="Cambria Math" panose="02040503050406030204" pitchFamily="18" charset="0"/>
                                <a:ea typeface="Cambria Math" panose="02040503050406030204" pitchFamily="18" charset="0"/>
                                <a:cs typeface="Times New Roman" panose="02020603050405020304" pitchFamily="18" charset="0"/>
                              </a:rPr>
                              <m:t>𝐈</m:t>
                            </m:r>
                          </m:e>
                          <m:sub>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𝐃𝐱</m:t>
                        </m:r>
                      </m:e>
                    </m:nary>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Sup>
                      <m:sSubSup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𝐮</m:t>
                        </m:r>
                      </m:e>
                      <m:sub>
                        <m:r>
                          <m:rPr>
                            <m:sty m:val="p"/>
                          </m:rPr>
                          <a:rPr lang="en-US" altLang="zh-CN" sz="2100" b="0" i="0" smtClean="0">
                            <a:latin typeface="Cambria Math" panose="02040503050406030204" pitchFamily="18" charset="0"/>
                            <a:ea typeface="Cambria Math" panose="02040503050406030204" pitchFamily="18" charset="0"/>
                            <a:cs typeface="Times New Roman" panose="02020603050405020304" pitchFamily="18" charset="0"/>
                          </a:rPr>
                          <m:t>r</m:t>
                        </m:r>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𝐻</m:t>
                        </m:r>
                      </m:sup>
                    </m:sSubSup>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𝐧</m:t>
                    </m:r>
                  </m:oMath>
                </a14:m>
                <a:endParaRPr lang="en-US" altLang="zh-CN" sz="2100" b="1" i="0" dirty="0">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50000"/>
                  </a:lnSpc>
                </a:pPr>
                <a:r>
                  <a:rPr lang="en-US" altLang="zh-CN" sz="2100" dirty="0">
                    <a:cs typeface="Times New Roman" panose="02020603050405020304" pitchFamily="18" charset="0"/>
                  </a:rPr>
                  <a:t>                          </a:t>
                </a:r>
                <a14:m>
                  <m:oMath xmlns:m="http://schemas.openxmlformats.org/officeDocument/2006/math">
                    <m:r>
                      <a:rPr lang="en-US" altLang="zh-CN" sz="2100" i="1" smtClean="0">
                        <a:latin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100" i="1">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Sup>
                      <m:sSubSup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SupPr>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100" i="1">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r>
                          <a:rPr lang="en-US" altLang="zh-CN" sz="2100" b="1" i="0" smtClean="0">
                            <a:latin typeface="Cambria Math" panose="02040503050406030204" pitchFamily="18" charset="0"/>
                            <a:ea typeface="Cambria Math" panose="02040503050406030204" pitchFamily="18" charset="0"/>
                            <a:cs typeface="Times New Roman" panose="02020603050405020304" pitchFamily="18" charset="0"/>
                          </a:rPr>
                          <m:t>𝐯</m:t>
                        </m:r>
                      </m:e>
                      <m:sub>
                        <m:r>
                          <m:rPr>
                            <m:sty m:val="p"/>
                          </m:rPr>
                          <a:rPr lang="en-US" altLang="zh-CN" sz="2100">
                            <a:latin typeface="Cambria Math" panose="02040503050406030204" pitchFamily="18" charset="0"/>
                            <a:ea typeface="Cambria Math" panose="02040503050406030204" pitchFamily="18" charset="0"/>
                            <a:cs typeface="Times New Roman" panose="02020603050405020304" pitchFamily="18" charset="0"/>
                          </a:rPr>
                          <m:t>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𝐻</m:t>
                        </m:r>
                      </m:sup>
                    </m:sSubSup>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b="1" i="0" smtClean="0">
                            <a:latin typeface="Cambria Math" panose="02040503050406030204" pitchFamily="18" charset="0"/>
                            <a:ea typeface="Cambria Math" panose="02040503050406030204" pitchFamily="18" charset="0"/>
                            <a:cs typeface="Times New Roman" panose="02020603050405020304" pitchFamily="18" charset="0"/>
                          </a:rPr>
                          <m:t>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100" i="1">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nary>
                      <m:naryPr>
                        <m:chr m:val="∑"/>
                        <m:ctrlPr>
                          <a:rPr lang="en-US" altLang="zh-CN" sz="2100" b="1"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sz="21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=1,</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𝑖</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up>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𝑠</m:t>
                            </m:r>
                          </m:sub>
                        </m:sSub>
                      </m:sup>
                      <m:e>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rad>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sSubSup>
                              <m:sSubSup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100" b="1">
                                    <a:latin typeface="Cambria Math" panose="02040503050406030204" pitchFamily="18" charset="0"/>
                                    <a:ea typeface="Cambria Math" panose="02040503050406030204" pitchFamily="18" charset="0"/>
                                    <a:cs typeface="Times New Roman" panose="02020603050405020304" pitchFamily="18" charset="0"/>
                                  </a:rPr>
                                  <m:t>𝐯</m:t>
                                </m:r>
                              </m:e>
                              <m:sub>
                                <m:r>
                                  <m:rPr>
                                    <m:sty m:val="p"/>
                                  </m:rPr>
                                  <a:rPr lang="en-US" altLang="zh-CN" sz="2100">
                                    <a:latin typeface="Cambria Math" panose="02040503050406030204" pitchFamily="18" charset="0"/>
                                    <a:ea typeface="Cambria Math" panose="02040503050406030204" pitchFamily="18" charset="0"/>
                                    <a:cs typeface="Times New Roman" panose="02020603050405020304" pitchFamily="18" charset="0"/>
                                  </a:rPr>
                                  <m:t>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𝐻</m:t>
                                </m:r>
                              </m:sup>
                            </m:sSubSup>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𝐞</m:t>
                            </m:r>
                          </m:e>
                          <m:sub>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𝑖</m:t>
                            </m:r>
                          </m:sub>
                        </m:sSub>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1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nary>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Sub>
                      </m:e>
                    </m:rad>
                    <m:sSubSup>
                      <m:sSubSupPr>
                        <m:ctrlPr>
                          <a:rPr lang="en-US" altLang="zh-CN" sz="21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𝐮</m:t>
                        </m:r>
                      </m:e>
                      <m:sub>
                        <m:r>
                          <m:rPr>
                            <m:sty m:val="p"/>
                          </m:rPr>
                          <a:rPr lang="en-US" altLang="zh-CN" sz="2100" b="0" i="0" smtClean="0">
                            <a:latin typeface="Cambria Math" panose="02040503050406030204" pitchFamily="18" charset="0"/>
                            <a:ea typeface="Cambria Math" panose="02040503050406030204" pitchFamily="18" charset="0"/>
                            <a:cs typeface="Times New Roman" panose="02020603050405020304" pitchFamily="18" charset="0"/>
                          </a:rPr>
                          <m:t>r</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sz="2100" i="1">
                            <a:latin typeface="Cambria Math" panose="02040503050406030204" pitchFamily="18" charset="0"/>
                            <a:ea typeface="Cambria Math" panose="02040503050406030204" pitchFamily="18" charset="0"/>
                            <a:cs typeface="Times New Roman" panose="02020603050405020304" pitchFamily="18" charset="0"/>
                          </a:rPr>
                          <m:t>𝐻</m:t>
                        </m:r>
                      </m:sup>
                    </m:sSubSup>
                    <m:r>
                      <a:rPr lang="en-US" altLang="zh-CN" sz="2100" b="1" i="0">
                        <a:latin typeface="Cambria Math" panose="02040503050406030204" pitchFamily="18" charset="0"/>
                        <a:ea typeface="Cambria Math" panose="02040503050406030204" pitchFamily="18" charset="0"/>
                        <a:cs typeface="Times New Roman" panose="02020603050405020304" pitchFamily="18" charset="0"/>
                      </a:rPr>
                      <m:t>𝐧</m:t>
                    </m:r>
                  </m:oMath>
                </a14:m>
                <a:endParaRPr lang="en-US" altLang="zh-CN" sz="2100" b="1" dirty="0">
                  <a:latin typeface="Times New Roman" panose="02020603050405020304" pitchFamily="18" charset="0"/>
                  <a:cs typeface="Times New Roman" panose="02020603050405020304" pitchFamily="18" charset="0"/>
                </a:endParaRPr>
              </a:p>
              <a:p>
                <a:pPr algn="just">
                  <a:lnSpc>
                    <a:spcPct val="150000"/>
                  </a:lnSpc>
                </a:pPr>
                <a:r>
                  <a:rPr lang="zh-CN" altLang="en-US" sz="2000" dirty="0">
                    <a:latin typeface="Times New Roman" panose="02020603050405020304" pitchFamily="18" charset="0"/>
                    <a:cs typeface="Times New Roman" panose="02020603050405020304" pitchFamily="18" charset="0"/>
                  </a:rPr>
                  <a:t>其中</a:t>
                </a:r>
                <a14:m>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𝐈</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2000" dirty="0">
                    <a:latin typeface="Times New Roman" panose="02020603050405020304" pitchFamily="18" charset="0"/>
                    <a:cs typeface="Times New Roman" panose="02020603050405020304" pitchFamily="18" charset="0"/>
                  </a:rPr>
                  <a:t>表示只有第</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𝑘</m:t>
                    </m:r>
                  </m:oMath>
                </a14:m>
                <a:r>
                  <a:rPr lang="zh-CN" altLang="en-US" sz="2000" dirty="0">
                    <a:latin typeface="Times New Roman" panose="02020603050405020304" pitchFamily="18" charset="0"/>
                    <a:cs typeface="Times New Roman" panose="02020603050405020304" pitchFamily="18" charset="0"/>
                  </a:rPr>
                  <a:t>个对角线位置为</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，其余位置均为</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的方阵。</a:t>
                </a: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p"/>
                </a:pPr>
                <a:r>
                  <a:rPr lang="zh-CN" altLang="en-US" sz="2000" dirty="0">
                    <a:latin typeface="Cambria Math" panose="02040503050406030204" pitchFamily="18" charset="0"/>
                    <a:cs typeface="Times New Roman" panose="02020603050405020304" pitchFamily="18" charset="0"/>
                  </a:rPr>
                  <a:t>那么第</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𝑘</m:t>
                    </m:r>
                  </m:oMath>
                </a14:m>
                <a:r>
                  <a:rPr lang="zh-CN" altLang="en-US" sz="2000" dirty="0">
                    <a:latin typeface="Times New Roman" panose="02020603050405020304" pitchFamily="18" charset="0"/>
                    <a:cs typeface="Times New Roman" panose="02020603050405020304" pitchFamily="18" charset="0"/>
                  </a:rPr>
                  <a:t>个流的信号干扰噪声比（</a:t>
                </a:r>
                <a:r>
                  <a:rPr lang="en-US" altLang="zh-CN" sz="2000" dirty="0">
                    <a:latin typeface="Times New Roman" panose="02020603050405020304" pitchFamily="18" charset="0"/>
                    <a:cs typeface="Times New Roman" panose="02020603050405020304" pitchFamily="18" charset="0"/>
                  </a:rPr>
                  <a:t>SINR</a:t>
                </a:r>
                <a:r>
                  <a:rPr lang="zh-CN" altLang="en-US" sz="2000" dirty="0">
                    <a:latin typeface="Times New Roman" panose="02020603050405020304" pitchFamily="18" charset="0"/>
                    <a:cs typeface="Times New Roman" panose="02020603050405020304" pitchFamily="18" charset="0"/>
                  </a:rPr>
                  <a:t>）可以被表示为：</a:t>
                </a:r>
                <a:endParaRPr lang="en-US" altLang="zh-CN" sz="2000"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𝑆𝐼𝑁𝑅</m:t>
                          </m:r>
                        </m:e>
                        <m:sub>
                          <m:r>
                            <a:rPr lang="en-US" altLang="zh-CN" sz="2000" i="1">
                              <a:latin typeface="Cambria Math" panose="02040503050406030204" pitchFamily="18" charset="0"/>
                              <a:cs typeface="Times New Roman" panose="02020603050405020304" pitchFamily="18" charset="0"/>
                            </a:rPr>
                            <m:t>𝑘</m:t>
                          </m:r>
                        </m:sub>
                      </m:sSub>
                      <m:r>
                        <a:rPr lang="en-US" altLang="zh-CN" sz="2000" b="0" i="1" smtClean="0">
                          <a:latin typeface="Cambria Math" panose="02040503050406030204" pitchFamily="18" charset="0"/>
                          <a:cs typeface="Times New Roman" panose="02020603050405020304" pitchFamily="18" charset="0"/>
                        </a:rPr>
                        <m:t>=</m:t>
                      </m:r>
                      <m:f>
                        <m:fPr>
                          <m:ctrlPr>
                            <a:rPr lang="en-US" altLang="zh-CN" sz="2000" b="0" i="1" smtClean="0">
                              <a:latin typeface="Cambria Math" panose="02040503050406030204" pitchFamily="18" charset="0"/>
                              <a:cs typeface="Times New Roman" panose="02020603050405020304" pitchFamily="18" charset="0"/>
                            </a:rPr>
                          </m:ctrlPr>
                        </m:fPr>
                        <m:num>
                          <m:sSub>
                            <m:sSub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𝑘</m:t>
                              </m:r>
                            </m:sub>
                          </m:sSub>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𝑘</m:t>
                              </m:r>
                            </m:sub>
                          </m:sSub>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𝜌</m:t>
                              </m:r>
                            </m:e>
                            <m:sup>
                              <m:r>
                                <a:rPr lang="en-US" altLang="zh-CN" sz="2000" i="1">
                                  <a:latin typeface="Cambria Math" panose="02040503050406030204" pitchFamily="18" charset="0"/>
                                  <a:cs typeface="Times New Roman" panose="02020603050405020304" pitchFamily="18" charset="0"/>
                                </a:rPr>
                                <m:t>2</m:t>
                              </m:r>
                            </m:sup>
                          </m:sSup>
                        </m:num>
                        <m:den>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nary>
                            <m:naryPr>
                              <m:chr m:val="∑"/>
                              <m:ctrlPr>
                                <a:rPr lang="en-US" altLang="zh-CN" sz="2000" i="1">
                                  <a:latin typeface="Cambria Math" panose="02040503050406030204" pitchFamily="18" charset="0"/>
                                  <a:cs typeface="Times New Roman" panose="02020603050405020304" pitchFamily="18" charset="0"/>
                                </a:rPr>
                              </m:ctrlPr>
                            </m:naryPr>
                            <m:sub>
                              <m:r>
                                <m:rPr>
                                  <m:brk m:alnAt="23"/>
                                </m:rP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cs typeface="Times New Roman" panose="02020603050405020304" pitchFamily="18" charset="0"/>
                                </a:rPr>
                                <m:t>=1,</m:t>
                              </m:r>
                              <m: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up>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𝑖</m:t>
                                  </m:r>
                                </m:sub>
                              </m:sSub>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𝜌</m:t>
                                  </m:r>
                                </m:e>
                                <m:sup>
                                  <m:r>
                                    <a:rPr lang="en-US" altLang="zh-CN" sz="2000" i="1">
                                      <a:latin typeface="Cambria Math" panose="02040503050406030204" pitchFamily="18" charset="0"/>
                                      <a:cs typeface="Times New Roman" panose="02020603050405020304" pitchFamily="18" charset="0"/>
                                    </a:rPr>
                                    <m:t>2</m:t>
                                  </m:r>
                                </m:sup>
                              </m:sSup>
                            </m:e>
                          </m:nary>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𝑞</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sz="2000" i="1">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sup>
                          </m:sSubSup>
                        </m:den>
                      </m:f>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a:latin typeface="Cambria Math" panose="02040503050406030204" pitchFamily="18" charset="0"/>
                              <a:cs typeface="Times New Roman" panose="02020603050405020304" pitchFamily="18" charset="0"/>
                            </a:rPr>
                          </m:ctrlPr>
                        </m:fPr>
                        <m:num>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𝑘</m:t>
                              </m:r>
                            </m:sub>
                          </m:sSub>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𝑘</m:t>
                              </m:r>
                            </m:sub>
                          </m:sSub>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𝜌</m:t>
                              </m:r>
                            </m:e>
                            <m:sup>
                              <m:r>
                                <a:rPr lang="en-US" altLang="zh-CN" sz="2000" i="1">
                                  <a:latin typeface="Cambria Math" panose="02040503050406030204" pitchFamily="18" charset="0"/>
                                  <a:cs typeface="Times New Roman" panose="02020603050405020304" pitchFamily="18" charset="0"/>
                                </a:rPr>
                                <m:t>2</m:t>
                              </m:r>
                            </m:sup>
                          </m:sSup>
                        </m:num>
                        <m:den>
                          <m:nary>
                            <m:naryPr>
                              <m:chr m:val="∑"/>
                              <m:ctrlPr>
                                <a:rPr lang="en-US" altLang="zh-CN" sz="2000" i="1">
                                  <a:latin typeface="Cambria Math" panose="02040503050406030204" pitchFamily="18" charset="0"/>
                                  <a:cs typeface="Times New Roman" panose="02020603050405020304" pitchFamily="18" charset="0"/>
                                </a:rPr>
                              </m:ctrlPr>
                            </m:naryPr>
                            <m:sub>
                              <m:r>
                                <m:rPr>
                                  <m:brk m:alnAt="23"/>
                                </m:rP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cs typeface="Times New Roman" panose="02020603050405020304" pitchFamily="18" charset="0"/>
                                </a:rPr>
                                <m:t>=1,</m:t>
                              </m:r>
                              <m: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up>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𝑖</m:t>
                                  </m:r>
                                </m:sub>
                              </m:sSub>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𝜌</m:t>
                                  </m:r>
                                </m:e>
                                <m:sup>
                                  <m:r>
                                    <a:rPr lang="en-US" altLang="zh-CN" sz="2000" i="1">
                                      <a:latin typeface="Cambria Math" panose="02040503050406030204" pitchFamily="18" charset="0"/>
                                      <a:cs typeface="Times New Roman" panose="02020603050405020304" pitchFamily="18" charset="0"/>
                                    </a:rPr>
                                    <m:t>2</m:t>
                                  </m:r>
                                </m:sup>
                              </m:sSup>
                            </m:e>
                          </m:nary>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sz="2000" i="1">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sup>
                          </m:sSubSup>
                        </m:den>
                      </m:f>
                    </m:oMath>
                  </m:oMathPara>
                </a14:m>
                <a:endParaRPr lang="en-US" altLang="zh-CN" sz="2000" dirty="0">
                  <a:latin typeface="Times New Roman" panose="02020603050405020304" pitchFamily="18" charset="0"/>
                  <a:cs typeface="Times New Roman" panose="02020603050405020304" pitchFamily="18" charset="0"/>
                </a:endParaRPr>
              </a:p>
              <a:p>
                <a:pPr algn="just"/>
                <a:endParaRPr lang="en-US" altLang="zh-CN" sz="2000" dirty="0">
                  <a:latin typeface="Times New Roman" panose="02020603050405020304" pitchFamily="18" charset="0"/>
                  <a:cs typeface="Times New Roman" panose="02020603050405020304" pitchFamily="18" charset="0"/>
                </a:endParaRPr>
              </a:p>
              <a:p>
                <a:pPr algn="just">
                  <a:lnSpc>
                    <a:spcPct val="130000"/>
                  </a:lnSpc>
                </a:pPr>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93419C4F-9D13-4157-A74E-DDB8D078DE22}"/>
                  </a:ext>
                </a:extLst>
              </p:cNvPr>
              <p:cNvSpPr txBox="1">
                <a:spLocks noRot="1" noChangeAspect="1" noMove="1" noResize="1" noEditPoints="1" noAdjustHandles="1" noChangeArrowheads="1" noChangeShapeType="1" noTextEdit="1"/>
              </p:cNvSpPr>
              <p:nvPr/>
            </p:nvSpPr>
            <p:spPr>
              <a:xfrm>
                <a:off x="659606" y="841375"/>
                <a:ext cx="10872788" cy="6016625"/>
              </a:xfrm>
              <a:prstGeom prst="rect">
                <a:avLst/>
              </a:prstGeom>
              <a:blipFill>
                <a:blip r:embed="rId3"/>
                <a:stretch>
                  <a:fillRect l="-1401"/>
                </a:stretch>
              </a:blipFill>
            </p:spPr>
            <p:txBody>
              <a:bodyPr/>
              <a:lstStyle/>
              <a:p>
                <a:r>
                  <a:rPr lang="zh-CN" altLang="en-US">
                    <a:noFill/>
                  </a:rPr>
                  <a:t> </a:t>
                </a:r>
              </a:p>
            </p:txBody>
          </p:sp>
        </mc:Fallback>
      </mc:AlternateContent>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考虑计算误差</a:t>
            </a:r>
            <a:r>
              <a:rPr lang="zh-CN" altLang="en-US" sz="2000" b="1" dirty="0">
                <a:solidFill>
                  <a:srgbClr val="3D5864"/>
                </a:solidFill>
                <a:latin typeface="微软雅黑" panose="020B0503020204020204" charset="-122"/>
                <a:ea typeface="微软雅黑" panose="020B0503020204020204" charset="-122"/>
              </a:rPr>
              <a:t>的功率分配</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419C4F-9D13-4157-A74E-DDB8D078DE22}"/>
                  </a:ext>
                </a:extLst>
              </p:cNvPr>
              <p:cNvSpPr txBox="1"/>
              <p:nvPr/>
            </p:nvSpPr>
            <p:spPr>
              <a:xfrm>
                <a:off x="659606" y="841375"/>
                <a:ext cx="10872788" cy="6016625"/>
              </a:xfrm>
              <a:prstGeom prst="rect">
                <a:avLst/>
              </a:prstGeom>
              <a:noFill/>
            </p:spPr>
            <p:txBody>
              <a:bodyPr wrap="square" lIns="0" rIns="0">
                <a:noAutofit/>
              </a:bodyPr>
              <a:lstStyle/>
              <a:p>
                <a:pPr marL="342900" indent="-342900" algn="just">
                  <a:lnSpc>
                    <a:spcPct val="150000"/>
                  </a:lnSpc>
                  <a:buFont typeface="Wingdings" panose="05000000000000000000" pitchFamily="2" charset="2"/>
                  <a:buChar char="p"/>
                </a:pPr>
                <a:r>
                  <a:rPr lang="zh-CN" altLang="en-US" sz="2000" dirty="0">
                    <a:latin typeface="Times New Roman" panose="02020603050405020304" pitchFamily="18" charset="0"/>
                    <a:cs typeface="Times New Roman" panose="02020603050405020304" pitchFamily="18" charset="0"/>
                  </a:rPr>
                  <a:t>计算误差的出现，</a:t>
                </a:r>
                <a:r>
                  <a:rPr lang="zh-CN" altLang="en-US" sz="2000" dirty="0">
                    <a:solidFill>
                      <a:srgbClr val="FF0000"/>
                    </a:solidFill>
                    <a:latin typeface="Times New Roman" panose="02020603050405020304" pitchFamily="18" charset="0"/>
                    <a:cs typeface="Times New Roman" panose="02020603050405020304" pitchFamily="18" charset="0"/>
                  </a:rPr>
                  <a:t>实际上是直接改变了接收信号的表达式：</a:t>
                </a:r>
                <a:endParaRPr lang="en-US" altLang="zh-CN" sz="2000" b="1" dirty="0">
                  <a:solidFill>
                    <a:srgbClr val="FF0000"/>
                  </a:solidFill>
                  <a:cs typeface="Times New Roman" panose="02020603050405020304" pitchFamily="18" charset="0"/>
                </a:endParaRPr>
              </a:p>
              <a:p>
                <a:pPr lvl="5" algn="just">
                  <a:lnSpc>
                    <a:spcPct val="150000"/>
                  </a:lnSpc>
                </a:pPr>
                <a:r>
                  <a:rPr lang="en-US" altLang="zh-CN" sz="2000" b="1" dirty="0">
                    <a:cs typeface="Times New Roman" panose="02020603050405020304" pitchFamily="18" charset="0"/>
                  </a:rPr>
                  <a:t>                                                     </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𝐲</m:t>
                    </m:r>
                    <m:r>
                      <a:rPr lang="en-US" altLang="zh-CN" sz="2000" b="0" i="1" smtClean="0">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𝐔</m:t>
                        </m:r>
                      </m:e>
                      <m:sub>
                        <m:r>
                          <m:rPr>
                            <m:sty m:val="p"/>
                          </m:rPr>
                          <a:rPr lang="en-US" altLang="zh-CN" sz="2000" b="0" i="0" smtClean="0">
                            <a:latin typeface="Cambria Math" panose="02040503050406030204" pitchFamily="18" charset="0"/>
                            <a:cs typeface="Times New Roman" panose="02020603050405020304" pitchFamily="18" charset="0"/>
                          </a:rPr>
                          <m:t>r</m:t>
                        </m:r>
                      </m:sub>
                      <m:sup>
                        <m:r>
                          <a:rPr lang="en-US" altLang="zh-CN" sz="2000" b="0" i="1" smtClean="0">
                            <a:latin typeface="Cambria Math" panose="02040503050406030204" pitchFamily="18" charset="0"/>
                            <a:cs typeface="Times New Roman" panose="02020603050405020304" pitchFamily="18" charset="0"/>
                          </a:rPr>
                          <m:t>𝐻</m:t>
                        </m:r>
                      </m:sup>
                    </m:sSubSup>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1" i="0" smtClean="0">
                            <a:latin typeface="Cambria Math" panose="02040503050406030204" pitchFamily="18" charset="0"/>
                            <a:cs typeface="Times New Roman" panose="02020603050405020304" pitchFamily="18" charset="0"/>
                          </a:rPr>
                          <m:t>𝐔</m:t>
                        </m:r>
                        <m:r>
                          <a:rPr lang="el-GR" altLang="zh-CN" sz="2000" b="1" i="0" smtClean="0">
                            <a:latin typeface="Cambria Math" panose="02040503050406030204" pitchFamily="18" charset="0"/>
                            <a:ea typeface="Cambria Math" panose="02040503050406030204" pitchFamily="18" charset="0"/>
                            <a:cs typeface="Times New Roman" panose="02020603050405020304" pitchFamily="18" charset="0"/>
                          </a:rPr>
                          <m:t>𝚺</m:t>
                        </m:r>
                        <m:sSup>
                          <m:sSupPr>
                            <m:ctrlPr>
                              <a:rPr lang="el-GR"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𝐕</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𝐻</m:t>
                            </m:r>
                          </m:sup>
                        </m:sSup>
                        <m:d>
                          <m:dPr>
                            <m:ctrlPr>
                              <a:rPr lang="el-GR"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𝐕</m:t>
                                </m:r>
                              </m:e>
                              <m:sub>
                                <m:r>
                                  <m:rPr>
                                    <m:sty m:val="p"/>
                                  </m:rPr>
                                  <a:rPr lang="en-US" altLang="zh-CN" sz="2000" b="0" i="0">
                                    <a:latin typeface="Cambria Math" panose="02040503050406030204" pitchFamily="18" charset="0"/>
                                    <a:ea typeface="Cambria Math" panose="02040503050406030204" pitchFamily="18" charset="0"/>
                                    <a:cs typeface="Times New Roman" panose="02020603050405020304" pitchFamily="18" charset="0"/>
                                  </a:rPr>
                                  <m:t>t</m:t>
                                </m:r>
                              </m:sub>
                            </m:sSub>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𝐄</m:t>
                            </m:r>
                          </m:e>
                        </m:d>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𝐃</m:t>
                        </m:r>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𝐧</m:t>
                        </m:r>
                      </m:e>
                    </m:d>
                  </m:oMath>
                </a14:m>
                <a:endParaRPr lang="en-US" altLang="zh-CN" sz="2000" b="0" i="1" dirty="0">
                  <a:latin typeface="Cambria Math" panose="02040503050406030204" pitchFamily="18" charset="0"/>
                  <a:cs typeface="Times New Roman" panose="02020603050405020304" pitchFamily="18" charset="0"/>
                </a:endParaRPr>
              </a:p>
              <a:p>
                <a:pPr lvl="5" algn="just">
                  <a:lnSpc>
                    <a:spcPct val="150000"/>
                  </a:lnSpc>
                </a:pPr>
                <a:r>
                  <a:rPr lang="en-US" altLang="zh-CN" sz="2000" b="0" dirty="0">
                    <a:cs typeface="Times New Roman" panose="02020603050405020304" pitchFamily="18" charset="0"/>
                  </a:rPr>
                  <a:t>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p>
                      <m:sSupPr>
                        <m:ctrlPr>
                          <a:rPr lang="el-GR"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b="1">
                            <a:latin typeface="Cambria Math" panose="02040503050406030204" pitchFamily="18" charset="0"/>
                            <a:ea typeface="Cambria Math" panose="02040503050406030204" pitchFamily="18" charset="0"/>
                            <a:cs typeface="Times New Roman" panose="02020603050405020304" pitchFamily="18" charset="0"/>
                          </a:rPr>
                          <m:t>𝚺</m:t>
                        </m:r>
                      </m:e>
                      <m:sup>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𝐃</m:t>
                    </m:r>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smtClean="0">
                        <a:solidFill>
                          <a:srgbClr val="FF0000"/>
                        </a:solidFill>
                        <a:latin typeface="Cambria Math" panose="02040503050406030204" pitchFamily="18" charset="0"/>
                        <a:cs typeface="Times New Roman" panose="02020603050405020304" pitchFamily="18" charset="0"/>
                      </a:rPr>
                      <m:t>𝐆</m:t>
                    </m:r>
                    <m:sSubSup>
                      <m:sSubSupPr>
                        <m:ctrlPr>
                          <a:rPr lang="en-US" altLang="zh-CN" sz="2000" i="1">
                            <a:solidFill>
                              <a:srgbClr val="FF0000"/>
                            </a:solidFill>
                            <a:latin typeface="Cambria Math" panose="02040503050406030204" pitchFamily="18" charset="0"/>
                            <a:cs typeface="Times New Roman" panose="02020603050405020304" pitchFamily="18" charset="0"/>
                          </a:rPr>
                        </m:ctrlPr>
                      </m:sSubSupPr>
                      <m:e>
                        <m:r>
                          <a:rPr lang="en-US" altLang="zh-CN" sz="2000" b="1">
                            <a:solidFill>
                              <a:srgbClr val="FF0000"/>
                            </a:solidFill>
                            <a:latin typeface="Cambria Math" panose="02040503050406030204" pitchFamily="18" charset="0"/>
                            <a:cs typeface="Times New Roman" panose="02020603050405020304" pitchFamily="18" charset="0"/>
                          </a:rPr>
                          <m:t>𝐔</m:t>
                        </m:r>
                      </m:e>
                      <m:sub>
                        <m:r>
                          <m:rPr>
                            <m:sty m:val="p"/>
                          </m:rPr>
                          <a:rPr lang="en-US" altLang="zh-CN" sz="2000">
                            <a:solidFill>
                              <a:srgbClr val="FF0000"/>
                            </a:solidFill>
                            <a:latin typeface="Cambria Math" panose="02040503050406030204" pitchFamily="18" charset="0"/>
                            <a:cs typeface="Times New Roman" panose="02020603050405020304" pitchFamily="18" charset="0"/>
                          </a:rPr>
                          <m:t>r</m:t>
                        </m:r>
                      </m:sub>
                      <m:sup>
                        <m:r>
                          <a:rPr lang="en-US" altLang="zh-CN" sz="2000" i="1">
                            <a:solidFill>
                              <a:srgbClr val="FF0000"/>
                            </a:solidFill>
                            <a:latin typeface="Cambria Math" panose="02040503050406030204" pitchFamily="18" charset="0"/>
                            <a:cs typeface="Times New Roman" panose="02020603050405020304" pitchFamily="18" charset="0"/>
                          </a:rPr>
                          <m:t>𝐻</m:t>
                        </m:r>
                      </m:sup>
                    </m:sSubSup>
                    <m:r>
                      <a:rPr lang="en-US" altLang="zh-CN" sz="2000" b="1">
                        <a:solidFill>
                          <a:srgbClr val="FF0000"/>
                        </a:solidFill>
                        <a:latin typeface="Cambria Math" panose="02040503050406030204" pitchFamily="18" charset="0"/>
                        <a:cs typeface="Times New Roman" panose="02020603050405020304" pitchFamily="18" charset="0"/>
                      </a:rPr>
                      <m:t>𝐔</m:t>
                    </m:r>
                    <m:r>
                      <a:rPr lang="el-GR" altLang="zh-CN" sz="2000" b="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𝚺</m:t>
                    </m:r>
                    <m:sSup>
                      <m:sSupPr>
                        <m:ctrlPr>
                          <a:rPr lang="el-GR"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𝐕</m:t>
                        </m:r>
                      </m:e>
                      <m:sup>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sup>
                    </m:sSup>
                    <m:r>
                      <a:rPr lang="en-US" altLang="zh-CN" sz="2000" b="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𝐄𝐃</m:t>
                    </m:r>
                    <m:r>
                      <a:rPr lang="en-US" altLang="zh-CN" sz="2000" b="1" i="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𝐔</m:t>
                        </m:r>
                      </m:e>
                      <m:sub>
                        <m:r>
                          <m:rPr>
                            <m:sty m:val="p"/>
                          </m:rPr>
                          <a:rPr lang="en-US" altLang="zh-CN" sz="2000">
                            <a:latin typeface="Cambria Math" panose="02040503050406030204" pitchFamily="18" charset="0"/>
                            <a:cs typeface="Times New Roman" panose="02020603050405020304" pitchFamily="18" charset="0"/>
                          </a:rPr>
                          <m:t>r</m:t>
                        </m:r>
                      </m:sub>
                      <m:sup>
                        <m:r>
                          <a:rPr lang="en-US" altLang="zh-CN" sz="2000" i="1">
                            <a:latin typeface="Cambria Math" panose="02040503050406030204" pitchFamily="18" charset="0"/>
                            <a:cs typeface="Times New Roman" panose="02020603050405020304" pitchFamily="18" charset="0"/>
                          </a:rPr>
                          <m:t>𝐻</m:t>
                        </m:r>
                      </m:sup>
                    </m:sSubSup>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𝐧</m:t>
                    </m:r>
                  </m:oMath>
                </a14:m>
                <a:endParaRPr lang="en-US" altLang="zh-CN" sz="2000" dirty="0">
                  <a:latin typeface="Times New Roman" panose="02020603050405020304" pitchFamily="18" charset="0"/>
                  <a:cs typeface="Times New Roman" panose="02020603050405020304" pitchFamily="18" charset="0"/>
                </a:endParaRPr>
              </a:p>
              <a:p>
                <a:pPr lvl="5" algn="just">
                  <a:lnSpc>
                    <a:spcPct val="150000"/>
                  </a:lnSpc>
                </a:pPr>
                <a:r>
                  <a:rPr lang="en-US" altLang="zh-CN" sz="2000" b="0" dirty="0">
                    <a:cs typeface="Times New Roman" panose="02020603050405020304" pitchFamily="18" charset="0"/>
                  </a:rPr>
                  <a:t>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p>
                      <m:sSupPr>
                        <m:ctrlPr>
                          <a:rPr lang="el-GR" altLang="zh-CN" sz="2000" b="1"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b="1">
                            <a:latin typeface="Cambria Math" panose="02040503050406030204" pitchFamily="18" charset="0"/>
                            <a:ea typeface="Cambria Math" panose="02040503050406030204" pitchFamily="18" charset="0"/>
                            <a:cs typeface="Times New Roman" panose="02020603050405020304" pitchFamily="18" charset="0"/>
                          </a:rPr>
                          <m:t>𝚺</m:t>
                        </m:r>
                      </m:e>
                      <m:sup>
                        <m:r>
                          <a:rPr lang="en-US" altLang="zh-CN" sz="2000" b="1"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000" b="1">
                        <a:latin typeface="Cambria Math" panose="02040503050406030204" pitchFamily="18" charset="0"/>
                        <a:ea typeface="Cambria Math" panose="02040503050406030204" pitchFamily="18" charset="0"/>
                        <a:cs typeface="Times New Roman" panose="02020603050405020304" pitchFamily="18" charset="0"/>
                      </a:rPr>
                      <m:t>𝐃</m:t>
                    </m:r>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smtClean="0">
                        <a:solidFill>
                          <a:srgbClr val="FF0000"/>
                        </a:solidFill>
                        <a:latin typeface="Cambria Math" panose="02040503050406030204" pitchFamily="18" charset="0"/>
                        <a:cs typeface="Times New Roman" panose="02020603050405020304" pitchFamily="18" charset="0"/>
                      </a:rPr>
                      <m:t>𝐆</m:t>
                    </m:r>
                    <m:sSup>
                      <m:sSupPr>
                        <m:ctrlPr>
                          <a:rPr lang="el-GR" altLang="zh-CN" sz="20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l-GR" altLang="zh-CN" sz="2000" b="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𝚺</m:t>
                        </m:r>
                      </m:e>
                      <m:sup>
                        <m:r>
                          <a:rPr lang="en-US" altLang="zh-CN" sz="20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sSup>
                    <m:sSubSup>
                      <m:sSubSupPr>
                        <m:ctrlPr>
                          <a:rPr lang="en-US" altLang="zh-CN" sz="2000" i="1">
                            <a:solidFill>
                              <a:srgbClr val="FF0000"/>
                            </a:solidFill>
                            <a:latin typeface="Cambria Math" panose="02040503050406030204" pitchFamily="18" charset="0"/>
                            <a:cs typeface="Times New Roman" panose="02020603050405020304" pitchFamily="18" charset="0"/>
                          </a:rPr>
                        </m:ctrlPr>
                      </m:sSubSupPr>
                      <m:e>
                        <m:r>
                          <a:rPr lang="en-US" altLang="zh-CN" sz="2000" b="1">
                            <a:solidFill>
                              <a:srgbClr val="FF0000"/>
                            </a:solidFill>
                            <a:latin typeface="Cambria Math" panose="02040503050406030204" pitchFamily="18" charset="0"/>
                            <a:cs typeface="Times New Roman" panose="02020603050405020304" pitchFamily="18" charset="0"/>
                          </a:rPr>
                          <m:t>𝐕</m:t>
                        </m:r>
                      </m:e>
                      <m:sub>
                        <m:r>
                          <m:rPr>
                            <m:sty m:val="p"/>
                          </m:rPr>
                          <a:rPr lang="en-US" altLang="zh-CN" sz="2000">
                            <a:solidFill>
                              <a:srgbClr val="FF0000"/>
                            </a:solidFill>
                            <a:latin typeface="Cambria Math" panose="02040503050406030204" pitchFamily="18" charset="0"/>
                            <a:cs typeface="Times New Roman" panose="02020603050405020304" pitchFamily="18" charset="0"/>
                          </a:rPr>
                          <m:t>t</m:t>
                        </m:r>
                      </m:sub>
                      <m:sup>
                        <m:r>
                          <a:rPr lang="en-US" altLang="zh-CN" sz="2000" i="1">
                            <a:solidFill>
                              <a:srgbClr val="FF0000"/>
                            </a:solidFill>
                            <a:latin typeface="Cambria Math" panose="02040503050406030204" pitchFamily="18" charset="0"/>
                            <a:cs typeface="Times New Roman" panose="02020603050405020304" pitchFamily="18" charset="0"/>
                          </a:rPr>
                          <m:t>𝐻</m:t>
                        </m:r>
                      </m:sup>
                    </m:sSubSup>
                    <m:r>
                      <a:rPr lang="en-US" altLang="zh-CN" sz="2000" b="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𝐄𝐃</m:t>
                    </m:r>
                    <m:r>
                      <a:rPr lang="en-US" altLang="zh-CN" sz="2000" b="1" i="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𝐱</m:t>
                    </m:r>
                    <m:r>
                      <a:rPr lang="en-US" altLang="zh-CN" sz="2000" b="1" i="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𝐆</m:t>
                    </m:r>
                    <m:sSubSup>
                      <m:sSubSupPr>
                        <m:ctrlPr>
                          <a:rPr lang="en-US" altLang="zh-CN" sz="2000" i="1">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𝐔</m:t>
                        </m:r>
                      </m:e>
                      <m:sub>
                        <m:r>
                          <m:rPr>
                            <m:sty m:val="p"/>
                          </m:rPr>
                          <a:rPr lang="en-US" altLang="zh-CN" sz="2000">
                            <a:latin typeface="Cambria Math" panose="02040503050406030204" pitchFamily="18" charset="0"/>
                            <a:cs typeface="Times New Roman" panose="02020603050405020304" pitchFamily="18" charset="0"/>
                          </a:rPr>
                          <m:t>r</m:t>
                        </m:r>
                      </m:sub>
                      <m:sup>
                        <m:r>
                          <a:rPr lang="en-US" altLang="zh-CN" sz="2000" i="1">
                            <a:latin typeface="Cambria Math" panose="02040503050406030204" pitchFamily="18" charset="0"/>
                            <a:cs typeface="Times New Roman" panose="02020603050405020304" pitchFamily="18" charset="0"/>
                          </a:rPr>
                          <m:t>𝐻</m:t>
                        </m:r>
                      </m:sup>
                    </m:sSubSup>
                    <m:r>
                      <a:rPr lang="en-US" altLang="zh-CN" sz="2000" b="1" i="0">
                        <a:latin typeface="Cambria Math" panose="02040503050406030204" pitchFamily="18" charset="0"/>
                        <a:ea typeface="Cambria Math" panose="02040503050406030204" pitchFamily="18" charset="0"/>
                        <a:cs typeface="Times New Roman" panose="02020603050405020304" pitchFamily="18" charset="0"/>
                      </a:rPr>
                      <m:t>𝐧</m:t>
                    </m:r>
                  </m:oMath>
                </a14:m>
                <a:endParaRPr lang="en-US"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cs typeface="Times New Roman" panose="02020603050405020304" pitchFamily="18" charset="0"/>
                  </a:rPr>
                  <a:t>这就要求在进行系统设计（如功率分配）的时候，</a:t>
                </a:r>
                <a:r>
                  <a:rPr lang="zh-CN" altLang="en-US" sz="2000" dirty="0">
                    <a:solidFill>
                      <a:srgbClr val="FF0000"/>
                    </a:solidFill>
                    <a:latin typeface="Times New Roman" panose="02020603050405020304" pitchFamily="18" charset="0"/>
                    <a:cs typeface="Times New Roman" panose="02020603050405020304" pitchFamily="18" charset="0"/>
                  </a:rPr>
                  <a:t>必须要将低位宽计算引入的误差考虑在内</a:t>
                </a:r>
                <a:r>
                  <a:rPr lang="zh-CN" altLang="en-US" sz="2000" dirty="0">
                    <a:latin typeface="Times New Roman" panose="02020603050405020304" pitchFamily="18" charset="0"/>
                    <a:cs typeface="Times New Roman" panose="02020603050405020304" pitchFamily="18" charset="0"/>
                  </a:rPr>
                  <a:t>，否则系统的性能将会受到较大的影响。</a:t>
                </a:r>
                <a:endParaRPr lang="en-US" altLang="zh-CN" sz="2000" dirty="0">
                  <a:latin typeface="Times New Roman" panose="02020603050405020304" pitchFamily="18" charset="0"/>
                  <a:cs typeface="Times New Roman" panose="02020603050405020304" pitchFamily="18" charset="0"/>
                </a:endParaRPr>
              </a:p>
              <a:p>
                <a:pPr>
                  <a:lnSpc>
                    <a:spcPct val="150000"/>
                  </a:lnSpc>
                </a:pP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000" dirty="0">
                    <a:latin typeface="Times New Roman" panose="02020603050405020304" pitchFamily="18" charset="0"/>
                    <a:cs typeface="Times New Roman" panose="02020603050405020304" pitchFamily="18" charset="0"/>
                  </a:rPr>
                  <a:t>下面，将低位宽计算带来的计算误差考虑在内，</a:t>
                </a:r>
                <a:r>
                  <a:rPr lang="zh-CN" altLang="en-US" sz="2000" dirty="0">
                    <a:solidFill>
                      <a:srgbClr val="FF0000"/>
                    </a:solidFill>
                    <a:latin typeface="Times New Roman" panose="02020603050405020304" pitchFamily="18" charset="0"/>
                    <a:cs typeface="Times New Roman" panose="02020603050405020304" pitchFamily="18" charset="0"/>
                  </a:rPr>
                  <a:t>从优化的角度</a:t>
                </a:r>
                <a:r>
                  <a:rPr lang="zh-CN" altLang="en-US" sz="2000" dirty="0">
                    <a:latin typeface="Times New Roman" panose="02020603050405020304" pitchFamily="18" charset="0"/>
                    <a:cs typeface="Times New Roman" panose="02020603050405020304" pitchFamily="18" charset="0"/>
                  </a:rPr>
                  <a:t>，在不同的系统设计准则下，</a:t>
                </a:r>
                <a:r>
                  <a:rPr lang="zh-CN" altLang="en-US" sz="2000" dirty="0">
                    <a:solidFill>
                      <a:srgbClr val="FF0000"/>
                    </a:solidFill>
                    <a:latin typeface="Times New Roman" panose="02020603050405020304" pitchFamily="18" charset="0"/>
                    <a:cs typeface="Times New Roman" panose="02020603050405020304" pitchFamily="18" charset="0"/>
                  </a:rPr>
                  <a:t>对功率分配矩阵进行优化设计</a:t>
                </a:r>
                <a:r>
                  <a:rPr lang="zh-CN" altLang="en-US" sz="2000" dirty="0">
                    <a:latin typeface="Times New Roman" panose="02020603050405020304" pitchFamily="18" charset="0"/>
                    <a:cs typeface="Times New Roman" panose="02020603050405020304" pitchFamily="18" charset="0"/>
                  </a:rPr>
                  <a:t>，以尽可能地降低计算误差带来的负面影响。</a:t>
                </a:r>
                <a:endParaRPr lang="en-US" altLang="zh-C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p"/>
                </a:pPr>
                <a:r>
                  <a:rPr lang="zh-CN" altLang="en-US" sz="2000" dirty="0">
                    <a:solidFill>
                      <a:srgbClr val="FF0000"/>
                    </a:solidFill>
                    <a:latin typeface="Times New Roman" panose="02020603050405020304" pitchFamily="18" charset="0"/>
                    <a:cs typeface="Times New Roman" panose="02020603050405020304" pitchFamily="18" charset="0"/>
                  </a:rPr>
                  <a:t>之前的汇报已经介绍了最大最小</a:t>
                </a:r>
                <a:r>
                  <a:rPr lang="en-US" altLang="zh-CN" sz="2000" dirty="0">
                    <a:solidFill>
                      <a:srgbClr val="FF0000"/>
                    </a:solidFill>
                    <a:latin typeface="Times New Roman" panose="02020603050405020304" pitchFamily="18" charset="0"/>
                    <a:cs typeface="Times New Roman" panose="02020603050405020304" pitchFamily="18" charset="0"/>
                  </a:rPr>
                  <a:t>MSE</a:t>
                </a:r>
                <a:r>
                  <a:rPr lang="zh-CN" altLang="en-US" sz="2000" dirty="0">
                    <a:solidFill>
                      <a:srgbClr val="FF0000"/>
                    </a:solidFill>
                    <a:latin typeface="Times New Roman" panose="02020603050405020304" pitchFamily="18" charset="0"/>
                    <a:cs typeface="Times New Roman" panose="02020603050405020304" pitchFamily="18" charset="0"/>
                  </a:rPr>
                  <a:t>和最小最大</a:t>
                </a:r>
                <a:r>
                  <a:rPr lang="en-US" altLang="zh-CN" sz="2000" dirty="0">
                    <a:solidFill>
                      <a:srgbClr val="FF0000"/>
                    </a:solidFill>
                    <a:latin typeface="Times New Roman" panose="02020603050405020304" pitchFamily="18" charset="0"/>
                    <a:cs typeface="Times New Roman" panose="02020603050405020304" pitchFamily="18" charset="0"/>
                  </a:rPr>
                  <a:t>SINR</a:t>
                </a:r>
                <a:r>
                  <a:rPr lang="zh-CN" altLang="en-US" sz="2000" dirty="0">
                    <a:solidFill>
                      <a:srgbClr val="FF0000"/>
                    </a:solidFill>
                    <a:latin typeface="Times New Roman" panose="02020603050405020304" pitchFamily="18" charset="0"/>
                    <a:cs typeface="Times New Roman" panose="02020603050405020304" pitchFamily="18" charset="0"/>
                  </a:rPr>
                  <a:t>准则下的功率分配方案，本次介绍最小</a:t>
                </a:r>
                <a:r>
                  <a:rPr lang="en-US" altLang="zh-CN" sz="2000" dirty="0">
                    <a:solidFill>
                      <a:srgbClr val="FF0000"/>
                    </a:solidFill>
                    <a:latin typeface="Times New Roman" panose="02020603050405020304" pitchFamily="18" charset="0"/>
                    <a:cs typeface="Times New Roman" panose="02020603050405020304" pitchFamily="18" charset="0"/>
                  </a:rPr>
                  <a:t>BER</a:t>
                </a:r>
                <a:r>
                  <a:rPr lang="zh-CN" altLang="en-US" sz="2000" dirty="0">
                    <a:solidFill>
                      <a:srgbClr val="FF0000"/>
                    </a:solidFill>
                    <a:latin typeface="Times New Roman" panose="02020603050405020304" pitchFamily="18" charset="0"/>
                    <a:cs typeface="Times New Roman" panose="02020603050405020304" pitchFamily="18" charset="0"/>
                  </a:rPr>
                  <a:t>和准则下的功率分配方案。</a:t>
                </a:r>
                <a:endParaRPr lang="en-US" altLang="zh-CN" sz="2000" dirty="0">
                  <a:solidFill>
                    <a:srgbClr val="FF0000"/>
                  </a:solidFill>
                  <a:latin typeface="Times New Roman" panose="02020603050405020304" pitchFamily="18" charset="0"/>
                  <a:cs typeface="Times New Roman" panose="02020603050405020304" pitchFamily="18" charset="0"/>
                </a:endParaRPr>
              </a:p>
              <a:p>
                <a:pPr algn="just">
                  <a:lnSpc>
                    <a:spcPct val="130000"/>
                  </a:lnSpc>
                </a:pPr>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93419C4F-9D13-4157-A74E-DDB8D078DE22}"/>
                  </a:ext>
                </a:extLst>
              </p:cNvPr>
              <p:cNvSpPr txBox="1">
                <a:spLocks noRot="1" noChangeAspect="1" noMove="1" noResize="1" noEditPoints="1" noAdjustHandles="1" noChangeArrowheads="1" noChangeShapeType="1" noTextEdit="1"/>
              </p:cNvSpPr>
              <p:nvPr/>
            </p:nvSpPr>
            <p:spPr>
              <a:xfrm>
                <a:off x="659606" y="841375"/>
                <a:ext cx="10872788" cy="6016625"/>
              </a:xfrm>
              <a:prstGeom prst="rect">
                <a:avLst/>
              </a:prstGeom>
              <a:blipFill>
                <a:blip r:embed="rId3"/>
                <a:stretch>
                  <a:fillRect l="-1401" r="-50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47A174C-28FD-4477-9CF9-9791CF77FEEA}"/>
              </a:ext>
            </a:extLst>
          </p:cNvPr>
          <p:cNvPicPr>
            <a:picLocks noChangeAspect="1"/>
          </p:cNvPicPr>
          <p:nvPr/>
        </p:nvPicPr>
        <p:blipFill>
          <a:blip r:embed="rId4"/>
          <a:stretch>
            <a:fillRect/>
          </a:stretch>
        </p:blipFill>
        <p:spPr>
          <a:xfrm>
            <a:off x="1926610" y="1608992"/>
            <a:ext cx="2936634" cy="808893"/>
          </a:xfrm>
          <a:prstGeom prst="rect">
            <a:avLst/>
          </a:prstGeom>
        </p:spPr>
      </p:pic>
      <p:sp>
        <p:nvSpPr>
          <p:cNvPr id="6" name="箭头: 右 5">
            <a:extLst>
              <a:ext uri="{FF2B5EF4-FFF2-40B4-BE49-F238E27FC236}">
                <a16:creationId xmlns:a16="http://schemas.microsoft.com/office/drawing/2014/main" id="{75D15D7C-C0FA-4D23-A1F8-2F986F3D3A48}"/>
              </a:ext>
            </a:extLst>
          </p:cNvPr>
          <p:cNvSpPr/>
          <p:nvPr/>
        </p:nvSpPr>
        <p:spPr>
          <a:xfrm>
            <a:off x="5530363" y="1907930"/>
            <a:ext cx="741485" cy="2110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endParaRPr>
          </a:p>
        </p:txBody>
      </p:sp>
    </p:spTree>
    <p:extLst>
      <p:ext uri="{BB962C8B-B14F-4D97-AF65-F5344CB8AC3E}">
        <p14:creationId xmlns:p14="http://schemas.microsoft.com/office/powerpoint/2010/main" val="291105333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形成优化问题</a:t>
            </a:r>
            <a:r>
              <a:rPr lang="zh-CN" altLang="en-US" sz="2000" b="1" dirty="0">
                <a:solidFill>
                  <a:srgbClr val="3D5864"/>
                </a:solidFill>
                <a:latin typeface="微软雅黑" panose="020B0503020204020204" charset="-122"/>
                <a:ea typeface="微软雅黑" panose="020B0503020204020204" charset="-122"/>
              </a:rPr>
              <a:t>（</a:t>
            </a:r>
            <a:r>
              <a:rPr lang="en-US" altLang="zh-CN" sz="2000" b="1" dirty="0">
                <a:solidFill>
                  <a:srgbClr val="3D5864"/>
                </a:solidFill>
                <a:latin typeface="微软雅黑" panose="020B0503020204020204" charset="-122"/>
                <a:ea typeface="微软雅黑" panose="020B0503020204020204" charset="-122"/>
              </a:rPr>
              <a:t>BER</a:t>
            </a:r>
            <a:r>
              <a:rPr lang="zh-CN" altLang="en-US" sz="2000" b="1" dirty="0">
                <a:solidFill>
                  <a:srgbClr val="3D5864"/>
                </a:solidFill>
                <a:latin typeface="微软雅黑" panose="020B0503020204020204" charset="-122"/>
                <a:ea typeface="微软雅黑" panose="020B0503020204020204" charset="-122"/>
              </a:rPr>
              <a:t>）</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419C4F-9D13-4157-A74E-DDB8D078DE22}"/>
                  </a:ext>
                </a:extLst>
              </p:cNvPr>
              <p:cNvSpPr txBox="1"/>
              <p:nvPr/>
            </p:nvSpPr>
            <p:spPr>
              <a:xfrm>
                <a:off x="659606" y="841375"/>
                <a:ext cx="10872788" cy="6016625"/>
              </a:xfrm>
              <a:prstGeom prst="rect">
                <a:avLst/>
              </a:prstGeom>
              <a:noFill/>
            </p:spPr>
            <p:txBody>
              <a:bodyPr wrap="square" lIns="0" rIns="0">
                <a:noAutofit/>
              </a:bodyPr>
              <a:lstStyle/>
              <a:p>
                <a:pPr marL="342900" indent="-342900" algn="just">
                  <a:lnSpc>
                    <a:spcPct val="130000"/>
                  </a:lnSpc>
                  <a:buFont typeface="Wingdings" panose="05000000000000000000" pitchFamily="2" charset="2"/>
                  <a:buChar char="p"/>
                </a:pPr>
                <a:r>
                  <a:rPr lang="zh-CN" altLang="en-US" sz="2000" dirty="0">
                    <a:latin typeface="Times New Roman" panose="02020603050405020304" pitchFamily="18" charset="0"/>
                    <a:cs typeface="Times New Roman" panose="02020603050405020304" pitchFamily="18" charset="0"/>
                  </a:rPr>
                  <a:t>考虑系统设计准则是</a:t>
                </a:r>
                <a:r>
                  <a:rPr lang="zh-CN" altLang="en-US" sz="2000" dirty="0">
                    <a:solidFill>
                      <a:srgbClr val="FF0000"/>
                    </a:solidFill>
                    <a:latin typeface="Times New Roman" panose="02020603050405020304" pitchFamily="18" charset="0"/>
                    <a:cs typeface="Times New Roman" panose="02020603050405020304" pitchFamily="18" charset="0"/>
                  </a:rPr>
                  <a:t>最小化系统所有流的</a:t>
                </a:r>
                <a:r>
                  <a:rPr lang="en-US" altLang="zh-CN" sz="2000" dirty="0">
                    <a:solidFill>
                      <a:srgbClr val="FF0000"/>
                    </a:solidFill>
                    <a:latin typeface="Times New Roman" panose="02020603050405020304" pitchFamily="18" charset="0"/>
                    <a:cs typeface="Times New Roman" panose="02020603050405020304" pitchFamily="18" charset="0"/>
                  </a:rPr>
                  <a:t>BER</a:t>
                </a:r>
                <a:r>
                  <a:rPr lang="zh-CN" altLang="en-US" sz="2000" dirty="0">
                    <a:solidFill>
                      <a:srgbClr val="FF0000"/>
                    </a:solidFill>
                    <a:latin typeface="Times New Roman" panose="02020603050405020304" pitchFamily="18" charset="0"/>
                    <a:cs typeface="Times New Roman" panose="02020603050405020304" pitchFamily="18" charset="0"/>
                  </a:rPr>
                  <a:t>和</a:t>
                </a:r>
                <a:r>
                  <a:rPr lang="zh-CN" altLang="en-US" sz="2000" dirty="0">
                    <a:latin typeface="Times New Roman" panose="02020603050405020304" pitchFamily="18" charset="0"/>
                    <a:cs typeface="Times New Roman" panose="02020603050405020304" pitchFamily="18" charset="0"/>
                  </a:rPr>
                  <a:t>，可以形成下列优化问题：</a:t>
                </a:r>
                <a:endParaRPr lang="en-US" altLang="zh-CN" sz="2000" dirty="0">
                  <a:latin typeface="Times New Roman" panose="02020603050405020304" pitchFamily="18" charset="0"/>
                  <a:cs typeface="Times New Roman" panose="02020603050405020304" pitchFamily="18" charset="0"/>
                </a:endParaRPr>
              </a:p>
              <a:p>
                <a:pPr algn="just">
                  <a:lnSpc>
                    <a:spcPct val="130000"/>
                  </a:lnSpc>
                </a:pP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altLang="zh-CN" sz="2400" i="1" smtClean="0">
                            <a:latin typeface="Cambria Math" panose="02040503050406030204" pitchFamily="18" charset="0"/>
                            <a:cs typeface="Times New Roman" panose="02020603050405020304" pitchFamily="18" charset="0"/>
                          </a:rPr>
                        </m:ctrlPr>
                      </m:funcPr>
                      <m:fName>
                        <m:limLow>
                          <m:limLowPr>
                            <m:ctrlPr>
                              <a:rPr lang="en-US" altLang="zh-CN" sz="2400" i="1">
                                <a:latin typeface="Cambria Math" panose="02040503050406030204" pitchFamily="18" charset="0"/>
                                <a:cs typeface="Times New Roman" panose="02020603050405020304" pitchFamily="18" charset="0"/>
                              </a:rPr>
                            </m:ctrlPr>
                          </m:limLowPr>
                          <m:e>
                            <m:r>
                              <m:rPr>
                                <m:sty m:val="p"/>
                              </m:rPr>
                              <a:rPr lang="en-US" altLang="zh-CN" sz="2400">
                                <a:latin typeface="Cambria Math" panose="02040503050406030204" pitchFamily="18" charset="0"/>
                                <a:cs typeface="Times New Roman" panose="02020603050405020304" pitchFamily="18" charset="0"/>
                              </a:rPr>
                              <m:t>min</m:t>
                            </m:r>
                          </m:e>
                          <m:lim>
                            <m:r>
                              <a:rPr lang="en-US" altLang="zh-CN" sz="2400" b="1">
                                <a:latin typeface="Cambria Math" panose="02040503050406030204" pitchFamily="18" charset="0"/>
                                <a:cs typeface="Times New Roman" panose="02020603050405020304" pitchFamily="18" charset="0"/>
                              </a:rPr>
                              <m:t>𝐩</m:t>
                            </m:r>
                          </m:lim>
                        </m:limLow>
                      </m:fName>
                      <m:e>
                        <m:nary>
                          <m:naryPr>
                            <m:chr m:val="∑"/>
                            <m:ctrlPr>
                              <a:rPr lang="en-US" altLang="zh-CN" sz="2400" i="1" smtClean="0">
                                <a:latin typeface="Cambria Math" panose="02040503050406030204" pitchFamily="18" charset="0"/>
                                <a:cs typeface="Times New Roman" panose="02020603050405020304" pitchFamily="18" charset="0"/>
                              </a:rPr>
                            </m:ctrlPr>
                          </m:naryPr>
                          <m:sub>
                            <m:r>
                              <m:rPr>
                                <m:brk m:alnAt="23"/>
                              </m:rPr>
                              <a:rPr lang="en-US" altLang="zh-CN" sz="2400" b="0" i="1" smtClean="0">
                                <a:latin typeface="Cambria Math" panose="02040503050406030204" pitchFamily="18" charset="0"/>
                                <a:cs typeface="Times New Roman" panose="02020603050405020304" pitchFamily="18" charset="0"/>
                              </a:rPr>
                              <m:t>𝑘</m:t>
                            </m:r>
                            <m:r>
                              <a:rPr lang="en-US" altLang="zh-CN" sz="2400" b="0" i="1" smtClean="0">
                                <a:latin typeface="Cambria Math" panose="02040503050406030204" pitchFamily="18" charset="0"/>
                                <a:cs typeface="Times New Roman" panose="02020603050405020304" pitchFamily="18" charset="0"/>
                              </a:rPr>
                              <m:t>=1</m:t>
                            </m:r>
                          </m:sub>
                          <m:sup>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𝑁</m:t>
                                </m:r>
                              </m:e>
                              <m:sub>
                                <m:r>
                                  <a:rPr lang="en-US" altLang="zh-CN" sz="2400" b="0" i="1" smtClean="0">
                                    <a:latin typeface="Cambria Math" panose="02040503050406030204" pitchFamily="18" charset="0"/>
                                    <a:cs typeface="Times New Roman" panose="02020603050405020304" pitchFamily="18" charset="0"/>
                                  </a:rPr>
                                  <m:t>𝑠</m:t>
                                </m:r>
                              </m:sub>
                            </m:sSub>
                          </m:sup>
                          <m:e>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2−</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2</m:t>
                                    </m:r>
                                  </m:num>
                                  <m:den>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𝑀</m:t>
                                        </m:r>
                                      </m:e>
                                    </m:rad>
                                  </m:den>
                                </m:f>
                              </m:num>
                              <m:den>
                                <m:func>
                                  <m:funcPr>
                                    <m:ctrlPr>
                                      <a:rPr lang="en-US" altLang="zh-CN" sz="2400" i="1">
                                        <a:latin typeface="Cambria Math" panose="02040503050406030204" pitchFamily="18" charset="0"/>
                                        <a:cs typeface="Times New Roman" panose="02020603050405020304" pitchFamily="18" charset="0"/>
                                      </a:rPr>
                                    </m:ctrlPr>
                                  </m:funcPr>
                                  <m:fName>
                                    <m:sSub>
                                      <m:sSubPr>
                                        <m:ctrlPr>
                                          <a:rPr lang="en-US" altLang="zh-CN" sz="2400" i="1">
                                            <a:latin typeface="Cambria Math" panose="02040503050406030204" pitchFamily="18" charset="0"/>
                                            <a:cs typeface="Times New Roman" panose="02020603050405020304" pitchFamily="18" charset="0"/>
                                          </a:rPr>
                                        </m:ctrlPr>
                                      </m:sSubPr>
                                      <m:e>
                                        <m:r>
                                          <m:rPr>
                                            <m:sty m:val="p"/>
                                          </m:rPr>
                                          <a:rPr lang="en-US" altLang="zh-CN" sz="2400">
                                            <a:latin typeface="Cambria Math" panose="02040503050406030204" pitchFamily="18" charset="0"/>
                                            <a:cs typeface="Times New Roman" panose="02020603050405020304" pitchFamily="18" charset="0"/>
                                          </a:rPr>
                                          <m:t>log</m:t>
                                        </m:r>
                                      </m:e>
                                      <m:sub>
                                        <m:r>
                                          <a:rPr lang="en-US" altLang="zh-CN" sz="2400" i="1">
                                            <a:latin typeface="Cambria Math" panose="02040503050406030204" pitchFamily="18" charset="0"/>
                                            <a:cs typeface="Times New Roman" panose="02020603050405020304" pitchFamily="18" charset="0"/>
                                          </a:rPr>
                                          <m:t>2</m:t>
                                        </m:r>
                                      </m:sub>
                                    </m:sSub>
                                  </m:fName>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𝑀</m:t>
                                        </m:r>
                                      </m:e>
                                    </m:d>
                                  </m:e>
                                </m:func>
                              </m:den>
                            </m:f>
                            <m:r>
                              <m:rPr>
                                <m:sty m:val="p"/>
                              </m:rPr>
                              <a:rPr lang="en-US" altLang="zh-CN" sz="2400">
                                <a:latin typeface="Cambria Math" panose="02040503050406030204" pitchFamily="18" charset="0"/>
                                <a:cs typeface="Times New Roman" panose="02020603050405020304" pitchFamily="18" charset="0"/>
                              </a:rPr>
                              <m:t>erfc</m:t>
                            </m:r>
                            <m:d>
                              <m:dPr>
                                <m:ctrlPr>
                                  <a:rPr lang="en-US" altLang="zh-CN" sz="2400" i="1">
                                    <a:latin typeface="Cambria Math" panose="02040503050406030204" pitchFamily="18" charset="0"/>
                                    <a:cs typeface="Times New Roman" panose="02020603050405020304" pitchFamily="18" charset="0"/>
                                  </a:rPr>
                                </m:ctrlPr>
                              </m:dPr>
                              <m:e>
                                <m:rad>
                                  <m:radPr>
                                    <m:degHide m:val="on"/>
                                    <m:ctrlPr>
                                      <a:rPr lang="en-US" altLang="zh-CN" sz="2400" i="1">
                                        <a:latin typeface="Cambria Math" panose="02040503050406030204" pitchFamily="18" charset="0"/>
                                        <a:cs typeface="Times New Roman" panose="02020603050405020304" pitchFamily="18" charset="0"/>
                                      </a:rPr>
                                    </m:ctrlPr>
                                  </m:radPr>
                                  <m:deg/>
                                  <m:e>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3</m:t>
                                        </m:r>
                                        <m:d>
                                          <m:dPr>
                                            <m:ctrlPr>
                                              <a:rPr lang="en-US" altLang="zh-CN" sz="2400" i="1" smtClean="0">
                                                <a:latin typeface="Cambria Math" panose="02040503050406030204" pitchFamily="18" charset="0"/>
                                                <a:cs typeface="Times New Roman" panose="02020603050405020304" pitchFamily="18" charset="0"/>
                                              </a:rPr>
                                            </m:ctrlPr>
                                          </m:dPr>
                                          <m:e>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𝑘</m:t>
                                                </m:r>
                                              </m:sub>
                                            </m:sSub>
                                            <m:sSubSup>
                                              <m:sSubSupPr>
                                                <m:ctrlPr>
                                                  <a:rPr lang="en-US" altLang="zh-CN" sz="2400" i="1" smtClean="0">
                                                    <a:latin typeface="Cambria Math" panose="02040503050406030204" pitchFamily="18" charset="0"/>
                                                    <a:cs typeface="Times New Roman" panose="02020603050405020304" pitchFamily="18" charset="0"/>
                                                  </a:rPr>
                                                </m:ctrlPr>
                                              </m:sSubSupPr>
                                              <m:e>
                                                <m:r>
                                                  <a:rPr lang="zh-CN" altLang="en-US" sz="2400" i="1">
                                                    <a:latin typeface="Cambria Math" panose="02040503050406030204" pitchFamily="18" charset="0"/>
                                                    <a:cs typeface="Times New Roman" panose="02020603050405020304" pitchFamily="18" charset="0"/>
                                                  </a:rPr>
                                                  <m:t>𝜎</m:t>
                                                </m:r>
                                              </m:e>
                                              <m:sub>
                                                <m:r>
                                                  <a:rPr lang="en-US" altLang="zh-CN" sz="2400" i="1">
                                                    <a:latin typeface="Cambria Math" panose="02040503050406030204" pitchFamily="18" charset="0"/>
                                                    <a:cs typeface="Times New Roman" panose="02020603050405020304" pitchFamily="18" charset="0"/>
                                                  </a:rPr>
                                                  <m:t>𝑘</m:t>
                                                </m:r>
                                              </m:sub>
                                              <m:sup>
                                                <m:r>
                                                  <a:rPr lang="en-US" altLang="zh-CN" sz="2400" i="1">
                                                    <a:latin typeface="Cambria Math" panose="02040503050406030204" pitchFamily="18" charset="0"/>
                                                    <a:cs typeface="Times New Roman" panose="02020603050405020304" pitchFamily="18" charset="0"/>
                                                  </a:rPr>
                                                  <m:t>2</m:t>
                                                </m:r>
                                              </m:sup>
                                            </m:sSubSup>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𝑘</m:t>
                                                </m:r>
                                              </m:sub>
                                            </m:sSub>
                                            <m:sSubSup>
                                              <m:sSubSupPr>
                                                <m:ctrlPr>
                                                  <a:rPr lang="en-US" altLang="zh-CN" sz="2400" i="1" smtClean="0">
                                                    <a:latin typeface="Cambria Math" panose="02040503050406030204" pitchFamily="18" charset="0"/>
                                                    <a:cs typeface="Times New Roman" panose="02020603050405020304" pitchFamily="18" charset="0"/>
                                                  </a:rPr>
                                                </m:ctrlPr>
                                              </m:sSubSupPr>
                                              <m:e>
                                                <m:r>
                                                  <a:rPr lang="zh-CN" altLang="en-US" sz="2400" i="1">
                                                    <a:latin typeface="Cambria Math" panose="02040503050406030204" pitchFamily="18" charset="0"/>
                                                    <a:cs typeface="Times New Roman" panose="02020603050405020304" pitchFamily="18" charset="0"/>
                                                  </a:rPr>
                                                  <m:t>𝜎</m:t>
                                                </m:r>
                                              </m:e>
                                              <m:sub>
                                                <m:r>
                                                  <a:rPr lang="en-US" altLang="zh-CN" sz="2400" i="1">
                                                    <a:latin typeface="Cambria Math" panose="02040503050406030204" pitchFamily="18" charset="0"/>
                                                    <a:cs typeface="Times New Roman" panose="02020603050405020304" pitchFamily="18" charset="0"/>
                                                  </a:rPr>
                                                  <m:t>𝑘</m:t>
                                                </m:r>
                                              </m:sub>
                                              <m:sup>
                                                <m:r>
                                                  <a:rPr lang="en-US" altLang="zh-CN" sz="2400" i="1">
                                                    <a:latin typeface="Cambria Math" panose="02040503050406030204" pitchFamily="18" charset="0"/>
                                                    <a:cs typeface="Times New Roman" panose="02020603050405020304" pitchFamily="18" charset="0"/>
                                                  </a:rPr>
                                                  <m:t>2</m:t>
                                                </m:r>
                                              </m:sup>
                                            </m:sSubSup>
                                            <m:sSup>
                                              <m:sSupPr>
                                                <m:ctrlPr>
                                                  <a:rPr lang="en-US" altLang="zh-CN" sz="2400" i="1">
                                                    <a:latin typeface="Cambria Math" panose="02040503050406030204" pitchFamily="18" charset="0"/>
                                                    <a:cs typeface="Times New Roman" panose="02020603050405020304" pitchFamily="18" charset="0"/>
                                                  </a:rPr>
                                                </m:ctrlPr>
                                              </m:sSupPr>
                                              <m:e>
                                                <m:r>
                                                  <a:rPr lang="zh-CN" altLang="en-US" sz="2400" i="1">
                                                    <a:latin typeface="Cambria Math" panose="02040503050406030204" pitchFamily="18" charset="0"/>
                                                    <a:cs typeface="Times New Roman" panose="02020603050405020304" pitchFamily="18" charset="0"/>
                                                  </a:rPr>
                                                  <m:t>𝜌</m:t>
                                                </m:r>
                                              </m:e>
                                              <m:sup>
                                                <m:r>
                                                  <a:rPr lang="en-US" altLang="zh-CN" sz="2400" i="1">
                                                    <a:latin typeface="Cambria Math" panose="02040503050406030204" pitchFamily="18" charset="0"/>
                                                    <a:cs typeface="Times New Roman" panose="02020603050405020304" pitchFamily="18" charset="0"/>
                                                  </a:rPr>
                                                  <m:t>2</m:t>
                                                </m:r>
                                              </m:sup>
                                            </m:sSup>
                                          </m:e>
                                        </m:d>
                                      </m:num>
                                      <m:den>
                                        <m:r>
                                          <a:rPr lang="en-US" altLang="zh-CN" sz="2400" i="1">
                                            <a:latin typeface="Cambria Math" panose="02040503050406030204" pitchFamily="18" charset="0"/>
                                            <a:cs typeface="Times New Roman" panose="02020603050405020304" pitchFamily="18" charset="0"/>
                                          </a:rPr>
                                          <m:t>2</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𝑀</m:t>
                                            </m:r>
                                            <m:r>
                                              <a:rPr lang="en-US" altLang="zh-CN" sz="2400" i="1">
                                                <a:latin typeface="Cambria Math" panose="02040503050406030204" pitchFamily="18" charset="0"/>
                                                <a:cs typeface="Times New Roman" panose="02020603050405020304" pitchFamily="18" charset="0"/>
                                              </a:rPr>
                                              <m:t>−1</m:t>
                                            </m:r>
                                          </m:e>
                                        </m:d>
                                        <m:d>
                                          <m:dPr>
                                            <m:ctrlPr>
                                              <a:rPr lang="en-US" altLang="zh-CN" sz="2400" i="1">
                                                <a:latin typeface="Cambria Math" panose="02040503050406030204" pitchFamily="18" charset="0"/>
                                                <a:cs typeface="Times New Roman" panose="02020603050405020304" pitchFamily="18" charset="0"/>
                                              </a:rPr>
                                            </m:ctrlPr>
                                          </m:dPr>
                                          <m:e>
                                            <m:nary>
                                              <m:naryPr>
                                                <m:chr m:val="∑"/>
                                                <m:ctrlPr>
                                                  <a:rPr lang="en-US" altLang="zh-CN" sz="2400" i="1" smtClean="0">
                                                    <a:latin typeface="Cambria Math" panose="02040503050406030204" pitchFamily="18" charset="0"/>
                                                    <a:cs typeface="Times New Roman" panose="02020603050405020304" pitchFamily="18" charset="0"/>
                                                  </a:rPr>
                                                </m:ctrlPr>
                                              </m:naryPr>
                                              <m:sub>
                                                <m:r>
                                                  <m:rPr>
                                                    <m:brk m:alnAt="23"/>
                                                  </m:rP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=1,</m:t>
                                                </m:r>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𝑘</m:t>
                                                </m:r>
                                              </m:sub>
                                              <m:sup>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𝑖</m:t>
                                                    </m:r>
                                                  </m:sub>
                                                </m:sSub>
                                                <m:sSubSup>
                                                  <m:sSubSupPr>
                                                    <m:ctrlPr>
                                                      <a:rPr lang="en-US" altLang="zh-CN" sz="2400" i="1">
                                                        <a:latin typeface="Cambria Math" panose="02040503050406030204" pitchFamily="18" charset="0"/>
                                                        <a:cs typeface="Times New Roman" panose="02020603050405020304" pitchFamily="18" charset="0"/>
                                                      </a:rPr>
                                                    </m:ctrlPr>
                                                  </m:sSubSupPr>
                                                  <m:e>
                                                    <m:r>
                                                      <a:rPr lang="zh-CN" altLang="en-US" sz="2400" i="1">
                                                        <a:latin typeface="Cambria Math" panose="02040503050406030204" pitchFamily="18" charset="0"/>
                                                        <a:cs typeface="Times New Roman" panose="02020603050405020304" pitchFamily="18" charset="0"/>
                                                      </a:rPr>
                                                      <m:t>𝜎</m:t>
                                                    </m:r>
                                                  </m:e>
                                                  <m:sub>
                                                    <m:r>
                                                      <a:rPr lang="en-US" altLang="zh-CN" sz="2400" i="1">
                                                        <a:latin typeface="Cambria Math" panose="02040503050406030204" pitchFamily="18" charset="0"/>
                                                        <a:cs typeface="Times New Roman" panose="02020603050405020304" pitchFamily="18" charset="0"/>
                                                      </a:rPr>
                                                      <m:t>𝑘</m:t>
                                                    </m:r>
                                                  </m:sub>
                                                  <m:sup>
                                                    <m:r>
                                                      <a:rPr lang="en-US" altLang="zh-CN" sz="2400" i="1">
                                                        <a:latin typeface="Cambria Math" panose="02040503050406030204" pitchFamily="18" charset="0"/>
                                                        <a:cs typeface="Times New Roman" panose="02020603050405020304" pitchFamily="18" charset="0"/>
                                                      </a:rPr>
                                                      <m:t>2</m:t>
                                                    </m:r>
                                                  </m:sup>
                                                </m:sSubSup>
                                                <m:sSup>
                                                  <m:sSupPr>
                                                    <m:ctrlPr>
                                                      <a:rPr lang="en-US" altLang="zh-CN" sz="2400" i="1">
                                                        <a:latin typeface="Cambria Math" panose="02040503050406030204" pitchFamily="18" charset="0"/>
                                                        <a:cs typeface="Times New Roman" panose="02020603050405020304" pitchFamily="18" charset="0"/>
                                                      </a:rPr>
                                                    </m:ctrlPr>
                                                  </m:sSupPr>
                                                  <m:e>
                                                    <m:r>
                                                      <a:rPr lang="zh-CN" altLang="en-US" sz="2400" i="1">
                                                        <a:latin typeface="Cambria Math" panose="02040503050406030204" pitchFamily="18" charset="0"/>
                                                        <a:cs typeface="Times New Roman" panose="02020603050405020304" pitchFamily="18" charset="0"/>
                                                      </a:rPr>
                                                      <m:t>𝜌</m:t>
                                                    </m:r>
                                                  </m:e>
                                                  <m:sup>
                                                    <m:r>
                                                      <a:rPr lang="en-US" altLang="zh-CN" sz="2400" i="1">
                                                        <a:latin typeface="Cambria Math" panose="02040503050406030204" pitchFamily="18" charset="0"/>
                                                        <a:cs typeface="Times New Roman" panose="02020603050405020304" pitchFamily="18" charset="0"/>
                                                      </a:rPr>
                                                      <m:t>2</m:t>
                                                    </m:r>
                                                  </m:sup>
                                                </m:sSup>
                                              </m:e>
                                            </m:nary>
                                            <m:r>
                                              <a:rPr lang="en-US" altLang="zh-CN" sz="2400" i="1">
                                                <a:latin typeface="Cambria Math" panose="02040503050406030204" pitchFamily="18" charset="0"/>
                                                <a:cs typeface="Times New Roman" panose="02020603050405020304" pitchFamily="18" charset="0"/>
                                              </a:rPr>
                                              <m:t>+</m:t>
                                            </m:r>
                                            <m:sSubSup>
                                              <m:sSub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400" i="1">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sz="2400" i="1">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2</m:t>
                                                </m:r>
                                              </m:sup>
                                            </m:sSubSup>
                                          </m:e>
                                        </m:d>
                                      </m:den>
                                    </m:f>
                                  </m:e>
                                </m:rad>
                              </m:e>
                            </m:d>
                          </m:e>
                        </m:nary>
                      </m:e>
                    </m:func>
                  </m:oMath>
                </a14:m>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b="0" dirty="0">
                    <a:cs typeface="Times New Roman" panose="02020603050405020304" pitchFamily="18" charset="0"/>
                  </a:rPr>
                  <a:t>                                  </a:t>
                </a:r>
                <a14:m>
                  <m:oMath xmlns:m="http://schemas.openxmlformats.org/officeDocument/2006/math">
                    <m:r>
                      <m:rPr>
                        <m:sty m:val="p"/>
                      </m:rPr>
                      <a:rPr lang="en-US" altLang="zh-CN" sz="2400" b="0" i="0" smtClean="0">
                        <a:latin typeface="Cambria Math" panose="02040503050406030204" pitchFamily="18" charset="0"/>
                        <a:cs typeface="Times New Roman" panose="02020603050405020304" pitchFamily="18" charset="0"/>
                      </a:rPr>
                      <m:t>s</m:t>
                    </m:r>
                    <m:r>
                      <a:rPr lang="en-US" altLang="zh-CN" sz="2400" b="0" i="0" smtClean="0">
                        <a:latin typeface="Cambria Math" panose="02040503050406030204" pitchFamily="18" charset="0"/>
                        <a:cs typeface="Times New Roman" panose="02020603050405020304" pitchFamily="18" charset="0"/>
                      </a:rPr>
                      <m:t>.</m:t>
                    </m:r>
                    <m:r>
                      <m:rPr>
                        <m:sty m:val="p"/>
                      </m:rPr>
                      <a:rPr lang="en-US" altLang="zh-CN" sz="2400" b="0" i="0" smtClean="0">
                        <a:latin typeface="Cambria Math" panose="02040503050406030204" pitchFamily="18" charset="0"/>
                        <a:cs typeface="Times New Roman" panose="02020603050405020304" pitchFamily="18" charset="0"/>
                      </a:rPr>
                      <m:t>t</m:t>
                    </m:r>
                    <m:r>
                      <a:rPr lang="en-US" altLang="zh-CN" sz="2400" b="0" i="0" smtClean="0">
                        <a:latin typeface="Cambria Math" panose="02040503050406030204" pitchFamily="18" charset="0"/>
                        <a:cs typeface="Times New Roman" panose="02020603050405020304" pitchFamily="18" charset="0"/>
                      </a:rPr>
                      <m:t>. </m:t>
                    </m:r>
                    <m:nary>
                      <m:naryPr>
                        <m:chr m:val="∑"/>
                        <m:ctrlPr>
                          <a:rPr lang="en-US" altLang="zh-CN" sz="2400" b="0" i="1" smtClean="0">
                            <a:latin typeface="Cambria Math" panose="02040503050406030204" pitchFamily="18" charset="0"/>
                            <a:cs typeface="Times New Roman" panose="02020603050405020304" pitchFamily="18" charset="0"/>
                          </a:rPr>
                        </m:ctrlPr>
                      </m:naryPr>
                      <m:sub>
                        <m:r>
                          <m:rPr>
                            <m:brk m:alnAt="23"/>
                          </m:rPr>
                          <a:rPr lang="en-US" altLang="zh-CN" sz="2400" b="0" i="1" smtClean="0">
                            <a:latin typeface="Cambria Math" panose="02040503050406030204" pitchFamily="18" charset="0"/>
                            <a:cs typeface="Times New Roman" panose="02020603050405020304" pitchFamily="18" charset="0"/>
                          </a:rPr>
                          <m:t>𝑘</m:t>
                        </m:r>
                        <m:r>
                          <a:rPr lang="en-US" altLang="zh-CN" sz="2400" b="0" i="1" smtClean="0">
                            <a:latin typeface="Cambria Math" panose="02040503050406030204" pitchFamily="18" charset="0"/>
                            <a:cs typeface="Times New Roman" panose="02020603050405020304" pitchFamily="18" charset="0"/>
                          </a:rPr>
                          <m:t>=1</m:t>
                        </m:r>
                      </m:sub>
                      <m:sup>
                        <m:sSub>
                          <m:sSub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𝑘</m:t>
                            </m:r>
                          </m:sub>
                        </m:sSub>
                      </m:e>
                    </m:nary>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𝑃</m:t>
                    </m:r>
                  </m:oMath>
                </a14:m>
                <a:endParaRPr lang="en-US" altLang="zh-CN" sz="2400" dirty="0">
                  <a:latin typeface="Times New Roman" panose="02020603050405020304" pitchFamily="18" charset="0"/>
                  <a:cs typeface="Times New Roman" panose="02020603050405020304" pitchFamily="18" charset="0"/>
                </a:endParaRPr>
              </a:p>
              <a:p>
                <a:pPr algn="just">
                  <a:lnSpc>
                    <a:spcPct val="150000"/>
                  </a:lnSpc>
                </a:pPr>
                <a:r>
                  <a:rPr lang="en-US" altLang="zh-CN" sz="2400" dirty="0">
                    <a:cs typeface="Times New Roman" panose="02020603050405020304" pitchFamily="18" charset="0"/>
                  </a:rPr>
                  <a:t>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𝑝</m:t>
                        </m:r>
                      </m:e>
                      <m:sub>
                        <m:r>
                          <a:rPr lang="en-US" altLang="zh-CN" sz="2400" i="1">
                            <a:latin typeface="Cambria Math" panose="02040503050406030204" pitchFamily="18" charset="0"/>
                            <a:cs typeface="Times New Roman" panose="02020603050405020304" pitchFamily="18" charset="0"/>
                          </a:rPr>
                          <m:t>𝑘</m:t>
                        </m:r>
                      </m:sub>
                    </m:sSub>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𝑘</m:t>
                    </m:r>
                  </m:oMath>
                </a14:m>
                <a:endParaRPr lang="en-US" altLang="zh-CN" sz="2400" b="0" i="1" dirty="0">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50000"/>
                  </a:lnSpc>
                </a:pPr>
                <a:r>
                  <a:rPr lang="zh-CN" altLang="en-US" sz="2000" dirty="0">
                    <a:latin typeface="Times New Roman" panose="02020603050405020304" pitchFamily="18" charset="0"/>
                    <a:cs typeface="Times New Roman" panose="02020603050405020304" pitchFamily="18" charset="0"/>
                  </a:rPr>
                  <a:t>其中，</a:t>
                </a:r>
                <a:r>
                  <a:rPr lang="en-US" altLang="zh-CN" sz="2000" b="1" dirty="0">
                    <a:cs typeface="Times New Roman" panose="02020603050405020304" pitchFamily="18" charset="0"/>
                  </a:rPr>
                  <a:t> </a:t>
                </a:r>
                <a14:m>
                  <m:oMath xmlns:m="http://schemas.openxmlformats.org/officeDocument/2006/math">
                    <m:r>
                      <a:rPr lang="en-US" altLang="zh-CN" sz="2000" b="1" i="0">
                        <a:latin typeface="Cambria Math" panose="02040503050406030204" pitchFamily="18" charset="0"/>
                        <a:cs typeface="Times New Roman" panose="02020603050405020304" pitchFamily="18" charset="0"/>
                      </a:rPr>
                      <m:t>𝐩</m:t>
                    </m:r>
                    <m:r>
                      <a:rPr lang="en-US" altLang="zh-CN" sz="2000" b="1" i="0" smtClean="0">
                        <a:latin typeface="Cambria Math" panose="02040503050406030204" pitchFamily="18" charset="0"/>
                        <a:cs typeface="Times New Roman" panose="02020603050405020304" pitchFamily="18" charset="0"/>
                      </a:rPr>
                      <m:t>=</m:t>
                    </m:r>
                    <m:sSup>
                      <m:sSupPr>
                        <m:ctrlPr>
                          <a:rPr lang="en-US" altLang="zh-CN" sz="2000" i="1" smtClean="0">
                            <a:latin typeface="Cambria Math" panose="02040503050406030204" pitchFamily="18" charset="0"/>
                            <a:cs typeface="Times New Roman" panose="02020603050405020304" pitchFamily="18" charset="0"/>
                          </a:rPr>
                        </m:ctrlPr>
                      </m:sSupPr>
                      <m:e>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cs typeface="Times New Roman" panose="02020603050405020304" pitchFamily="18" charset="0"/>
                                  </a:rPr>
                                  <m:t>1</m:t>
                                </m:r>
                              </m:sub>
                            </m:sSub>
                            <m:r>
                              <a:rPr lang="en-US" altLang="zh-CN" sz="2000" b="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𝑝</m:t>
                                </m:r>
                              </m:e>
                              <m:sub>
                                <m:r>
                                  <a:rPr lang="en-US" altLang="zh-CN" sz="2000" b="0" i="1">
                                    <a:latin typeface="Cambria Math" panose="02040503050406030204" pitchFamily="18" charset="0"/>
                                    <a:cs typeface="Times New Roman" panose="02020603050405020304" pitchFamily="18" charset="0"/>
                                  </a:rPr>
                                  <m:t>2</m:t>
                                </m:r>
                              </m:sub>
                            </m:sSub>
                            <m:r>
                              <a:rPr lang="en-US" altLang="zh-CN" sz="2000" b="0" i="1">
                                <a:latin typeface="Cambria Math" panose="02040503050406030204" pitchFamily="18" charset="0"/>
                                <a:cs typeface="Times New Roman" panose="02020603050405020304" pitchFamily="18" charset="0"/>
                              </a:rPr>
                              <m:t>,</m:t>
                            </m:r>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cs typeface="Times New Roman" panose="02020603050405020304" pitchFamily="18" charset="0"/>
                                  </a:rPr>
                                  <m:t>𝑝</m:t>
                                </m:r>
                              </m:e>
                              <m:sub>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000" b="0" i="1">
                                        <a:latin typeface="Cambria Math" panose="02040503050406030204" pitchFamily="18" charset="0"/>
                                        <a:ea typeface="Cambria Math" panose="02040503050406030204" pitchFamily="18" charset="0"/>
                                        <a:cs typeface="Times New Roman" panose="02020603050405020304" pitchFamily="18" charset="0"/>
                                      </a:rPr>
                                      <m:t>𝑠</m:t>
                                    </m:r>
                                  </m:sub>
                                </m:sSub>
                              </m:sub>
                            </m:sSub>
                          </m:e>
                        </m:d>
                      </m:e>
                      <m:sup>
                        <m:r>
                          <a:rPr lang="en-US" altLang="zh-CN" sz="2000" b="0" i="1" smtClean="0">
                            <a:latin typeface="Cambria Math" panose="02040503050406030204" pitchFamily="18" charset="0"/>
                            <a:cs typeface="Times New Roman" panose="02020603050405020304" pitchFamily="18" charset="0"/>
                          </a:rPr>
                          <m:t>𝑇</m:t>
                        </m:r>
                      </m:sup>
                    </m:sSup>
                    <m:r>
                      <a:rPr lang="zh-CN" altLang="en-US" sz="2000" i="1">
                        <a:latin typeface="Cambria Math" panose="02040503050406030204" pitchFamily="18" charset="0"/>
                        <a:cs typeface="Times New Roman" panose="02020603050405020304" pitchFamily="18" charset="0"/>
                      </a:rPr>
                      <m:t>表示</m:t>
                    </m:r>
                  </m:oMath>
                </a14:m>
                <a:r>
                  <a:rPr lang="zh-CN" altLang="en-US" sz="2000" dirty="0">
                    <a:latin typeface="Times New Roman" panose="02020603050405020304" pitchFamily="18" charset="0"/>
                    <a:cs typeface="Times New Roman" panose="02020603050405020304" pitchFamily="18" charset="0"/>
                  </a:rPr>
                  <a:t>分配给各个流的功率。</a:t>
                </a:r>
                <a:endParaRPr lang="en-US" altLang="zh-CN" sz="2000" dirty="0">
                  <a:latin typeface="Times New Roman" panose="02020603050405020304" pitchFamily="18" charset="0"/>
                  <a:cs typeface="Times New Roman" panose="02020603050405020304" pitchFamily="18" charset="0"/>
                </a:endParaRPr>
              </a:p>
              <a:p>
                <a:pPr algn="just">
                  <a:lnSpc>
                    <a:spcPct val="130000"/>
                  </a:lnSpc>
                </a:pPr>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93419C4F-9D13-4157-A74E-DDB8D078DE22}"/>
                  </a:ext>
                </a:extLst>
              </p:cNvPr>
              <p:cNvSpPr txBox="1">
                <a:spLocks noRot="1" noChangeAspect="1" noMove="1" noResize="1" noEditPoints="1" noAdjustHandles="1" noChangeArrowheads="1" noChangeShapeType="1" noTextEdit="1"/>
              </p:cNvSpPr>
              <p:nvPr/>
            </p:nvSpPr>
            <p:spPr>
              <a:xfrm>
                <a:off x="659606" y="841375"/>
                <a:ext cx="10872788" cy="6016625"/>
              </a:xfrm>
              <a:prstGeom prst="rect">
                <a:avLst/>
              </a:prstGeom>
              <a:blipFill>
                <a:blip r:embed="rId3"/>
                <a:stretch>
                  <a:fillRect l="-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21795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问题</a:t>
            </a:r>
            <a:r>
              <a:rPr lang="zh-CN" altLang="en-US" sz="2000" b="1" dirty="0">
                <a:solidFill>
                  <a:srgbClr val="3D5864"/>
                </a:solidFill>
                <a:latin typeface="微软雅黑" panose="020B0503020204020204" charset="-122"/>
                <a:ea typeface="微软雅黑" panose="020B0503020204020204" charset="-122"/>
              </a:rPr>
              <a:t>求解（</a:t>
            </a:r>
            <a:r>
              <a:rPr lang="en-US" altLang="zh-CN" sz="2000" b="1" dirty="0">
                <a:solidFill>
                  <a:srgbClr val="3D5864"/>
                </a:solidFill>
                <a:latin typeface="微软雅黑" panose="020B0503020204020204" charset="-122"/>
                <a:ea typeface="微软雅黑" panose="020B0503020204020204" charset="-122"/>
              </a:rPr>
              <a:t>BER</a:t>
            </a:r>
            <a:r>
              <a:rPr lang="zh-CN" altLang="en-US" sz="2000" b="1" dirty="0">
                <a:solidFill>
                  <a:srgbClr val="3D5864"/>
                </a:solidFill>
                <a:latin typeface="微软雅黑" panose="020B0503020204020204" charset="-122"/>
                <a:ea typeface="微软雅黑" panose="020B0503020204020204" charset="-122"/>
              </a:rPr>
              <a:t>）</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419C4F-9D13-4157-A74E-DDB8D078DE22}"/>
                  </a:ext>
                </a:extLst>
              </p:cNvPr>
              <p:cNvSpPr txBox="1"/>
              <p:nvPr/>
            </p:nvSpPr>
            <p:spPr>
              <a:xfrm>
                <a:off x="659606" y="841375"/>
                <a:ext cx="10872788" cy="6016625"/>
              </a:xfrm>
              <a:prstGeom prst="rect">
                <a:avLst/>
              </a:prstGeom>
              <a:noFill/>
            </p:spPr>
            <p:txBody>
              <a:bodyPr wrap="square" lIns="0" rIns="0">
                <a:noAutofit/>
              </a:bodyPr>
              <a:lstStyle/>
              <a:p>
                <a:pPr marL="342900" indent="-342900" algn="just">
                  <a:buFont typeface="Wingdings" panose="05000000000000000000" pitchFamily="2" charset="2"/>
                  <a:buChar char="p"/>
                </a:pPr>
                <a:r>
                  <a:rPr lang="zh-CN" altLang="en-US" sz="2000" dirty="0">
                    <a:latin typeface="Times New Roman" panose="02020603050405020304" pitchFamily="18" charset="0"/>
                    <a:cs typeface="Times New Roman" panose="02020603050405020304" pitchFamily="18" charset="0"/>
                  </a:rPr>
                  <a:t>因为上述问题是难解的非凸问题，转而优化目标函数的近似，</a:t>
                </a:r>
                <a:r>
                  <a:rPr lang="en-US" altLang="zh-CN" sz="2000" dirty="0">
                    <a:ea typeface="Cambria Math" panose="02040503050406030204" pitchFamily="18" charset="0"/>
                    <a:cs typeface="Times New Roman" panose="02020603050405020304" pitchFamily="18" charset="0"/>
                  </a:rPr>
                  <a:t> </a:t>
                </a:r>
                <a14:m>
                  <m:oMath xmlns:m="http://schemas.openxmlformats.org/officeDocument/2006/math">
                    <m:r>
                      <m:rPr>
                        <m:sty m:val="p"/>
                      </m:rPr>
                      <a:rPr lang="en-US" altLang="zh-CN" sz="2000" i="0"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erfc</m:t>
                    </m:r>
                    <m:d>
                      <m:dPr>
                        <m:ctrlPr>
                          <a:rPr lang="en-US" altLang="zh-CN" sz="2000" i="1">
                            <a:solidFill>
                              <a:srgbClr val="FF0000"/>
                            </a:solidFill>
                            <a:latin typeface="Cambria Math" panose="02040503050406030204" pitchFamily="18" charset="0"/>
                            <a:cs typeface="Times New Roman" panose="02020603050405020304" pitchFamily="18" charset="0"/>
                          </a:rPr>
                        </m:ctrlPr>
                      </m:dPr>
                      <m:e>
                        <m:r>
                          <m:rPr>
                            <m:sty m:val="p"/>
                          </m:rPr>
                          <a:rPr lang="en-US" altLang="zh-CN" sz="2000" i="1">
                            <a:solidFill>
                              <a:srgbClr val="FF0000"/>
                            </a:solidFill>
                            <a:latin typeface="Cambria Math" panose="02040503050406030204" pitchFamily="18" charset="0"/>
                            <a:cs typeface="Times New Roman" panose="02020603050405020304" pitchFamily="18" charset="0"/>
                          </a:rPr>
                          <m:t>x</m:t>
                        </m:r>
                      </m:e>
                    </m:d>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altLang="zh-CN"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𝑒</m:t>
                        </m:r>
                      </m:e>
                      <m:sup>
                        <m:f>
                          <m:fPr>
                            <m:type m:val="lin"/>
                            <m:ctrlPr>
                              <a:rPr lang="en-US" altLang="zh-CN"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−4</m:t>
                            </m:r>
                            <m:sSup>
                              <m:sSupPr>
                                <m:ctrlP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e>
                              <m:sup>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US" altLang="zh-CN"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3</m:t>
                            </m:r>
                          </m:den>
                        </m:f>
                      </m:sup>
                    </m:sSup>
                    <m:r>
                      <a:rPr lang="en-US" altLang="zh-CN"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6</m:t>
                        </m:r>
                      </m:den>
                    </m:f>
                    <m:sSup>
                      <m:sSupPr>
                        <m:ctrlP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𝑥</m:t>
                            </m:r>
                          </m:e>
                          <m:sup>
                            <m:r>
                              <a:rPr lang="en-US" altLang="zh-CN"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sup>
                        </m:sSup>
                      </m:sup>
                    </m:s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zh-CN" alt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a:latin typeface="Times New Roman" panose="02020603050405020304" pitchFamily="18" charset="0"/>
                    <a:cs typeface="Times New Roman" panose="02020603050405020304" pitchFamily="18" charset="0"/>
                  </a:rPr>
                  <a:t>即：</a:t>
                </a:r>
                <a:endParaRPr lang="en-US" altLang="zh-CN" sz="200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ea typeface="Cambria Math" panose="02040503050406030204" pitchFamily="18" charset="0"/>
                          <a:cs typeface="Times New Roman" panose="02020603050405020304" pitchFamily="18" charset="0"/>
                        </a:rPr>
                        <m:t>erfc</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a:latin typeface="Cambria Math" panose="02040503050406030204" pitchFamily="18" charset="0"/>
                                      <a:ea typeface="Cambria Math" panose="02040503050406030204" pitchFamily="18" charset="0"/>
                                      <a:cs typeface="Times New Roman" panose="02020603050405020304" pitchFamily="18" charset="0"/>
                                    </a:rPr>
                                    <m:t>3</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r>
                                        <a:rPr lang="en-US" altLang="zh-CN">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a:latin typeface="Cambria Math" panose="02040503050406030204" pitchFamily="18" charset="0"/>
                                              <a:ea typeface="Cambria Math" panose="02040503050406030204" pitchFamily="18" charset="0"/>
                                              <a:cs typeface="Times New Roman" panose="02020603050405020304" pitchFamily="18" charset="0"/>
                                            </a:rPr>
                                            <m:t>𝜌</m:t>
                                          </m:r>
                                        </m:e>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p>
                                    </m:e>
                                  </m:d>
                                </m:num>
                                <m:den>
                                  <m:r>
                                    <a:rPr lang="en-US" altLang="zh-CN">
                                      <a:latin typeface="Cambria Math" panose="02040503050406030204" pitchFamily="18" charset="0"/>
                                      <a:ea typeface="Cambria Math" panose="02040503050406030204" pitchFamily="18" charset="0"/>
                                      <a:cs typeface="Times New Roman" panose="02020603050405020304" pitchFamily="18" charset="0"/>
                                    </a:rPr>
                                    <m:t>2</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a:latin typeface="Cambria Math" panose="02040503050406030204" pitchFamily="18" charset="0"/>
                                          <a:ea typeface="Cambria Math" panose="02040503050406030204" pitchFamily="18" charset="0"/>
                                          <a:cs typeface="Times New Roman" panose="02020603050405020304" pitchFamily="18" charset="0"/>
                                        </a:rPr>
                                        <m:t>𝑀</m:t>
                                      </m:r>
                                      <m:r>
                                        <a:rPr lang="en-US" altLang="zh-CN">
                                          <a:latin typeface="Cambria Math" panose="02040503050406030204" pitchFamily="18" charset="0"/>
                                          <a:ea typeface="Cambria Math" panose="02040503050406030204" pitchFamily="18" charset="0"/>
                                          <a:cs typeface="Times New Roman" panose="02020603050405020304" pitchFamily="18" charset="0"/>
                                        </a:rPr>
                                        <m:t>−1</m:t>
                                      </m:r>
                                    </m:e>
                                  </m:d>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a:latin typeface="Cambria Math" panose="02040503050406030204" pitchFamily="18" charset="0"/>
                                              <a:ea typeface="Cambria Math" panose="02040503050406030204" pitchFamily="18" charset="0"/>
                                              <a:cs typeface="Times New Roman" panose="02020603050405020304" pitchFamily="18" charset="0"/>
                                            </a:rPr>
                                            <m:t>𝑖</m:t>
                                          </m:r>
                                          <m:r>
                                            <a:rPr lang="en-US" altLang="zh-CN">
                                              <a:latin typeface="Cambria Math" panose="02040503050406030204" pitchFamily="18" charset="0"/>
                                              <a:ea typeface="Cambria Math" panose="02040503050406030204" pitchFamily="18" charset="0"/>
                                              <a:cs typeface="Times New Roman" panose="02020603050405020304" pitchFamily="18" charset="0"/>
                                            </a:rPr>
                                            <m:t>=1,</m:t>
                                          </m:r>
                                          <m:r>
                                            <a:rPr lang="en-US" altLang="zh-CN">
                                              <a:latin typeface="Cambria Math" panose="02040503050406030204" pitchFamily="18" charset="0"/>
                                              <a:ea typeface="Cambria Math" panose="02040503050406030204" pitchFamily="18" charset="0"/>
                                              <a:cs typeface="Times New Roman" panose="02020603050405020304" pitchFamily="18" charset="0"/>
                                            </a:rPr>
                                            <m:t>𝑖</m:t>
                                          </m:r>
                                          <m:r>
                                            <a:rPr lang="en-US" altLang="zh-CN">
                                              <a:latin typeface="Cambria Math" panose="02040503050406030204" pitchFamily="18" charset="0"/>
                                              <a:ea typeface="Cambria Math" panose="02040503050406030204" pitchFamily="18" charset="0"/>
                                              <a:cs typeface="Times New Roman" panose="02020603050405020304" pitchFamily="18" charset="0"/>
                                            </a:rPr>
                                            <m:t>≠</m:t>
                                          </m:r>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𝑖</m:t>
                                              </m:r>
                                            </m:sub>
                                          </m:sSub>
                                          <m:sSubSup>
                                            <m:sSub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a:latin typeface="Cambria Math" panose="02040503050406030204" pitchFamily="18" charset="0"/>
                                                  <a:ea typeface="Cambria Math" panose="02040503050406030204" pitchFamily="18" charset="0"/>
                                                  <a:cs typeface="Times New Roman" panose="02020603050405020304" pitchFamily="18" charset="0"/>
                                                </a:rPr>
                                                <m:t>𝜌</m:t>
                                              </m:r>
                                            </m:e>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altLang="zh-CN">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e>
                                  </m:d>
                                </m:den>
                              </m:f>
                            </m:e>
                          </m:rad>
                        </m:e>
                      </m:d>
                      <m:r>
                        <a:rPr lang="en-US" altLang="zh-CN">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r>
                                    <a:rPr lang="en-US" altLang="zh-CN">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a:latin typeface="Cambria Math" panose="02040503050406030204" pitchFamily="18" charset="0"/>
                                          <a:ea typeface="Cambria Math" panose="02040503050406030204" pitchFamily="18" charset="0"/>
                                          <a:cs typeface="Times New Roman" panose="02020603050405020304" pitchFamily="18" charset="0"/>
                                        </a:rPr>
                                        <m:t>𝜌</m:t>
                                      </m:r>
                                    </m:e>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p>
                                </m:e>
                              </m:d>
                            </m:num>
                            <m:den>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a:latin typeface="Cambria Math" panose="02040503050406030204" pitchFamily="18" charset="0"/>
                                      <a:ea typeface="Cambria Math" panose="02040503050406030204" pitchFamily="18" charset="0"/>
                                      <a:cs typeface="Times New Roman" panose="02020603050405020304" pitchFamily="18" charset="0"/>
                                    </a:rPr>
                                    <m:t>𝑀</m:t>
                                  </m:r>
                                  <m:r>
                                    <a:rPr lang="en-US" altLang="zh-CN">
                                      <a:latin typeface="Cambria Math" panose="02040503050406030204" pitchFamily="18" charset="0"/>
                                      <a:ea typeface="Cambria Math" panose="02040503050406030204" pitchFamily="18" charset="0"/>
                                      <a:cs typeface="Times New Roman" panose="02020603050405020304" pitchFamily="18" charset="0"/>
                                    </a:rPr>
                                    <m:t>−1</m:t>
                                  </m:r>
                                </m:e>
                              </m:d>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a:latin typeface="Cambria Math" panose="02040503050406030204" pitchFamily="18" charset="0"/>
                                          <a:ea typeface="Cambria Math" panose="02040503050406030204" pitchFamily="18" charset="0"/>
                                          <a:cs typeface="Times New Roman" panose="02020603050405020304" pitchFamily="18" charset="0"/>
                                        </a:rPr>
                                        <m:t>𝑖</m:t>
                                      </m:r>
                                      <m:r>
                                        <a:rPr lang="en-US" altLang="zh-CN">
                                          <a:latin typeface="Cambria Math" panose="02040503050406030204" pitchFamily="18" charset="0"/>
                                          <a:ea typeface="Cambria Math" panose="02040503050406030204" pitchFamily="18" charset="0"/>
                                          <a:cs typeface="Times New Roman" panose="02020603050405020304" pitchFamily="18" charset="0"/>
                                        </a:rPr>
                                        <m:t>=1,</m:t>
                                      </m:r>
                                      <m:r>
                                        <a:rPr lang="en-US" altLang="zh-CN">
                                          <a:latin typeface="Cambria Math" panose="02040503050406030204" pitchFamily="18" charset="0"/>
                                          <a:ea typeface="Cambria Math" panose="02040503050406030204" pitchFamily="18" charset="0"/>
                                          <a:cs typeface="Times New Roman" panose="02020603050405020304" pitchFamily="18" charset="0"/>
                                        </a:rPr>
                                        <m:t>𝑖</m:t>
                                      </m:r>
                                      <m:r>
                                        <a:rPr lang="en-US" altLang="zh-CN">
                                          <a:latin typeface="Cambria Math" panose="02040503050406030204" pitchFamily="18" charset="0"/>
                                          <a:ea typeface="Cambria Math" panose="02040503050406030204" pitchFamily="18" charset="0"/>
                                          <a:cs typeface="Times New Roman" panose="02020603050405020304" pitchFamily="18" charset="0"/>
                                        </a:rPr>
                                        <m:t>≠</m:t>
                                      </m:r>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𝑖</m:t>
                                          </m:r>
                                        </m:sub>
                                      </m:sSub>
                                      <m:sSubSup>
                                        <m:sSub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a:latin typeface="Cambria Math" panose="02040503050406030204" pitchFamily="18" charset="0"/>
                                              <a:ea typeface="Cambria Math" panose="02040503050406030204" pitchFamily="18" charset="0"/>
                                              <a:cs typeface="Times New Roman" panose="02020603050405020304" pitchFamily="18" charset="0"/>
                                            </a:rPr>
                                            <m:t>𝜌</m:t>
                                          </m:r>
                                        </m:e>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altLang="zh-CN">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e>
                              </m:d>
                            </m:den>
                          </m:f>
                        </m:sup>
                      </m:sSup>
                      <m:r>
                        <a:rPr lang="en-US" altLang="zh-CN">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6</m:t>
                          </m:r>
                        </m:den>
                      </m:f>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a:latin typeface="Cambria Math" panose="02040503050406030204" pitchFamily="18" charset="0"/>
                                  <a:ea typeface="Cambria Math" panose="02040503050406030204" pitchFamily="18" charset="0"/>
                                  <a:cs typeface="Times New Roman" panose="02020603050405020304" pitchFamily="18" charset="0"/>
                                </a:rPr>
                                <m:t>3</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r>
                                    <a:rPr lang="en-US" altLang="zh-CN">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Sub>
                                  <m:sSubSup>
                                    <m:sSub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a:latin typeface="Cambria Math" panose="02040503050406030204" pitchFamily="18" charset="0"/>
                                          <a:ea typeface="Cambria Math" panose="02040503050406030204" pitchFamily="18" charset="0"/>
                                          <a:cs typeface="Times New Roman" panose="02020603050405020304" pitchFamily="18" charset="0"/>
                                        </a:rPr>
                                        <m:t>𝜌</m:t>
                                      </m:r>
                                    </m:e>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p>
                                </m:e>
                              </m:d>
                            </m:num>
                            <m:den>
                              <m:r>
                                <a:rPr lang="en-US" altLang="zh-CN">
                                  <a:latin typeface="Cambria Math" panose="02040503050406030204" pitchFamily="18" charset="0"/>
                                  <a:ea typeface="Cambria Math" panose="02040503050406030204" pitchFamily="18" charset="0"/>
                                  <a:cs typeface="Times New Roman" panose="02020603050405020304" pitchFamily="18" charset="0"/>
                                </a:rPr>
                                <m:t>2</m:t>
                              </m:r>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a:latin typeface="Cambria Math" panose="02040503050406030204" pitchFamily="18" charset="0"/>
                                      <a:ea typeface="Cambria Math" panose="02040503050406030204" pitchFamily="18" charset="0"/>
                                      <a:cs typeface="Times New Roman" panose="02020603050405020304" pitchFamily="18" charset="0"/>
                                    </a:rPr>
                                    <m:t>𝑀</m:t>
                                  </m:r>
                                  <m:r>
                                    <a:rPr lang="en-US" altLang="zh-CN">
                                      <a:latin typeface="Cambria Math" panose="02040503050406030204" pitchFamily="18" charset="0"/>
                                      <a:ea typeface="Cambria Math" panose="02040503050406030204" pitchFamily="18" charset="0"/>
                                      <a:cs typeface="Times New Roman" panose="02020603050405020304" pitchFamily="18" charset="0"/>
                                    </a:rPr>
                                    <m:t>−1</m:t>
                                  </m:r>
                                </m:e>
                              </m:d>
                              <m:d>
                                <m:d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nary>
                                    <m:naryPr>
                                      <m: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altLang="zh-CN">
                                          <a:latin typeface="Cambria Math" panose="02040503050406030204" pitchFamily="18" charset="0"/>
                                          <a:ea typeface="Cambria Math" panose="02040503050406030204" pitchFamily="18" charset="0"/>
                                          <a:cs typeface="Times New Roman" panose="02020603050405020304" pitchFamily="18" charset="0"/>
                                        </a:rPr>
                                        <m:t>𝑖</m:t>
                                      </m:r>
                                      <m:r>
                                        <a:rPr lang="en-US" altLang="zh-CN">
                                          <a:latin typeface="Cambria Math" panose="02040503050406030204" pitchFamily="18" charset="0"/>
                                          <a:ea typeface="Cambria Math" panose="02040503050406030204" pitchFamily="18" charset="0"/>
                                          <a:cs typeface="Times New Roman" panose="02020603050405020304" pitchFamily="18" charset="0"/>
                                        </a:rPr>
                                        <m:t>=1,</m:t>
                                      </m:r>
                                      <m:r>
                                        <a:rPr lang="en-US" altLang="zh-CN">
                                          <a:latin typeface="Cambria Math" panose="02040503050406030204" pitchFamily="18" charset="0"/>
                                          <a:ea typeface="Cambria Math" panose="02040503050406030204" pitchFamily="18" charset="0"/>
                                          <a:cs typeface="Times New Roman" panose="02020603050405020304" pitchFamily="18" charset="0"/>
                                        </a:rPr>
                                        <m:t>𝑖</m:t>
                                      </m:r>
                                      <m:r>
                                        <a:rPr lang="en-US" altLang="zh-CN">
                                          <a:latin typeface="Cambria Math" panose="02040503050406030204" pitchFamily="18" charset="0"/>
                                          <a:ea typeface="Cambria Math" panose="02040503050406030204" pitchFamily="18" charset="0"/>
                                          <a:cs typeface="Times New Roman" panose="02020603050405020304" pitchFamily="18" charset="0"/>
                                        </a:rPr>
                                        <m:t>≠</m:t>
                                      </m:r>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ea typeface="Cambria Math" panose="02040503050406030204" pitchFamily="18" charset="0"/>
                                              <a:cs typeface="Times New Roman" panose="02020603050405020304" pitchFamily="18" charset="0"/>
                                            </a:rPr>
                                            <m:t>𝑝</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𝑖</m:t>
                                          </m:r>
                                        </m:sub>
                                      </m:sSub>
                                      <m:sSubSup>
                                        <m:sSub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a:rPr lang="en-US" altLang="zh-CN">
                                              <a:latin typeface="Cambria Math" panose="02040503050406030204" pitchFamily="18" charset="0"/>
                                              <a:ea typeface="Cambria Math" panose="02040503050406030204" pitchFamily="18" charset="0"/>
                                              <a:cs typeface="Times New Roman" panose="02020603050405020304" pitchFamily="18" charset="0"/>
                                            </a:rPr>
                                            <m:t>𝑘</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a:latin typeface="Cambria Math" panose="02040503050406030204" pitchFamily="18" charset="0"/>
                                              <a:ea typeface="Cambria Math" panose="02040503050406030204" pitchFamily="18" charset="0"/>
                                              <a:cs typeface="Times New Roman" panose="02020603050405020304" pitchFamily="18" charset="0"/>
                                            </a:rPr>
                                            <m:t>𝜌</m:t>
                                          </m:r>
                                        </m:e>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altLang="zh-CN">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a:latin typeface="Cambria Math" panose="02040503050406030204" pitchFamily="18" charset="0"/>
                                          <a:ea typeface="Cambria Math" panose="02040503050406030204" pitchFamily="18" charset="0"/>
                                          <a:cs typeface="Times New Roman" panose="02020603050405020304" pitchFamily="18" charset="0"/>
                                        </a:rPr>
                                        <m:t>2</m:t>
                                      </m:r>
                                    </m:sup>
                                  </m:sSubSup>
                                </m:e>
                              </m:d>
                            </m:den>
                          </m:f>
                        </m:sup>
                      </m:sSup>
                    </m:oMath>
                  </m:oMathPara>
                </a14:m>
                <a:endParaRPr lang="en-US" altLang="zh-CN" dirty="0">
                  <a:latin typeface="Cambria Math" panose="02040503050406030204" pitchFamily="18" charset="0"/>
                  <a:ea typeface="Cambria Math" panose="02040503050406030204" pitchFamily="18" charset="0"/>
                  <a:cs typeface="Times New Roman" panose="02020603050405020304" pitchFamily="18" charset="0"/>
                </a:endParaRPr>
              </a:p>
              <a:p>
                <a:pPr algn="just"/>
                <a:endParaRPr lang="en-US" altLang="zh-CN" sz="1600" dirty="0">
                  <a:latin typeface="Times New Roman" panose="02020603050405020304" pitchFamily="18" charset="0"/>
                  <a:cs typeface="Times New Roman" panose="02020603050405020304" pitchFamily="18" charset="0"/>
                </a:endParaRPr>
              </a:p>
              <a:p>
                <a:pPr algn="just"/>
                <a:r>
                  <a:rPr lang="zh-CN" altLang="en-US" sz="2000" dirty="0">
                    <a:latin typeface="Times New Roman" panose="02020603050405020304" pitchFamily="18" charset="0"/>
                    <a:cs typeface="Times New Roman" panose="02020603050405020304" pitchFamily="18" charset="0"/>
                  </a:rPr>
                  <a:t>这样，</a:t>
                </a:r>
                <a:r>
                  <a:rPr lang="en-US" altLang="zh-CN" sz="2000" dirty="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优化问题变为：</a:t>
                </a:r>
                <a:endParaRPr lang="en-US" altLang="zh-CN" sz="2000" dirty="0">
                  <a:latin typeface="Times New Roman" panose="02020603050405020304" pitchFamily="18" charset="0"/>
                  <a:cs typeface="Times New Roman" panose="02020603050405020304" pitchFamily="18" charset="0"/>
                </a:endParaRPr>
              </a:p>
              <a:p>
                <a:pPr>
                  <a:lnSpc>
                    <a:spcPct val="130000"/>
                  </a:lnSpc>
                </a:pPr>
                <a:r>
                  <a:rPr lang="en-US" altLang="zh-CN" sz="2400" dirty="0">
                    <a:cs typeface="Times New Roman" panose="02020603050405020304" pitchFamily="18" charset="0"/>
                  </a:rPr>
                  <a:t>                              </a:t>
                </a:r>
                <a14:m>
                  <m:oMath xmlns:m="http://schemas.openxmlformats.org/officeDocument/2006/math">
                    <m:func>
                      <m:funcPr>
                        <m:ctrlPr>
                          <a:rPr lang="en-US" altLang="zh-CN" i="1" smtClean="0">
                            <a:latin typeface="Cambria Math" panose="02040503050406030204" pitchFamily="18" charset="0"/>
                            <a:cs typeface="Times New Roman" panose="02020603050405020304" pitchFamily="18" charset="0"/>
                          </a:rPr>
                        </m:ctrlPr>
                      </m:funcPr>
                      <m:fName>
                        <m:limLow>
                          <m:limLowPr>
                            <m:ctrlPr>
                              <a:rPr lang="en-US" altLang="zh-CN" i="1">
                                <a:latin typeface="Cambria Math" panose="02040503050406030204" pitchFamily="18" charset="0"/>
                                <a:cs typeface="Times New Roman" panose="02020603050405020304" pitchFamily="18" charset="0"/>
                              </a:rPr>
                            </m:ctrlPr>
                          </m:limLowPr>
                          <m:e>
                            <m:r>
                              <m:rPr>
                                <m:sty m:val="p"/>
                              </m:rPr>
                              <a:rPr lang="en-US" altLang="zh-CN">
                                <a:latin typeface="Cambria Math" panose="02040503050406030204" pitchFamily="18" charset="0"/>
                                <a:cs typeface="Times New Roman" panose="02020603050405020304" pitchFamily="18" charset="0"/>
                              </a:rPr>
                              <m:t>min</m:t>
                            </m:r>
                          </m:e>
                          <m:lim>
                            <m:r>
                              <a:rPr lang="en-US" altLang="zh-CN" b="1">
                                <a:latin typeface="Cambria Math" panose="02040503050406030204" pitchFamily="18" charset="0"/>
                                <a:cs typeface="Times New Roman" panose="02020603050405020304" pitchFamily="18" charset="0"/>
                              </a:rPr>
                              <m:t>𝐩</m:t>
                            </m:r>
                          </m:lim>
                        </m:limLow>
                      </m:fName>
                      <m:e>
                        <m:nary>
                          <m:naryPr>
                            <m:chr m:val="∑"/>
                            <m:ctrlPr>
                              <a:rPr lang="en-US" altLang="zh-CN" i="1" smtClean="0">
                                <a:solidFill>
                                  <a:schemeClr val="tx1"/>
                                </a:solidFill>
                                <a:latin typeface="Cambria Math" panose="02040503050406030204" pitchFamily="18" charset="0"/>
                                <a:cs typeface="Times New Roman" panose="02020603050405020304" pitchFamily="18" charset="0"/>
                              </a:rPr>
                            </m:ctrlPr>
                          </m:naryPr>
                          <m:sub>
                            <m:r>
                              <a:rPr lang="en-US" altLang="zh-CN" i="1">
                                <a:latin typeface="Cambria Math" panose="02040503050406030204" pitchFamily="18" charset="0"/>
                                <a:cs typeface="Times New Roman" panose="02020603050405020304" pitchFamily="18" charset="0"/>
                              </a:rPr>
                              <m:t>𝑘</m:t>
                            </m:r>
                            <m:r>
                              <a:rPr lang="en-US" altLang="zh-CN" i="1">
                                <a:solidFill>
                                  <a:schemeClr val="tx1"/>
                                </a:solidFill>
                                <a:latin typeface="Cambria Math" panose="02040503050406030204" pitchFamily="18" charset="0"/>
                                <a:cs typeface="Times New Roman" panose="02020603050405020304" pitchFamily="18" charset="0"/>
                              </a:rPr>
                              <m:t>=1</m:t>
                            </m:r>
                          </m:sub>
                          <m:sup>
                            <m:sSub>
                              <m:sSubPr>
                                <m:ctrlP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𝑠</m:t>
                                </m:r>
                              </m:sub>
                            </m:sSub>
                          </m:sup>
                          <m:e>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2−</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2</m:t>
                                    </m:r>
                                  </m:num>
                                  <m:den>
                                    <m:rad>
                                      <m:radPr>
                                        <m:degHide m:val="on"/>
                                        <m:ctrlPr>
                                          <a:rPr lang="en-US" altLang="zh-CN" i="1">
                                            <a:latin typeface="Cambria Math" panose="02040503050406030204" pitchFamily="18" charset="0"/>
                                            <a:cs typeface="Times New Roman" panose="02020603050405020304" pitchFamily="18" charset="0"/>
                                          </a:rPr>
                                        </m:ctrlPr>
                                      </m:radPr>
                                      <m:deg/>
                                      <m:e>
                                        <m:r>
                                          <a:rPr lang="en-US" altLang="zh-CN" i="1">
                                            <a:latin typeface="Cambria Math" panose="02040503050406030204" pitchFamily="18" charset="0"/>
                                            <a:cs typeface="Times New Roman" panose="02020603050405020304" pitchFamily="18" charset="0"/>
                                          </a:rPr>
                                          <m:t>𝑀</m:t>
                                        </m:r>
                                      </m:e>
                                    </m:rad>
                                  </m:den>
                                </m:f>
                              </m:num>
                              <m:den>
                                <m:func>
                                  <m:funcPr>
                                    <m:ctrlPr>
                                      <a:rPr lang="en-US" altLang="zh-CN" i="1">
                                        <a:latin typeface="Cambria Math" panose="02040503050406030204" pitchFamily="18" charset="0"/>
                                        <a:cs typeface="Times New Roman" panose="02020603050405020304" pitchFamily="18" charset="0"/>
                                      </a:rPr>
                                    </m:ctrlPr>
                                  </m:funcPr>
                                  <m:fName>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a:latin typeface="Cambria Math" panose="02040503050406030204" pitchFamily="18" charset="0"/>
                                            <a:cs typeface="Times New Roman" panose="02020603050405020304" pitchFamily="18" charset="0"/>
                                          </a:rPr>
                                          <m:t>log</m:t>
                                        </m:r>
                                      </m:e>
                                      <m:sub>
                                        <m:r>
                                          <a:rPr lang="en-US" altLang="zh-CN" i="1">
                                            <a:latin typeface="Cambria Math" panose="02040503050406030204" pitchFamily="18" charset="0"/>
                                            <a:cs typeface="Times New Roman" panose="02020603050405020304" pitchFamily="18" charset="0"/>
                                          </a:rPr>
                                          <m:t>2</m:t>
                                        </m:r>
                                      </m:sub>
                                    </m:sSub>
                                  </m:fName>
                                  <m:e>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𝑀</m:t>
                                        </m:r>
                                      </m:e>
                                    </m:d>
                                  </m:e>
                                </m:func>
                              </m:den>
                            </m:f>
                            <m:d>
                              <m:dPr>
                                <m:ctrlPr>
                                  <a:rPr lang="en-US" altLang="zh-CN" i="1">
                                    <a:latin typeface="Cambria Math" panose="02040503050406030204" pitchFamily="18" charset="0"/>
                                    <a:cs typeface="Times New Roman" panose="02020603050405020304" pitchFamily="18" charset="0"/>
                                  </a:rPr>
                                </m:ctrlPr>
                              </m:dPr>
                              <m:e>
                                <m:f>
                                  <m:f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r>
                                          <m:rPr>
                                            <m:sty m:val="p"/>
                                          </m:rPr>
                                          <a:rPr lang="en-US" altLang="zh-CN" i="1" dirty="0">
                                            <a:latin typeface="Cambria Math" panose="02040503050406030204" pitchFamily="18" charset="0"/>
                                            <a:cs typeface="Times New Roman" panose="02020603050405020304" pitchFamily="18" charset="0"/>
                                          </a:rPr>
                                          <m:t>a</m:t>
                                        </m:r>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𝑘</m:t>
                                                </m:r>
                                              </m:sub>
                                            </m:sSub>
                                            <m:r>
                                              <a:rPr lang="en-US" altLang="zh-CN" i="1">
                                                <a:latin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𝜎</m:t>
                                                </m:r>
                                              </m:e>
                                              <m:sub>
                                                <m:r>
                                                  <a:rPr lang="en-US" altLang="zh-CN" i="1">
                                                    <a:latin typeface="Cambria Math" panose="02040503050406030204" pitchFamily="18" charset="0"/>
                                                    <a:cs typeface="Times New Roman" panose="02020603050405020304" pitchFamily="18" charset="0"/>
                                                  </a:rPr>
                                                  <m:t>𝑘</m:t>
                                                </m:r>
                                              </m:sub>
                                              <m:sup>
                                                <m:r>
                                                  <a:rPr lang="en-US" altLang="zh-CN" i="1">
                                                    <a:latin typeface="Cambria Math" panose="02040503050406030204" pitchFamily="18" charset="0"/>
                                                    <a:cs typeface="Times New Roman" panose="02020603050405020304" pitchFamily="18" charset="0"/>
                                                  </a:rPr>
                                                  <m:t>2</m:t>
                                                </m:r>
                                              </m:sup>
                                            </m:sSubSup>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𝜌</m:t>
                                                </m:r>
                                              </m:e>
                                              <m:sup>
                                                <m:r>
                                                  <a:rPr lang="en-US" altLang="zh-CN" i="1">
                                                    <a:latin typeface="Cambria Math" panose="02040503050406030204" pitchFamily="18" charset="0"/>
                                                    <a:cs typeface="Times New Roman" panose="02020603050405020304" pitchFamily="18" charset="0"/>
                                                  </a:rPr>
                                                  <m:t>2</m:t>
                                                </m:r>
                                              </m:sup>
                                            </m:sSup>
                                          </m:e>
                                        </m:d>
                                      </m:num>
                                      <m:den>
                                        <m:r>
                                          <a:rPr lang="en-US" altLang="zh-CN" i="1" dirty="0">
                                            <a:latin typeface="Cambria Math" panose="02040503050406030204" pitchFamily="18" charset="0"/>
                                            <a:cs typeface="Times New Roman" panose="02020603050405020304" pitchFamily="18" charset="0"/>
                                          </a:rPr>
                                          <m:t>𝑏</m:t>
                                        </m:r>
                                        <m:d>
                                          <m:dPr>
                                            <m:ctrlPr>
                                              <a:rPr lang="en-US" altLang="zh-CN" i="1" dirty="0">
                                                <a:latin typeface="Cambria Math" panose="02040503050406030204" pitchFamily="18" charset="0"/>
                                                <a:cs typeface="Times New Roman" panose="02020603050405020304" pitchFamily="18" charset="0"/>
                                              </a:rPr>
                                            </m:ctrlPr>
                                          </m:dPr>
                                          <m:e>
                                            <m:r>
                                              <a:rPr lang="en-US" altLang="zh-CN" b="1">
                                                <a:latin typeface="Cambria Math" panose="02040503050406030204" pitchFamily="18" charset="0"/>
                                                <a:cs typeface="Times New Roman" panose="02020603050405020304" pitchFamily="18" charset="0"/>
                                              </a:rPr>
                                              <m:t>𝐩</m:t>
                                            </m:r>
                                            <m:r>
                                              <a:rPr lang="en-US" altLang="zh-CN" i="1">
                                                <a:latin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𝜎</m:t>
                                                </m:r>
                                              </m:e>
                                              <m:sub>
                                                <m:r>
                                                  <a:rPr lang="en-US" altLang="zh-CN" i="1">
                                                    <a:latin typeface="Cambria Math" panose="02040503050406030204" pitchFamily="18" charset="0"/>
                                                    <a:cs typeface="Times New Roman" panose="02020603050405020304" pitchFamily="18" charset="0"/>
                                                  </a:rPr>
                                                  <m:t>𝑘</m:t>
                                                </m:r>
                                              </m:sub>
                                              <m:sup>
                                                <m:r>
                                                  <a:rPr lang="en-US" altLang="zh-CN" i="1">
                                                    <a:latin typeface="Cambria Math" panose="02040503050406030204" pitchFamily="18" charset="0"/>
                                                    <a:cs typeface="Times New Roman" panose="02020603050405020304" pitchFamily="18" charset="0"/>
                                                  </a:rPr>
                                                  <m:t>2</m:t>
                                                </m:r>
                                              </m:sup>
                                            </m:sSubSup>
                                            <m:r>
                                              <a:rPr lang="en-US" altLang="zh-CN" i="1">
                                                <a:latin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p>
                                            </m:sSub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𝜌</m:t>
                                                </m:r>
                                              </m:e>
                                              <m:sup>
                                                <m:r>
                                                  <a:rPr lang="en-US" altLang="zh-CN" i="1">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m:t>
                                            </m:r>
                                          </m:e>
                                        </m:d>
                                      </m:den>
                                    </m:f>
                                  </m:sup>
                                </m:s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6</m:t>
                                    </m:r>
                                  </m:den>
                                </m:f>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r>
                                          <m:rPr>
                                            <m:sty m:val="p"/>
                                          </m:rPr>
                                          <a:rPr lang="en-US" altLang="zh-CN" i="1" dirty="0">
                                            <a:latin typeface="Cambria Math" panose="02040503050406030204" pitchFamily="18" charset="0"/>
                                            <a:cs typeface="Times New Roman" panose="02020603050405020304" pitchFamily="18" charset="0"/>
                                          </a:rPr>
                                          <m:t>a</m:t>
                                        </m:r>
                                        <m:d>
                                          <m:dPr>
                                            <m:ctrlPr>
                                              <a:rPr lang="en-US" altLang="zh-CN" i="1" dirty="0">
                                                <a:latin typeface="Cambria Math" panose="02040503050406030204" pitchFamily="18" charset="0"/>
                                                <a:cs typeface="Times New Roman" panose="02020603050405020304" pitchFamily="18" charset="0"/>
                                              </a:rPr>
                                            </m:ctrlPr>
                                          </m:dPr>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𝑘</m:t>
                                                </m:r>
                                              </m:sub>
                                            </m:sSub>
                                            <m:r>
                                              <a:rPr lang="en-US" altLang="zh-CN" i="1">
                                                <a:latin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𝜎</m:t>
                                                </m:r>
                                              </m:e>
                                              <m:sub>
                                                <m:r>
                                                  <a:rPr lang="en-US" altLang="zh-CN" i="1">
                                                    <a:latin typeface="Cambria Math" panose="02040503050406030204" pitchFamily="18" charset="0"/>
                                                    <a:cs typeface="Times New Roman" panose="02020603050405020304" pitchFamily="18" charset="0"/>
                                                  </a:rPr>
                                                  <m:t>𝑘</m:t>
                                                </m:r>
                                              </m:sub>
                                              <m:sup>
                                                <m:r>
                                                  <a:rPr lang="en-US" altLang="zh-CN" i="1">
                                                    <a:latin typeface="Cambria Math" panose="02040503050406030204" pitchFamily="18" charset="0"/>
                                                    <a:cs typeface="Times New Roman" panose="02020603050405020304" pitchFamily="18" charset="0"/>
                                                  </a:rPr>
                                                  <m:t>2</m:t>
                                                </m:r>
                                              </m:sup>
                                            </m:sSubSup>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𝜌</m:t>
                                                </m:r>
                                              </m:e>
                                              <m:sup>
                                                <m:r>
                                                  <a:rPr lang="en-US" altLang="zh-CN" i="1">
                                                    <a:latin typeface="Cambria Math" panose="02040503050406030204" pitchFamily="18" charset="0"/>
                                                    <a:cs typeface="Times New Roman" panose="02020603050405020304" pitchFamily="18" charset="0"/>
                                                  </a:rPr>
                                                  <m:t>2</m:t>
                                                </m:r>
                                              </m:sup>
                                            </m:sSup>
                                          </m:e>
                                        </m:d>
                                      </m:num>
                                      <m:den>
                                        <m:r>
                                          <a:rPr lang="en-US" altLang="zh-CN" i="1">
                                            <a:latin typeface="Cambria Math" panose="02040503050406030204" pitchFamily="18" charset="0"/>
                                            <a:cs typeface="Times New Roman" panose="02020603050405020304" pitchFamily="18" charset="0"/>
                                          </a:rPr>
                                          <m:t>2</m:t>
                                        </m:r>
                                        <m:r>
                                          <a:rPr lang="en-US" altLang="zh-CN" i="1" dirty="0">
                                            <a:latin typeface="Cambria Math" panose="02040503050406030204" pitchFamily="18" charset="0"/>
                                            <a:cs typeface="Times New Roman" panose="02020603050405020304" pitchFamily="18" charset="0"/>
                                          </a:rPr>
                                          <m:t>𝑏</m:t>
                                        </m:r>
                                        <m:d>
                                          <m:dPr>
                                            <m:ctrlPr>
                                              <a:rPr lang="en-US" altLang="zh-CN" i="1" dirty="0">
                                                <a:latin typeface="Cambria Math" panose="02040503050406030204" pitchFamily="18" charset="0"/>
                                                <a:cs typeface="Times New Roman" panose="02020603050405020304" pitchFamily="18" charset="0"/>
                                              </a:rPr>
                                            </m:ctrlPr>
                                          </m:dPr>
                                          <m:e>
                                            <m:r>
                                              <a:rPr lang="en-US" altLang="zh-CN" b="1">
                                                <a:latin typeface="Cambria Math" panose="02040503050406030204" pitchFamily="18" charset="0"/>
                                                <a:cs typeface="Times New Roman" panose="02020603050405020304" pitchFamily="18" charset="0"/>
                                              </a:rPr>
                                              <m:t>𝐩</m:t>
                                            </m:r>
                                            <m:r>
                                              <a:rPr lang="en-US" altLang="zh-CN" i="1">
                                                <a:latin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𝜎</m:t>
                                                </m:r>
                                              </m:e>
                                              <m:sub>
                                                <m:r>
                                                  <a:rPr lang="en-US" altLang="zh-CN" i="1">
                                                    <a:latin typeface="Cambria Math" panose="02040503050406030204" pitchFamily="18" charset="0"/>
                                                    <a:cs typeface="Times New Roman" panose="02020603050405020304" pitchFamily="18" charset="0"/>
                                                  </a:rPr>
                                                  <m:t>𝑘</m:t>
                                                </m:r>
                                              </m:sub>
                                              <m:sup>
                                                <m:r>
                                                  <a:rPr lang="en-US" altLang="zh-CN" i="1">
                                                    <a:latin typeface="Cambria Math" panose="02040503050406030204" pitchFamily="18" charset="0"/>
                                                    <a:cs typeface="Times New Roman" panose="02020603050405020304" pitchFamily="18" charset="0"/>
                                                  </a:rPr>
                                                  <m:t>2</m:t>
                                                </m:r>
                                              </m:sup>
                                            </m:sSubSup>
                                            <m:r>
                                              <a:rPr lang="en-US" altLang="zh-CN" i="1">
                                                <a:latin typeface="Cambria Math" panose="02040503050406030204" pitchFamily="18" charset="0"/>
                                                <a:cs typeface="Times New Roman" panose="02020603050405020304" pitchFamily="18" charset="0"/>
                                              </a:rPr>
                                              <m:t>,</m:t>
                                            </m:r>
                                            <m:sSubSup>
                                              <m:sSub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p>
                                            </m:sSub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𝜌</m:t>
                                                </m:r>
                                              </m:e>
                                              <m:sup>
                                                <m:r>
                                                  <a:rPr lang="en-US" altLang="zh-CN" i="1">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𝑀</m:t>
                                            </m:r>
                                          </m:e>
                                        </m:d>
                                      </m:den>
                                    </m:f>
                                  </m:sup>
                                </m:sSup>
                              </m:e>
                            </m:d>
                          </m:e>
                        </m:nary>
                      </m:e>
                    </m:func>
                  </m:oMath>
                </a14:m>
                <a:endParaRPr lang="en-US" altLang="zh-CN" dirty="0">
                  <a:latin typeface="Times New Roman" panose="02020603050405020304" pitchFamily="18" charset="0"/>
                  <a:cs typeface="Times New Roman" panose="02020603050405020304" pitchFamily="18" charset="0"/>
                </a:endParaRPr>
              </a:p>
              <a:p>
                <a:pPr algn="just">
                  <a:lnSpc>
                    <a:spcPct val="130000"/>
                  </a:lnSpc>
                </a:pPr>
                <a:r>
                  <a:rPr lang="en-US" altLang="zh-CN" b="0" dirty="0">
                    <a:cs typeface="Times New Roman" panose="02020603050405020304" pitchFamily="18" charset="0"/>
                  </a:rPr>
                  <a:t>                                      </a:t>
                </a:r>
                <a14:m>
                  <m:oMath xmlns:m="http://schemas.openxmlformats.org/officeDocument/2006/math">
                    <m:r>
                      <m:rPr>
                        <m:sty m:val="p"/>
                      </m:rPr>
                      <a:rPr lang="en-US" altLang="zh-CN" b="0" i="0" smtClean="0">
                        <a:latin typeface="Cambria Math" panose="02040503050406030204" pitchFamily="18" charset="0"/>
                        <a:cs typeface="Times New Roman" panose="02020603050405020304" pitchFamily="18" charset="0"/>
                      </a:rPr>
                      <m:t>s</m:t>
                    </m:r>
                    <m:r>
                      <a:rPr lang="en-US" altLang="zh-CN" b="0" i="0" smtClean="0">
                        <a:latin typeface="Cambria Math" panose="02040503050406030204" pitchFamily="18" charset="0"/>
                        <a:cs typeface="Times New Roman" panose="02020603050405020304" pitchFamily="18" charset="0"/>
                      </a:rPr>
                      <m:t>.</m:t>
                    </m:r>
                    <m:r>
                      <m:rPr>
                        <m:sty m:val="p"/>
                      </m:rPr>
                      <a:rPr lang="en-US" altLang="zh-CN" b="0" i="0" smtClean="0">
                        <a:latin typeface="Cambria Math" panose="02040503050406030204" pitchFamily="18" charset="0"/>
                        <a:cs typeface="Times New Roman" panose="02020603050405020304" pitchFamily="18" charset="0"/>
                      </a:rPr>
                      <m:t>t</m:t>
                    </m:r>
                    <m:r>
                      <a:rPr lang="en-US" altLang="zh-CN" b="0" i="0" smtClean="0">
                        <a:latin typeface="Cambria Math" panose="02040503050406030204" pitchFamily="18" charset="0"/>
                        <a:cs typeface="Times New Roman" panose="02020603050405020304" pitchFamily="18" charset="0"/>
                      </a:rPr>
                      <m:t>. </m:t>
                    </m:r>
                    <m:nary>
                      <m:naryPr>
                        <m:chr m:val="∑"/>
                        <m:ctrlPr>
                          <a:rPr lang="en-US" altLang="zh-CN" b="0"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=1</m:t>
                        </m:r>
                      </m:sub>
                      <m:sup>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𝑘</m:t>
                            </m:r>
                          </m:sub>
                        </m:sSub>
                      </m:e>
                    </m:nary>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𝑃</m:t>
                    </m:r>
                  </m:oMath>
                </a14:m>
                <a:endParaRPr lang="en-US" altLang="zh-CN" dirty="0">
                  <a:latin typeface="Times New Roman" panose="02020603050405020304" pitchFamily="18" charset="0"/>
                  <a:cs typeface="Times New Roman" panose="02020603050405020304" pitchFamily="18" charset="0"/>
                </a:endParaRPr>
              </a:p>
              <a:p>
                <a:pPr algn="just">
                  <a:lnSpc>
                    <a:spcPct val="130000"/>
                  </a:lnSpc>
                </a:pPr>
                <a:r>
                  <a:rPr lang="en-US" altLang="zh-CN" dirty="0">
                    <a:cs typeface="Times New Roman" panose="02020603050405020304" pitchFamily="18" charset="0"/>
                  </a:rPr>
                  <a:t>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𝑘</m:t>
                        </m:r>
                      </m:sub>
                    </m:sSub>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m:t>
                    </m:r>
                  </m:oMath>
                </a14:m>
                <a:endParaRPr lang="en-US" altLang="zh-CN" b="0" i="1" dirty="0">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30000"/>
                  </a:lnSpc>
                </a:pPr>
                <a:r>
                  <a:rPr lang="zh-CN" altLang="en-US" sz="2000" dirty="0">
                    <a:latin typeface="Times New Roman" panose="02020603050405020304" pitchFamily="18" charset="0"/>
                    <a:cs typeface="Times New Roman" panose="02020603050405020304" pitchFamily="18" charset="0"/>
                  </a:rPr>
                  <a:t>其中</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𝑎</m:t>
                    </m:r>
                    <m:d>
                      <m:dPr>
                        <m:ctrlPr>
                          <a:rPr lang="en-US" altLang="zh-CN" sz="2000" i="1" dirty="0" smtClean="0">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𝑘</m:t>
                            </m:r>
                          </m:sub>
                        </m:sSub>
                        <m:r>
                          <a:rPr lang="en-US" altLang="zh-CN" sz="2000" b="0" i="1" smtClean="0">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𝜌</m:t>
                            </m:r>
                          </m:e>
                          <m:sup>
                            <m:r>
                              <a:rPr lang="en-US" altLang="zh-CN" sz="2000" i="1">
                                <a:latin typeface="Cambria Math" panose="02040503050406030204" pitchFamily="18" charset="0"/>
                                <a:cs typeface="Times New Roman" panose="02020603050405020304" pitchFamily="18" charset="0"/>
                              </a:rPr>
                              <m:t>2</m:t>
                            </m:r>
                          </m:sup>
                        </m:sSup>
                      </m:e>
                    </m:d>
                    <m:r>
                      <a:rPr lang="en-US" altLang="zh-CN" sz="2000" b="0" i="0" smtClean="0">
                        <a:latin typeface="Cambria Math" panose="02040503050406030204" pitchFamily="18" charset="0"/>
                        <a:cs typeface="Times New Roman" panose="02020603050405020304" pitchFamily="18" charset="0"/>
                      </a:rPr>
                      <m:t>=</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𝑘</m:t>
                            </m:r>
                          </m:sub>
                        </m:sSub>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𝑘</m:t>
                            </m:r>
                          </m:sub>
                        </m:sSub>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𝜌</m:t>
                            </m:r>
                          </m:e>
                          <m:sup>
                            <m:r>
                              <a:rPr lang="en-US" altLang="zh-CN" sz="2000" i="1">
                                <a:latin typeface="Cambria Math" panose="02040503050406030204" pitchFamily="18" charset="0"/>
                                <a:cs typeface="Times New Roman" panose="02020603050405020304" pitchFamily="18" charset="0"/>
                              </a:rPr>
                              <m:t>2</m:t>
                            </m:r>
                          </m:sup>
                        </m:sSup>
                      </m:e>
                    </m:d>
                    <m:r>
                      <a:rPr lang="en-US" altLang="zh-CN" sz="2000" b="0" i="1"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𝑏</m:t>
                    </m:r>
                    <m:d>
                      <m:dPr>
                        <m:ctrlPr>
                          <a:rPr lang="en-US" altLang="zh-CN" sz="2000" i="1" dirty="0">
                            <a:latin typeface="Cambria Math" panose="02040503050406030204" pitchFamily="18" charset="0"/>
                            <a:cs typeface="Times New Roman" panose="02020603050405020304" pitchFamily="18" charset="0"/>
                          </a:rPr>
                        </m:ctrlPr>
                      </m:dPr>
                      <m:e>
                        <m:r>
                          <a:rPr lang="en-US" altLang="zh-CN" sz="2000" b="1">
                            <a:latin typeface="Cambria Math" panose="02040503050406030204" pitchFamily="18" charset="0"/>
                            <a:cs typeface="Times New Roman" panose="02020603050405020304" pitchFamily="18" charset="0"/>
                          </a:rPr>
                          <m:t>𝐩</m:t>
                        </m:r>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sz="2000" i="1">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sup>
                        </m:sSub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𝜌</m:t>
                            </m:r>
                          </m:e>
                          <m:sup>
                            <m:r>
                              <a:rPr lang="en-US" altLang="zh-CN" sz="2000" i="1">
                                <a:latin typeface="Cambria Math" panose="02040503050406030204" pitchFamily="18" charset="0"/>
                                <a:cs typeface="Times New Roman" panose="02020603050405020304" pitchFamily="18" charset="0"/>
                              </a:rPr>
                              <m:t>2</m:t>
                            </m:r>
                          </m:sup>
                        </m:s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𝑘</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e>
                    </m:d>
                    <m:r>
                      <a:rPr lang="en-US" altLang="zh-CN" sz="2000" b="0" i="1" smtClean="0">
                        <a:latin typeface="Cambria Math" panose="02040503050406030204" pitchFamily="18" charset="0"/>
                        <a:cs typeface="Times New Roman" panose="02020603050405020304" pitchFamily="18" charset="0"/>
                      </a:rPr>
                      <m:t>=</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𝑀</m:t>
                        </m:r>
                        <m:r>
                          <a:rPr lang="en-US" altLang="zh-CN" sz="2000" i="1">
                            <a:latin typeface="Cambria Math" panose="02040503050406030204" pitchFamily="18" charset="0"/>
                            <a:cs typeface="Times New Roman" panose="02020603050405020304" pitchFamily="18" charset="0"/>
                          </a:rPr>
                          <m:t>−1</m:t>
                        </m:r>
                      </m:e>
                    </m:d>
                    <m:d>
                      <m:dPr>
                        <m:ctrlPr>
                          <a:rPr lang="en-US" altLang="zh-CN" sz="2000" i="1">
                            <a:latin typeface="Cambria Math" panose="02040503050406030204" pitchFamily="18" charset="0"/>
                            <a:cs typeface="Times New Roman" panose="02020603050405020304" pitchFamily="18" charset="0"/>
                          </a:rPr>
                        </m:ctrlPr>
                      </m:dPr>
                      <m:e>
                        <m:nary>
                          <m:naryPr>
                            <m:chr m:val="∑"/>
                            <m:ctrlPr>
                              <a:rPr lang="en-US" altLang="zh-CN" sz="2000" i="1">
                                <a:latin typeface="Cambria Math" panose="02040503050406030204" pitchFamily="18" charset="0"/>
                                <a:cs typeface="Times New Roman" panose="02020603050405020304" pitchFamily="18" charset="0"/>
                              </a:rPr>
                            </m:ctrlPr>
                          </m:naryPr>
                          <m:sub>
                            <m:r>
                              <m:rPr>
                                <m:brk m:alnAt="23"/>
                              </m:rP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cs typeface="Times New Roman" panose="02020603050405020304" pitchFamily="18" charset="0"/>
                              </a:rPr>
                              <m:t>=1,</m:t>
                            </m:r>
                            <m:r>
                              <a:rPr lang="en-US" altLang="zh-CN" sz="2000" i="1">
                                <a:latin typeface="Cambria Math" panose="02040503050406030204" pitchFamily="18" charset="0"/>
                                <a:cs typeface="Times New Roman" panose="02020603050405020304" pitchFamily="18" charset="0"/>
                              </a:rPr>
                              <m:t>𝑖</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up>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𝑖</m:t>
                                </m:r>
                              </m:sub>
                            </m:sSub>
                            <m:sSubSup>
                              <m:sSubSupPr>
                                <m:ctrlPr>
                                  <a:rPr lang="en-US" altLang="zh-CN" sz="2000" i="1">
                                    <a:latin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cs typeface="Times New Roman" panose="02020603050405020304" pitchFamily="18" charset="0"/>
                                  </a:rPr>
                                  <m:t>𝜎</m:t>
                                </m:r>
                              </m:e>
                              <m:sub>
                                <m:r>
                                  <a:rPr lang="en-US" altLang="zh-CN" sz="2000" i="1">
                                    <a:latin typeface="Cambria Math" panose="02040503050406030204" pitchFamily="18" charset="0"/>
                                    <a:cs typeface="Times New Roman" panose="02020603050405020304" pitchFamily="18" charset="0"/>
                                  </a:rPr>
                                  <m:t>𝑘</m:t>
                                </m:r>
                              </m:sub>
                              <m:sup>
                                <m:r>
                                  <a:rPr lang="en-US" altLang="zh-CN" sz="2000" i="1">
                                    <a:latin typeface="Cambria Math" panose="02040503050406030204" pitchFamily="18" charset="0"/>
                                    <a:cs typeface="Times New Roman" panose="02020603050405020304" pitchFamily="18" charset="0"/>
                                  </a:rPr>
                                  <m:t>2</m:t>
                                </m:r>
                              </m:sup>
                            </m:sSubSup>
                            <m:sSup>
                              <m:sSupPr>
                                <m:ctrlPr>
                                  <a:rPr lang="en-US" altLang="zh-CN" sz="2000" i="1">
                                    <a:latin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cs typeface="Times New Roman" panose="02020603050405020304" pitchFamily="18" charset="0"/>
                                  </a:rPr>
                                  <m:t>𝜌</m:t>
                                </m:r>
                              </m:e>
                              <m:sup>
                                <m:r>
                                  <a:rPr lang="en-US" altLang="zh-CN" sz="2000" i="1">
                                    <a:latin typeface="Cambria Math" panose="02040503050406030204" pitchFamily="18" charset="0"/>
                                    <a:cs typeface="Times New Roman" panose="02020603050405020304" pitchFamily="18" charset="0"/>
                                  </a:rPr>
                                  <m:t>2</m:t>
                                </m:r>
                              </m:sup>
                            </m:sSup>
                          </m:e>
                        </m:nary>
                        <m:r>
                          <a:rPr lang="en-US" altLang="zh-CN" sz="2000" i="1">
                            <a:latin typeface="Cambria Math" panose="02040503050406030204" pitchFamily="18" charset="0"/>
                            <a:cs typeface="Times New Roman" panose="02020603050405020304" pitchFamily="18" charset="0"/>
                          </a:rPr>
                          <m:t>+</m:t>
                        </m:r>
                        <m:sSubSup>
                          <m:sSub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zh-CN" altLang="en-US" sz="2000" i="1">
                                <a:latin typeface="Cambria Math" panose="02040503050406030204" pitchFamily="18" charset="0"/>
                                <a:ea typeface="Cambria Math" panose="02040503050406030204" pitchFamily="18" charset="0"/>
                                <a:cs typeface="Times New Roman" panose="02020603050405020304" pitchFamily="18" charset="0"/>
                              </a:rPr>
                              <m:t>𝜎</m:t>
                            </m:r>
                          </m:e>
                          <m:sub>
                            <m:r>
                              <m:rPr>
                                <m:sty m:val="p"/>
                              </m:rPr>
                              <a:rPr lang="en-US" altLang="zh-CN" sz="2000" i="1">
                                <a:latin typeface="Cambria Math" panose="02040503050406030204" pitchFamily="18" charset="0"/>
                                <a:ea typeface="Cambria Math" panose="02040503050406030204" pitchFamily="18" charset="0"/>
                                <a:cs typeface="Times New Roman" panose="02020603050405020304" pitchFamily="18" charset="0"/>
                              </a:rPr>
                              <m:t>n</m:t>
                            </m:r>
                          </m:sub>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sup>
                        </m:sSubSup>
                      </m:e>
                    </m:d>
                    <m:r>
                      <a:rPr lang="zh-CN" altLang="en-US" sz="20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a:latin typeface="Times New Roman" panose="02020603050405020304" pitchFamily="18" charset="0"/>
                    <a:cs typeface="Times New Roman" panose="02020603050405020304" pitchFamily="18" charset="0"/>
                  </a:rPr>
                  <a:t>下文中简写为</a:t>
                </a:r>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𝑎</m:t>
                        </m:r>
                      </m:e>
                      <m:sub>
                        <m:r>
                          <a:rPr lang="en-US" altLang="zh-CN" sz="2000" b="0" i="1" smtClean="0">
                            <a:latin typeface="Cambria Math" panose="02040503050406030204" pitchFamily="18" charset="0"/>
                            <a:cs typeface="Times New Roman" panose="02020603050405020304" pitchFamily="18" charset="0"/>
                          </a:rPr>
                          <m:t>𝑘</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𝑏</m:t>
                        </m:r>
                      </m:e>
                      <m:sub>
                        <m:r>
                          <a:rPr lang="en-US" altLang="zh-CN" sz="2000" b="0" i="1" smtClean="0">
                            <a:latin typeface="Cambria Math" panose="02040503050406030204" pitchFamily="18" charset="0"/>
                            <a:cs typeface="Times New Roman" panose="02020603050405020304" pitchFamily="18" charset="0"/>
                          </a:rPr>
                          <m:t>𝑘</m:t>
                        </m:r>
                      </m:sub>
                    </m:sSub>
                    <m:r>
                      <a:rPr lang="zh-CN" altLang="en-US" sz="2000" i="1">
                        <a:latin typeface="Cambria Math" panose="02040503050406030204" pitchFamily="18" charset="0"/>
                        <a:cs typeface="Times New Roman" panose="02020603050405020304" pitchFamily="18" charset="0"/>
                      </a:rPr>
                      <m:t>。</m:t>
                    </m:r>
                  </m:oMath>
                </a14:m>
                <a:endParaRPr lang="en-US" altLang="zh-CN" sz="2000" i="1" dirty="0">
                  <a:latin typeface="Times New Roman" panose="02020603050405020304" pitchFamily="18" charset="0"/>
                  <a:cs typeface="Times New Roman" panose="02020603050405020304" pitchFamily="18" charset="0"/>
                </a:endParaRPr>
              </a:p>
              <a:p>
                <a:pPr algn="just">
                  <a:lnSpc>
                    <a:spcPct val="130000"/>
                  </a:lnSpc>
                </a:pPr>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93419C4F-9D13-4157-A74E-DDB8D078DE22}"/>
                  </a:ext>
                </a:extLst>
              </p:cNvPr>
              <p:cNvSpPr txBox="1">
                <a:spLocks noRot="1" noChangeAspect="1" noMove="1" noResize="1" noEditPoints="1" noAdjustHandles="1" noChangeArrowheads="1" noChangeShapeType="1" noTextEdit="1"/>
              </p:cNvSpPr>
              <p:nvPr/>
            </p:nvSpPr>
            <p:spPr>
              <a:xfrm>
                <a:off x="659606" y="841375"/>
                <a:ext cx="10872788" cy="6016625"/>
              </a:xfrm>
              <a:prstGeom prst="rect">
                <a:avLst/>
              </a:prstGeom>
              <a:blipFill>
                <a:blip r:embed="rId3"/>
                <a:stretch>
                  <a:fillRect l="-1401" t="-5167" r="-145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81AD73E2-9CAD-4E8D-99B2-7796638027D4}"/>
              </a:ext>
            </a:extLst>
          </p:cNvPr>
          <p:cNvSpPr txBox="1"/>
          <p:nvPr/>
        </p:nvSpPr>
        <p:spPr>
          <a:xfrm>
            <a:off x="571683" y="6211669"/>
            <a:ext cx="1139464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 M. </a:t>
            </a:r>
            <a:r>
              <a:rPr lang="en-US" altLang="zh-CN" dirty="0" err="1">
                <a:latin typeface="Times New Roman" panose="02020603050405020304" pitchFamily="18" charset="0"/>
                <a:cs typeface="Times New Roman" panose="02020603050405020304" pitchFamily="18" charset="0"/>
              </a:rPr>
              <a:t>Chiani</a:t>
            </a:r>
            <a:r>
              <a:rPr lang="en-US" altLang="zh-CN" dirty="0">
                <a:latin typeface="Times New Roman" panose="02020603050405020304" pitchFamily="18" charset="0"/>
                <a:cs typeface="Times New Roman" panose="02020603050405020304" pitchFamily="18" charset="0"/>
              </a:rPr>
              <a:t>, D. </a:t>
            </a:r>
            <a:r>
              <a:rPr lang="en-US" altLang="zh-CN" dirty="0" err="1">
                <a:latin typeface="Times New Roman" panose="02020603050405020304" pitchFamily="18" charset="0"/>
                <a:cs typeface="Times New Roman" panose="02020603050405020304" pitchFamily="18" charset="0"/>
              </a:rPr>
              <a:t>Dardari</a:t>
            </a:r>
            <a:r>
              <a:rPr lang="en-US" altLang="zh-CN" dirty="0">
                <a:latin typeface="Times New Roman" panose="02020603050405020304" pitchFamily="18" charset="0"/>
                <a:cs typeface="Times New Roman" panose="02020603050405020304" pitchFamily="18" charset="0"/>
              </a:rPr>
              <a:t>, and M. K. Simon, “New exponential bounds and approximations for the computation of error probability in fading channels,” IEEE Transactions on Wireless Communications, vol. 2, no. 4, pp. 840–845, Jul. 2003.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8446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问题求解（</a:t>
            </a:r>
            <a:r>
              <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BER</a:t>
            </a: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3419C4F-9D13-4157-A74E-DDB8D078DE22}"/>
                  </a:ext>
                </a:extLst>
              </p:cNvPr>
              <p:cNvSpPr txBox="1"/>
              <p:nvPr/>
            </p:nvSpPr>
            <p:spPr>
              <a:xfrm>
                <a:off x="659606" y="841375"/>
                <a:ext cx="10872788" cy="6016625"/>
              </a:xfrm>
              <a:prstGeom prst="rect">
                <a:avLst/>
              </a:prstGeom>
              <a:noFill/>
            </p:spPr>
            <p:txBody>
              <a:bodyPr wrap="square" lIns="0" rIns="0">
                <a:noAutofit/>
              </a:bodyPr>
              <a:lstStyle/>
              <a:p>
                <a:pPr marL="342900" indent="-342900" algn="just">
                  <a:lnSpc>
                    <a:spcPct val="130000"/>
                  </a:lnSpc>
                  <a:buFont typeface="Wingdings" panose="05000000000000000000" pitchFamily="2" charset="2"/>
                  <a:buChar char="p"/>
                </a:pPr>
                <a:r>
                  <a:rPr lang="zh-CN" altLang="en-US" sz="2000" dirty="0">
                    <a:latin typeface="Times New Roman" panose="02020603050405020304" pitchFamily="18" charset="0"/>
                    <a:cs typeface="Times New Roman" panose="02020603050405020304" pitchFamily="18" charset="0"/>
                  </a:rPr>
                  <a:t>上述问题仍然是非凸问题，为了解决该问题，还需使用</a:t>
                </a:r>
                <a:r>
                  <a:rPr lang="zh-CN" altLang="en-US" sz="2000" dirty="0">
                    <a:solidFill>
                      <a:srgbClr val="FF0000"/>
                    </a:solidFill>
                    <a:latin typeface="Times New Roman" panose="02020603050405020304" pitchFamily="18" charset="0"/>
                    <a:cs typeface="Times New Roman" panose="02020603050405020304" pitchFamily="18" charset="0"/>
                  </a:rPr>
                  <a:t>二次转换技术</a:t>
                </a:r>
                <a:r>
                  <a:rPr lang="en-US" altLang="zh-CN" sz="2000" dirty="0">
                    <a:solidFill>
                      <a:srgbClr val="FF0000"/>
                    </a:solidFill>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将其转化为：</a:t>
                </a:r>
                <a:endParaRPr lang="en-US" altLang="zh-CN" sz="2000" dirty="0">
                  <a:latin typeface="Times New Roman" panose="02020603050405020304" pitchFamily="18" charset="0"/>
                  <a:cs typeface="Times New Roman" panose="02020603050405020304" pitchFamily="18" charset="0"/>
                </a:endParaRPr>
              </a:p>
              <a:p>
                <a:pPr algn="just">
                  <a:lnSpc>
                    <a:spcPct val="130000"/>
                  </a:lnSpc>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US" altLang="zh-CN" sz="2000" i="1" smtClean="0">
                            <a:latin typeface="Cambria Math" panose="02040503050406030204" pitchFamily="18" charset="0"/>
                            <a:cs typeface="Times New Roman" panose="02020603050405020304" pitchFamily="18" charset="0"/>
                          </a:rPr>
                        </m:ctrlPr>
                      </m:funcPr>
                      <m:fName>
                        <m:limLow>
                          <m:limLowPr>
                            <m:ctrlPr>
                              <a:rPr lang="en-US" altLang="zh-CN" sz="2000" i="1">
                                <a:latin typeface="Cambria Math" panose="02040503050406030204" pitchFamily="18" charset="0"/>
                                <a:cs typeface="Times New Roman" panose="02020603050405020304" pitchFamily="18" charset="0"/>
                              </a:rPr>
                            </m:ctrlPr>
                          </m:limLowPr>
                          <m:e>
                            <m:r>
                              <m:rPr>
                                <m:sty m:val="p"/>
                              </m:rPr>
                              <a:rPr lang="en-US" altLang="zh-CN" sz="2000">
                                <a:latin typeface="Cambria Math" panose="02040503050406030204" pitchFamily="18" charset="0"/>
                                <a:cs typeface="Times New Roman" panose="02020603050405020304" pitchFamily="18" charset="0"/>
                              </a:rPr>
                              <m:t>min</m:t>
                            </m:r>
                          </m:e>
                          <m:lim>
                            <m:r>
                              <a:rPr lang="en-US" altLang="zh-CN" sz="2000" b="1">
                                <a:latin typeface="Cambria Math" panose="02040503050406030204" pitchFamily="18" charset="0"/>
                                <a:cs typeface="Times New Roman" panose="02020603050405020304" pitchFamily="18" charset="0"/>
                              </a:rPr>
                              <m:t>𝐩</m:t>
                            </m:r>
                            <m:r>
                              <a:rPr lang="en-US" altLang="zh-CN" sz="2000" b="1" i="0"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𝐲</m:t>
                            </m:r>
                          </m:lim>
                        </m:limLow>
                      </m:fName>
                      <m:e>
                        <m:nary>
                          <m:naryPr>
                            <m:chr m:val="∑"/>
                            <m:ctrlPr>
                              <a:rPr lang="en-US" altLang="zh-CN" sz="2000" i="1" smtClean="0">
                                <a:solidFill>
                                  <a:schemeClr val="tx1"/>
                                </a:solidFill>
                                <a:latin typeface="Cambria Math" panose="02040503050406030204" pitchFamily="18" charset="0"/>
                                <a:cs typeface="Times New Roman" panose="02020603050405020304" pitchFamily="18" charset="0"/>
                              </a:rPr>
                            </m:ctrlPr>
                          </m:naryPr>
                          <m:sub>
                            <m:r>
                              <a:rPr lang="en-US" altLang="zh-CN" sz="2000" i="1">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=1</m:t>
                            </m:r>
                          </m:sub>
                          <m:sup>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𝑠</m:t>
                                </m:r>
                              </m:sub>
                            </m:sSub>
                          </m:sup>
                          <m:e>
                            <m:f>
                              <m:fPr>
                                <m:ctrlPr>
                                  <a:rPr lang="en-US" altLang="zh-CN" sz="2000" i="1">
                                    <a:latin typeface="Cambria Math" panose="02040503050406030204" pitchFamily="18" charset="0"/>
                                    <a:cs typeface="Times New Roman" panose="02020603050405020304" pitchFamily="18" charset="0"/>
                                  </a:rPr>
                                </m:ctrlPr>
                              </m:fPr>
                              <m:num>
                                <m:r>
                                  <a:rPr lang="en-US" altLang="zh-CN" sz="2000" i="1">
                                    <a:latin typeface="Cambria Math" panose="02040503050406030204" pitchFamily="18" charset="0"/>
                                    <a:cs typeface="Times New Roman" panose="02020603050405020304" pitchFamily="18" charset="0"/>
                                  </a:rPr>
                                  <m:t>2−</m:t>
                                </m:r>
                                <m:f>
                                  <m:fPr>
                                    <m:ctrlPr>
                                      <a:rPr lang="en-US" altLang="zh-CN" sz="2000" i="1">
                                        <a:latin typeface="Cambria Math" panose="02040503050406030204" pitchFamily="18" charset="0"/>
                                        <a:cs typeface="Times New Roman" panose="02020603050405020304" pitchFamily="18" charset="0"/>
                                      </a:rPr>
                                    </m:ctrlPr>
                                  </m:fPr>
                                  <m:num>
                                    <m:r>
                                      <a:rPr lang="en-US" altLang="zh-CN" sz="2000" i="1">
                                        <a:latin typeface="Cambria Math" panose="02040503050406030204" pitchFamily="18" charset="0"/>
                                        <a:cs typeface="Times New Roman" panose="02020603050405020304" pitchFamily="18" charset="0"/>
                                      </a:rPr>
                                      <m:t>2</m:t>
                                    </m:r>
                                  </m:num>
                                  <m:den>
                                    <m:rad>
                                      <m:radPr>
                                        <m:degHide m:val="on"/>
                                        <m:ctrlPr>
                                          <a:rPr lang="en-US" altLang="zh-CN" sz="2000" i="1">
                                            <a:latin typeface="Cambria Math" panose="02040503050406030204" pitchFamily="18" charset="0"/>
                                            <a:cs typeface="Times New Roman" panose="02020603050405020304" pitchFamily="18" charset="0"/>
                                          </a:rPr>
                                        </m:ctrlPr>
                                      </m:radPr>
                                      <m:deg/>
                                      <m:e>
                                        <m:r>
                                          <a:rPr lang="en-US" altLang="zh-CN" sz="2000" i="1">
                                            <a:latin typeface="Cambria Math" panose="02040503050406030204" pitchFamily="18" charset="0"/>
                                            <a:cs typeface="Times New Roman" panose="02020603050405020304" pitchFamily="18" charset="0"/>
                                          </a:rPr>
                                          <m:t>𝑀</m:t>
                                        </m:r>
                                      </m:e>
                                    </m:rad>
                                  </m:den>
                                </m:f>
                              </m:num>
                              <m:den>
                                <m:func>
                                  <m:funcPr>
                                    <m:ctrlPr>
                                      <a:rPr lang="en-US" altLang="zh-CN" sz="2000" i="1">
                                        <a:latin typeface="Cambria Math" panose="02040503050406030204" pitchFamily="18" charset="0"/>
                                        <a:cs typeface="Times New Roman" panose="02020603050405020304" pitchFamily="18" charset="0"/>
                                      </a:rPr>
                                    </m:ctrlPr>
                                  </m:funcPr>
                                  <m:fName>
                                    <m:sSub>
                                      <m:sSubPr>
                                        <m:ctrlPr>
                                          <a:rPr lang="en-US" altLang="zh-CN" sz="2000" i="1">
                                            <a:latin typeface="Cambria Math" panose="02040503050406030204" pitchFamily="18" charset="0"/>
                                            <a:cs typeface="Times New Roman" panose="02020603050405020304" pitchFamily="18" charset="0"/>
                                          </a:rPr>
                                        </m:ctrlPr>
                                      </m:sSubPr>
                                      <m:e>
                                        <m:r>
                                          <m:rPr>
                                            <m:sty m:val="p"/>
                                          </m:rPr>
                                          <a:rPr lang="en-US" altLang="zh-CN" sz="2000">
                                            <a:latin typeface="Cambria Math" panose="02040503050406030204" pitchFamily="18" charset="0"/>
                                            <a:cs typeface="Times New Roman" panose="02020603050405020304" pitchFamily="18" charset="0"/>
                                          </a:rPr>
                                          <m:t>log</m:t>
                                        </m:r>
                                      </m:e>
                                      <m:sub>
                                        <m:r>
                                          <a:rPr lang="en-US" altLang="zh-CN" sz="2000" i="1">
                                            <a:latin typeface="Cambria Math" panose="02040503050406030204" pitchFamily="18" charset="0"/>
                                            <a:cs typeface="Times New Roman" panose="02020603050405020304" pitchFamily="18" charset="0"/>
                                          </a:rPr>
                                          <m:t>2</m:t>
                                        </m:r>
                                      </m:sub>
                                    </m:sSub>
                                  </m:fName>
                                  <m:e>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𝑀</m:t>
                                        </m:r>
                                      </m:e>
                                    </m:d>
                                  </m:e>
                                </m:func>
                              </m:den>
                            </m:f>
                            <m:d>
                              <m:dPr>
                                <m:ctrlPr>
                                  <a:rPr lang="en-US" altLang="zh-CN" sz="2000" i="1">
                                    <a:latin typeface="Cambria Math" panose="02040503050406030204" pitchFamily="18" charset="0"/>
                                    <a:cs typeface="Times New Roman" panose="02020603050405020304" pitchFamily="18" charset="0"/>
                                  </a:rPr>
                                </m:ctrlPr>
                              </m:dPr>
                              <m:e>
                                <m:f>
                                  <m:f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den>
                                </m:f>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𝑒</m:t>
                                    </m:r>
                                  </m:e>
                                  <m:sup>
                                    <m:sSubSup>
                                      <m:sSubSup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𝑏</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ad>
                                      <m:radPr>
                                        <m:degHide m:val="on"/>
                                        <m:ctrlP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e>
                                    </m:rad>
                                  </m:sup>
                                </m:s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6</m:t>
                                    </m:r>
                                  </m:den>
                                </m:f>
                                <m:sSup>
                                  <m:s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m:t>
                                    </m:r>
                                    <m:sSubSup>
                                      <m:sSubSup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sub>
                                      <m:sup>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,2</m:t>
                                        </m:r>
                                      </m:sub>
                                    </m:sSub>
                                    <m:rad>
                                      <m:radPr>
                                        <m:degHide m:val="on"/>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3</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e>
                                    </m:rad>
                                  </m:sup>
                                </m:sSup>
                              </m:e>
                            </m:d>
                          </m:e>
                        </m:nary>
                      </m:e>
                    </m:func>
                  </m:oMath>
                </a14:m>
                <a:r>
                  <a:rPr lang="en-US" altLang="zh-CN" sz="2000" b="0" dirty="0">
                    <a:ea typeface="Cambria Math" panose="020405030504060302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000" b="0" dirty="0">
                    <a:cs typeface="Times New Roman" panose="02020603050405020304" pitchFamily="18" charset="0"/>
                  </a:rPr>
                  <a:t>                                         </a:t>
                </a:r>
                <a14:m>
                  <m:oMath xmlns:m="http://schemas.openxmlformats.org/officeDocument/2006/math">
                    <m:r>
                      <m:rPr>
                        <m:sty m:val="p"/>
                      </m:rPr>
                      <a:rPr lang="en-US" altLang="zh-CN" sz="2000" b="0" i="0" smtClean="0">
                        <a:latin typeface="Cambria Math" panose="02040503050406030204" pitchFamily="18" charset="0"/>
                        <a:cs typeface="Times New Roman" panose="02020603050405020304" pitchFamily="18" charset="0"/>
                      </a:rPr>
                      <m:t>s</m:t>
                    </m:r>
                    <m:r>
                      <a:rPr lang="en-US" altLang="zh-CN" sz="2000" b="0" i="0" smtClean="0">
                        <a:latin typeface="Cambria Math" panose="02040503050406030204" pitchFamily="18" charset="0"/>
                        <a:cs typeface="Times New Roman" panose="02020603050405020304" pitchFamily="18" charset="0"/>
                      </a:rPr>
                      <m:t>.</m:t>
                    </m:r>
                    <m:r>
                      <m:rPr>
                        <m:sty m:val="p"/>
                      </m:rPr>
                      <a:rPr lang="en-US" altLang="zh-CN" sz="2000" b="0" i="0" smtClean="0">
                        <a:latin typeface="Cambria Math" panose="02040503050406030204" pitchFamily="18" charset="0"/>
                        <a:cs typeface="Times New Roman" panose="02020603050405020304" pitchFamily="18" charset="0"/>
                      </a:rPr>
                      <m:t>t</m:t>
                    </m:r>
                    <m:r>
                      <a:rPr lang="en-US" altLang="zh-CN" sz="2000" b="0" i="0" smtClean="0">
                        <a:latin typeface="Cambria Math" panose="02040503050406030204" pitchFamily="18" charset="0"/>
                        <a:cs typeface="Times New Roman" panose="02020603050405020304" pitchFamily="18" charset="0"/>
                      </a:rPr>
                      <m:t>. </m:t>
                    </m:r>
                    <m:nary>
                      <m:naryPr>
                        <m:chr m:val="∑"/>
                        <m:ctrlPr>
                          <a:rPr lang="en-US" altLang="zh-CN" sz="2000" b="0" i="1" smtClean="0">
                            <a:latin typeface="Cambria Math" panose="02040503050406030204" pitchFamily="18" charset="0"/>
                            <a:cs typeface="Times New Roman" panose="02020603050405020304" pitchFamily="18" charset="0"/>
                          </a:rPr>
                        </m:ctrlPr>
                      </m:naryPr>
                      <m:sub>
                        <m:r>
                          <m:rPr>
                            <m:brk m:alnAt="23"/>
                          </m:rPr>
                          <a:rPr lang="en-US" altLang="zh-CN" sz="2000" b="0" i="1" smtClean="0">
                            <a:latin typeface="Cambria Math" panose="02040503050406030204" pitchFamily="18" charset="0"/>
                            <a:cs typeface="Times New Roman" panose="02020603050405020304" pitchFamily="18" charset="0"/>
                          </a:rPr>
                          <m:t>𝑘</m:t>
                        </m:r>
                        <m:r>
                          <a:rPr lang="en-US" altLang="zh-CN" sz="2000" b="0" i="1" smtClean="0">
                            <a:latin typeface="Cambria Math" panose="02040503050406030204" pitchFamily="18" charset="0"/>
                            <a:cs typeface="Times New Roman" panose="02020603050405020304" pitchFamily="18" charset="0"/>
                          </a:rPr>
                          <m:t>=1</m:t>
                        </m:r>
                      </m:sub>
                      <m:sup>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𝑠</m:t>
                            </m:r>
                          </m:sub>
                        </m:sSub>
                      </m:sup>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𝑘</m:t>
                            </m:r>
                          </m:sub>
                        </m:sSub>
                      </m:e>
                    </m:nary>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𝑃</m:t>
                    </m:r>
                  </m:oMath>
                </a14:m>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000" dirty="0">
                    <a:cs typeface="Times New Roman" panose="02020603050405020304" pitchFamily="18" charset="0"/>
                  </a:rPr>
                  <a:t>                                               </a:t>
                </a:r>
                <a14:m>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𝑝</m:t>
                        </m:r>
                      </m:e>
                      <m:sub>
                        <m:r>
                          <a:rPr lang="en-US" altLang="zh-CN" sz="2000" i="1">
                            <a:latin typeface="Cambria Math" panose="02040503050406030204" pitchFamily="18" charset="0"/>
                            <a:cs typeface="Times New Roman" panose="02020603050405020304" pitchFamily="18" charset="0"/>
                          </a:rPr>
                          <m:t>𝑘</m:t>
                        </m:r>
                      </m:sub>
                    </m:sSub>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𝑘</m:t>
                    </m:r>
                  </m:oMath>
                </a14:m>
                <a:endParaRPr lang="en-US" altLang="zh-CN" sz="2000" b="0" i="1" dirty="0">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50000"/>
                  </a:lnSpc>
                </a:pPr>
                <a:r>
                  <a:rPr lang="zh-CN" altLang="en-US" sz="2000" dirty="0">
                    <a:latin typeface="Times New Roman" panose="02020603050405020304" pitchFamily="18" charset="0"/>
                    <a:cs typeface="Times New Roman" panose="02020603050405020304" pitchFamily="18" charset="0"/>
                  </a:rPr>
                  <a:t>当</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𝐩</m:t>
                    </m:r>
                  </m:oMath>
                </a14:m>
                <a:r>
                  <a:rPr lang="zh-CN" altLang="en-US" sz="2000" dirty="0">
                    <a:latin typeface="Times New Roman" panose="02020603050405020304" pitchFamily="18" charset="0"/>
                    <a:cs typeface="Times New Roman" panose="02020603050405020304" pitchFamily="18" charset="0"/>
                  </a:rPr>
                  <a:t>固定时，辅助变量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𝐲</m:t>
                    </m:r>
                  </m:oMath>
                </a14:m>
                <a:r>
                  <a:rPr lang="zh-CN" altLang="en-US" sz="2000" dirty="0">
                    <a:latin typeface="Times New Roman" panose="02020603050405020304" pitchFamily="18" charset="0"/>
                    <a:cs typeface="Times New Roman" panose="02020603050405020304" pitchFamily="18" charset="0"/>
                  </a:rPr>
                  <a:t>的更新方法如下：</a:t>
                </a:r>
                <a:endParaRPr lang="en-US" altLang="zh-CN" sz="2000"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𝑦</m:t>
                          </m:r>
                        </m:e>
                        <m:sub>
                          <m:r>
                            <a:rPr lang="en-US" altLang="zh-CN" sz="2000" b="0" i="1" smtClean="0">
                              <a:latin typeface="Cambria Math" panose="02040503050406030204" pitchFamily="18" charset="0"/>
                              <a:cs typeface="Times New Roman" panose="02020603050405020304" pitchFamily="18" charset="0"/>
                            </a:rPr>
                            <m:t>𝑘</m:t>
                          </m:r>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f>
                        <m:fPr>
                          <m:ctrlPr>
                            <a:rPr lang="en-US" altLang="zh-CN" sz="2000" b="0" i="1" smtClean="0">
                              <a:latin typeface="Cambria Math" panose="02040503050406030204" pitchFamily="18" charset="0"/>
                              <a:cs typeface="Times New Roman" panose="02020603050405020304" pitchFamily="18" charset="0"/>
                            </a:rPr>
                          </m:ctrlPr>
                        </m:fPr>
                        <m:num>
                          <m:rad>
                            <m:radPr>
                              <m:degHide m:val="on"/>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e>
                          </m:rad>
                        </m:num>
                        <m:den>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den>
                      </m:f>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𝑦</m:t>
                          </m:r>
                        </m:e>
                        <m:sub>
                          <m:r>
                            <a:rPr lang="en-US" altLang="zh-CN" sz="2000" i="1">
                              <a:latin typeface="Cambria Math" panose="02040503050406030204" pitchFamily="18" charset="0"/>
                              <a:cs typeface="Times New Roman" panose="02020603050405020304" pitchFamily="18" charset="0"/>
                            </a:rPr>
                            <m:t>𝑘</m:t>
                          </m:r>
                          <m:r>
                            <a:rPr lang="en-US" altLang="zh-CN" sz="2000" i="1">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f>
                        <m:fPr>
                          <m:ctrlPr>
                            <a:rPr lang="en-US" altLang="zh-CN" sz="2000" i="1">
                              <a:latin typeface="Cambria Math" panose="02040503050406030204" pitchFamily="18" charset="0"/>
                              <a:cs typeface="Times New Roman" panose="02020603050405020304" pitchFamily="18" charset="0"/>
                            </a:rPr>
                          </m:ctrlPr>
                        </m:fPr>
                        <m:num>
                          <m:rad>
                            <m:radPr>
                              <m:degHide m:val="on"/>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3</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e>
                          </m:rad>
                        </m:num>
                        <m:den>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𝑏</m:t>
                              </m:r>
                            </m:e>
                            <m:sub>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𝑘</m:t>
                              </m:r>
                            </m:sub>
                          </m:sSub>
                        </m:den>
                      </m:f>
                    </m:oMath>
                  </m:oMathPara>
                </a14:m>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zh-CN" altLang="en-US" sz="2000" dirty="0">
                    <a:latin typeface="Times New Roman" panose="02020603050405020304" pitchFamily="18" charset="0"/>
                    <a:cs typeface="Times New Roman" panose="02020603050405020304" pitchFamily="18" charset="0"/>
                  </a:rPr>
                  <a:t>这样，上述关于</a:t>
                </a:r>
                <a14:m>
                  <m:oMath xmlns:m="http://schemas.openxmlformats.org/officeDocument/2006/math">
                    <m:r>
                      <a:rPr lang="en-US" altLang="zh-CN" sz="2000" b="1" smtClean="0">
                        <a:latin typeface="Cambria Math" panose="02040503050406030204" pitchFamily="18" charset="0"/>
                        <a:cs typeface="Times New Roman" panose="02020603050405020304" pitchFamily="18" charset="0"/>
                      </a:rPr>
                      <m:t>𝐩</m:t>
                    </m:r>
                  </m:oMath>
                </a14:m>
                <a:r>
                  <a:rPr lang="zh-CN" altLang="en-US" sz="2000" dirty="0">
                    <a:latin typeface="Times New Roman" panose="02020603050405020304" pitchFamily="18" charset="0"/>
                    <a:cs typeface="Times New Roman" panose="02020603050405020304" pitchFamily="18" charset="0"/>
                  </a:rPr>
                  <a:t>的问题就变成了一个凸问题，可以使用数值软件（如</a:t>
                </a:r>
                <a:r>
                  <a:rPr lang="en-US" altLang="zh-CN" sz="2000" dirty="0">
                    <a:latin typeface="Times New Roman" panose="02020603050405020304" pitchFamily="18" charset="0"/>
                    <a:cs typeface="Times New Roman" panose="02020603050405020304" pitchFamily="18" charset="0"/>
                  </a:rPr>
                  <a:t>CVX</a:t>
                </a:r>
                <a:r>
                  <a:rPr lang="zh-CN" altLang="en-US" sz="2000" dirty="0">
                    <a:latin typeface="Times New Roman" panose="02020603050405020304" pitchFamily="18" charset="0"/>
                    <a:cs typeface="Times New Roman" panose="02020603050405020304" pitchFamily="18" charset="0"/>
                  </a:rPr>
                  <a:t>）高效求解。</a:t>
                </a:r>
                <a:endParaRPr lang="en-US" altLang="zh-CN" sz="2000" dirty="0">
                  <a:latin typeface="Times New Roman" panose="02020603050405020304" pitchFamily="18" charset="0"/>
                  <a:cs typeface="Times New Roman" panose="02020603050405020304" pitchFamily="18" charset="0"/>
                </a:endParaRPr>
              </a:p>
              <a:p>
                <a:pPr algn="just">
                  <a:lnSpc>
                    <a:spcPct val="130000"/>
                  </a:lnSpc>
                </a:pPr>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93419C4F-9D13-4157-A74E-DDB8D078DE22}"/>
                  </a:ext>
                </a:extLst>
              </p:cNvPr>
              <p:cNvSpPr txBox="1">
                <a:spLocks noRot="1" noChangeAspect="1" noMove="1" noResize="1" noEditPoints="1" noAdjustHandles="1" noChangeArrowheads="1" noChangeShapeType="1" noTextEdit="1"/>
              </p:cNvSpPr>
              <p:nvPr/>
            </p:nvSpPr>
            <p:spPr>
              <a:xfrm>
                <a:off x="659606" y="841375"/>
                <a:ext cx="10872788" cy="6016625"/>
              </a:xfrm>
              <a:prstGeom prst="rect">
                <a:avLst/>
              </a:prstGeom>
              <a:blipFill>
                <a:blip r:embed="rId3"/>
                <a:stretch>
                  <a:fillRect l="-140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527BDA3-9CDE-4F88-ADDA-5E3852F83B0D}"/>
              </a:ext>
            </a:extLst>
          </p:cNvPr>
          <p:cNvSpPr txBox="1"/>
          <p:nvPr/>
        </p:nvSpPr>
        <p:spPr>
          <a:xfrm>
            <a:off x="659606" y="6000161"/>
            <a:ext cx="1087278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 K. Shen and W. Yu, “Fractional Programming for Communication Systems—Part I: Power Control and Beamforming,” IEEE Transactions on Signal Processing, vol. 66, no. 10, pp. 2616–2630, May 2018.</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6771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性能仿真</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p:sp>
        <p:nvSpPr>
          <p:cNvPr id="13" name="文本框 12"/>
          <p:cNvSpPr txBox="1"/>
          <p:nvPr/>
        </p:nvSpPr>
        <p:spPr>
          <a:xfrm>
            <a:off x="659606" y="841375"/>
            <a:ext cx="10872788" cy="6016625"/>
          </a:xfrm>
          <a:prstGeom prst="rect">
            <a:avLst/>
          </a:prstGeom>
          <a:noFill/>
        </p:spPr>
        <p:txBody>
          <a:bodyPr wrap="square" lIns="0" rIns="0">
            <a:noAutofit/>
          </a:bodyPr>
          <a:lstStyle/>
          <a:p>
            <a:pPr marL="342900" indent="-342900" algn="just">
              <a:lnSpc>
                <a:spcPct val="130000"/>
              </a:lnSpc>
              <a:buFont typeface="Wingdings" panose="05000000000000000000" pitchFamily="2" charset="2"/>
              <a:buChar char="p"/>
            </a:pPr>
            <a:r>
              <a:rPr lang="zh-CN" altLang="en-US" sz="2000" dirty="0">
                <a:solidFill>
                  <a:srgbClr val="FF0000"/>
                </a:solidFill>
                <a:latin typeface="Times New Roman" panose="02020603050405020304" pitchFamily="18" charset="0"/>
                <a:cs typeface="Times New Roman" panose="02020603050405020304" pitchFamily="18" charset="0"/>
              </a:rPr>
              <a:t>仿真不同的功率分配方案下的</a:t>
            </a:r>
            <a:r>
              <a:rPr lang="en-US" altLang="zh-CN" sz="2000" dirty="0">
                <a:solidFill>
                  <a:srgbClr val="FF0000"/>
                </a:solidFill>
                <a:latin typeface="Times New Roman" panose="02020603050405020304" pitchFamily="18" charset="0"/>
                <a:cs typeface="Times New Roman" panose="02020603050405020304" pitchFamily="18" charset="0"/>
              </a:rPr>
              <a:t>BLER</a:t>
            </a:r>
            <a:r>
              <a:rPr lang="zh-CN" altLang="en-US" sz="2000" dirty="0">
                <a:solidFill>
                  <a:srgbClr val="FF0000"/>
                </a:solidFill>
                <a:latin typeface="Times New Roman" panose="02020603050405020304" pitchFamily="18" charset="0"/>
                <a:cs typeface="Times New Roman" panose="02020603050405020304" pitchFamily="18" charset="0"/>
              </a:rPr>
              <a:t>通信性能</a:t>
            </a:r>
            <a:endParaRPr lang="en-US" altLang="zh-CN" sz="20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457022454"/>
              </p:ext>
            </p:extLst>
          </p:nvPr>
        </p:nvGraphicFramePr>
        <p:xfrm>
          <a:off x="2035319" y="1875596"/>
          <a:ext cx="8664919" cy="4420896"/>
        </p:xfrm>
        <a:graphic>
          <a:graphicData uri="http://schemas.openxmlformats.org/drawingml/2006/table">
            <a:tbl>
              <a:tblPr firstRow="1" bandRow="1">
                <a:tableStyleId>{5C22544A-7EE6-4342-B048-85BDC9FD1C3A}</a:tableStyleId>
              </a:tblPr>
              <a:tblGrid>
                <a:gridCol w="3373950">
                  <a:extLst>
                    <a:ext uri="{9D8B030D-6E8A-4147-A177-3AD203B41FA5}">
                      <a16:colId xmlns:a16="http://schemas.microsoft.com/office/drawing/2014/main" val="20000"/>
                    </a:ext>
                  </a:extLst>
                </a:gridCol>
                <a:gridCol w="5290969">
                  <a:extLst>
                    <a:ext uri="{9D8B030D-6E8A-4147-A177-3AD203B41FA5}">
                      <a16:colId xmlns:a16="http://schemas.microsoft.com/office/drawing/2014/main" val="20001"/>
                    </a:ext>
                  </a:extLst>
                </a:gridCol>
              </a:tblGrid>
              <a:tr h="396384">
                <a:tc gridSpan="2">
                  <a:txBody>
                    <a:bodyPr/>
                    <a:lstStyle/>
                    <a:p>
                      <a:pPr algn="ctr"/>
                      <a:r>
                        <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仿真参数设置</a:t>
                      </a:r>
                    </a:p>
                  </a:txBody>
                  <a:tcPr/>
                </a:tc>
                <a:tc hMerge="1">
                  <a:txBody>
                    <a:bodyPr/>
                    <a:lstStyle/>
                    <a:p>
                      <a:endParaRPr lang="zh-CN"/>
                    </a:p>
                  </a:txBody>
                  <a:tcPr/>
                </a:tc>
                <a:extLst>
                  <a:ext uri="{0D108BD9-81ED-4DB2-BD59-A6C34878D82A}">
                    <a16:rowId xmlns:a16="http://schemas.microsoft.com/office/drawing/2014/main" val="10000"/>
                  </a:ext>
                </a:extLst>
              </a:tr>
              <a:tr h="396384">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调制方式</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64QAM</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1"/>
                  </a:ext>
                </a:extLst>
              </a:tr>
              <a:tr h="396384">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信道维度</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8×64</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2"/>
                  </a:ext>
                </a:extLst>
              </a:tr>
              <a:tr h="396384">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信道类型</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瑞利信道</a:t>
                      </a:r>
                    </a:p>
                  </a:txBody>
                  <a:tcPr/>
                </a:tc>
                <a:extLst>
                  <a:ext uri="{0D108BD9-81ED-4DB2-BD59-A6C34878D82A}">
                    <a16:rowId xmlns:a16="http://schemas.microsoft.com/office/drawing/2014/main" val="10003"/>
                  </a:ext>
                </a:extLst>
              </a:tr>
              <a:tr h="396384">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流数</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4"/>
                  </a:ext>
                </a:extLst>
              </a:tr>
              <a:tr h="396384">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发送功率</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5"/>
                  </a:ext>
                </a:extLst>
              </a:tr>
              <a:tr h="396384">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计算位宽</a:t>
                      </a:r>
                    </a:p>
                  </a:txBody>
                  <a:tcPr/>
                </a:tc>
                <a:tc>
                  <a:txBody>
                    <a:bodyPr/>
                    <a:lstStyle/>
                    <a:p>
                      <a:pPr algn="ct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EFP16 E5M10</a:t>
                      </a:r>
                      <a:endPar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903554387"/>
                  </a:ext>
                </a:extLst>
              </a:tr>
              <a:tr h="396384">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功率分配方式</a:t>
                      </a:r>
                    </a:p>
                  </a:txBody>
                  <a:tcPr/>
                </a:tc>
                <a:tc>
                  <a:txBody>
                    <a:bodyPr/>
                    <a:lstStyle/>
                    <a:p>
                      <a:pPr algn="ct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平均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和最小最大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最大最小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SINR</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6"/>
                  </a:ext>
                </a:extLst>
              </a:tr>
              <a:tr h="396384">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计算误差方差</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0/0.001/0.0001</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7"/>
                  </a:ext>
                </a:extLst>
              </a:tr>
              <a:tr h="396384">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信道实现数</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1e4</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8"/>
                  </a:ext>
                </a:extLst>
              </a:tr>
              <a:tr h="341411">
                <a:tc>
                  <a:txBody>
                    <a:bodyPr/>
                    <a:lstStyle/>
                    <a:p>
                      <a:pPr algn="dist"/>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性能指标</a:t>
                      </a:r>
                    </a:p>
                  </a:txBody>
                  <a:tcPr/>
                </a:tc>
                <a:tc>
                  <a:txBody>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BLER</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16693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zh-CN" altLang="en-US" sz="2000" b="1" dirty="0">
                <a:solidFill>
                  <a:srgbClr val="3D5864"/>
                </a:solidFill>
                <a:latin typeface="微软雅黑" panose="020B0503020204020204" charset="-122"/>
                <a:ea typeface="微软雅黑" panose="020B0503020204020204" charset="-122"/>
              </a:rPr>
              <a:t>不同</a:t>
            </a: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功率分配方案下的</a:t>
            </a:r>
            <a:r>
              <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BLER</a:t>
            </a: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性能结果</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mc:Choice xmlns:a14="http://schemas.microsoft.com/office/drawing/2010/main" Requires="a14">
          <p:sp>
            <p:nvSpPr>
              <p:cNvPr id="6" name="文本框 5"/>
              <p:cNvSpPr txBox="1"/>
              <p:nvPr/>
            </p:nvSpPr>
            <p:spPr>
              <a:xfrm>
                <a:off x="6444762" y="1266092"/>
                <a:ext cx="5330284" cy="5246465"/>
              </a:xfrm>
              <a:prstGeom prst="rect">
                <a:avLst/>
              </a:prstGeom>
              <a:noFill/>
            </p:spPr>
            <p:txBody>
              <a:bodyPr wrap="square" rtlCol="0">
                <a:noAutofit/>
              </a:bodyPr>
              <a:lstStyle/>
              <a:p>
                <a:pPr marL="285750" indent="-285750" algn="just">
                  <a:lnSpc>
                    <a:spcPct val="200000"/>
                  </a:lnSpc>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相较于平均功率分配算法，最小</a:t>
                </a:r>
                <a:r>
                  <a:rPr lang="en-US" altLang="zh-CN" dirty="0">
                    <a:latin typeface="Times New Roman" panose="02020603050405020304" pitchFamily="18" charset="0"/>
                    <a:ea typeface="宋体" panose="02010600030101010101" pitchFamily="2" charset="-122"/>
                    <a:cs typeface="Times New Roman" panose="02020603050405020304" pitchFamily="18" charset="0"/>
                  </a:rPr>
                  <a:t>BER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和准则下的功率分配算法可以获得更好的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BLER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性能表现；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200000"/>
                  </a:lnSpc>
                  <a:buFont typeface="Wingdings" panose="05000000000000000000" pitchFamily="2" charset="2"/>
                  <a:buChar char="ü"/>
                </a:pP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当计算误差取为</a:t>
                </a:r>
                <a14:m>
                  <m:oMath xmlns:m="http://schemas.openxmlformats.org/officeDocument/2006/math">
                    <m:sSup>
                      <m:sSupPr>
                        <m:ctrlPr>
                          <a:rPr lang="en-US" altLang="zh-CN"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ctrlPr>
                      </m:sSupPr>
                      <m:e>
                        <m:r>
                          <a:rPr lang="zh-CN" altLang="en-US"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b="0"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b="0"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=0.0001</m:t>
                    </m:r>
                    <m:r>
                      <a:rPr lang="zh-CN" altLang="en-US" i="1">
                        <a:solidFill>
                          <a:srgbClr val="FF0000"/>
                        </a:solidFill>
                        <a:latin typeface="Cambria Math" panose="02040503050406030204" pitchFamily="18" charset="0"/>
                        <a:ea typeface="宋体" panose="02010600030101010101" pitchFamily="2" charset="-122"/>
                        <a:cs typeface="Times New Roman" panose="02020603050405020304" pitchFamily="18" charset="0"/>
                      </a:rPr>
                      <m:t>时</m:t>
                    </m:r>
                  </m:oMath>
                </a14:m>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BLER</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性能增益最明显。尤其当信噪比较高时（从图中看，大于</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-2dB</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），性能增益可以达到</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1dB</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6444762" y="1266092"/>
                <a:ext cx="5330284" cy="5246465"/>
              </a:xfrm>
              <a:prstGeom prst="rect">
                <a:avLst/>
              </a:prstGeom>
              <a:blipFill>
                <a:blip r:embed="rId3"/>
                <a:stretch>
                  <a:fillRect l="-686" r="-914"/>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3EB2FDDB-E248-404B-8E6E-D6E7D4629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833" y="1485899"/>
            <a:ext cx="6122747" cy="4686301"/>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26820" y="345442"/>
            <a:ext cx="6598920" cy="399415"/>
          </a:xfrm>
          <a:prstGeom prst="rect">
            <a:avLst/>
          </a:prstGeom>
        </p:spPr>
        <p:txBody>
          <a:bodyPr vert="horz" wrap="square" lIns="0" tIns="45720" rIns="91440" bIns="46800"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zh-CN" altLang="en-US" sz="2000" b="1" dirty="0">
                <a:solidFill>
                  <a:srgbClr val="3D5864"/>
                </a:solidFill>
                <a:latin typeface="微软雅黑" panose="020B0503020204020204" charset="-122"/>
                <a:ea typeface="微软雅黑" panose="020B0503020204020204" charset="-122"/>
              </a:rPr>
              <a:t>不同</a:t>
            </a: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功率分配方案下的</a:t>
            </a:r>
            <a:r>
              <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BLER</a:t>
            </a:r>
            <a:r>
              <a:rPr kumimoji="0" lang="zh-CN" altLang="en-US"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rPr>
              <a:t>性能结果</a:t>
            </a:r>
            <a:endParaRPr kumimoji="0" lang="en-US" altLang="zh-CN" sz="2000" b="1" i="0" u="none" strike="noStrike" kern="1200" cap="none" spc="0" normalizeH="0" baseline="0" noProof="0" dirty="0">
              <a:ln>
                <a:noFill/>
              </a:ln>
              <a:solidFill>
                <a:srgbClr val="3D5864"/>
              </a:solidFill>
              <a:effectLst/>
              <a:uLnTx/>
              <a:uFillTx/>
              <a:latin typeface="微软雅黑" panose="020B0503020204020204" charset="-122"/>
              <a:ea typeface="微软雅黑" panose="020B0503020204020204" charset="-122"/>
              <a:cs typeface="+mn-cs"/>
            </a:endParaRPr>
          </a:p>
        </p:txBody>
      </p:sp>
      <mc:AlternateContent xmlns:mc="http://schemas.openxmlformats.org/markup-compatibility/2006" xmlns:a14="http://schemas.microsoft.com/office/drawing/2010/main">
        <mc:Choice Requires="a14">
          <p:sp>
            <p:nvSpPr>
              <p:cNvPr id="6" name="文本框 5"/>
              <p:cNvSpPr txBox="1"/>
              <p:nvPr/>
            </p:nvSpPr>
            <p:spPr>
              <a:xfrm>
                <a:off x="826477" y="4703885"/>
                <a:ext cx="10948569" cy="1808672"/>
              </a:xfrm>
              <a:prstGeom prst="rect">
                <a:avLst/>
              </a:prstGeom>
              <a:noFill/>
            </p:spPr>
            <p:txBody>
              <a:bodyPr wrap="square" rtlCol="0">
                <a:noAutofit/>
              </a:bodyPr>
              <a:lstStyle/>
              <a:p>
                <a:pPr marL="285750" indent="-285750" algn="just">
                  <a:lnSpc>
                    <a:spcPct val="200000"/>
                  </a:lnSpc>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最小最大</a:t>
                </a:r>
                <a:r>
                  <a:rPr lang="en-US" altLang="zh-CN" dirty="0">
                    <a:latin typeface="Times New Roman" panose="02020603050405020304" pitchFamily="18" charset="0"/>
                    <a:ea typeface="宋体" panose="02010600030101010101" pitchFamily="2" charset="-122"/>
                    <a:cs typeface="Times New Roman" panose="02020603050405020304" pitchFamily="18" charset="0"/>
                  </a:rPr>
                  <a:t>SINR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准则和最大最小</a:t>
                </a:r>
                <a:r>
                  <a:rPr lang="en-US" altLang="zh-CN" dirty="0">
                    <a:latin typeface="Times New Roman" panose="02020603050405020304" pitchFamily="18" charset="0"/>
                    <a:ea typeface="宋体" panose="02010600030101010101" pitchFamily="2" charset="-122"/>
                    <a:cs typeface="Times New Roman" panose="02020603050405020304" pitchFamily="18" charset="0"/>
                  </a:rPr>
                  <a:t>MSE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准则下的性能表现类似（这是符合预期的）；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200000"/>
                  </a:lnSpc>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当信噪比较高时（大于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-3dB</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），两种准则下的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BLER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性能明显优于平均功率分配；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200000"/>
                  </a:lnSpc>
                  <a:buFont typeface="Wingdings" panose="05000000000000000000" pitchFamily="2" charset="2"/>
                  <a:buChar char="ü"/>
                </a:pP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当计算误差取为</a:t>
                </a:r>
                <a14:m>
                  <m:oMath xmlns:m="http://schemas.openxmlformats.org/officeDocument/2006/math">
                    <m:sSup>
                      <m:sSupPr>
                        <m:ctrlPr>
                          <a:rPr lang="en-US" altLang="zh-CN"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ctrlPr>
                      </m:sSupPr>
                      <m:e>
                        <m:r>
                          <a:rPr lang="zh-CN" altLang="en-US"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𝜌</m:t>
                        </m:r>
                      </m:e>
                      <m:sup>
                        <m:r>
                          <a:rPr lang="en-US" altLang="zh-CN" b="0"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b="0" i="1" smtClean="0">
                        <a:solidFill>
                          <a:srgbClr val="FF0000"/>
                        </a:solidFill>
                        <a:latin typeface="Cambria Math" panose="02040503050406030204" pitchFamily="18" charset="0"/>
                        <a:ea typeface="宋体" panose="02010600030101010101" pitchFamily="2" charset="-122"/>
                        <a:cs typeface="Times New Roman" panose="02020603050405020304" pitchFamily="18" charset="0"/>
                      </a:rPr>
                      <m:t>=0.0001</m:t>
                    </m:r>
                    <m:r>
                      <a:rPr lang="zh-CN" altLang="en-US" i="1">
                        <a:solidFill>
                          <a:srgbClr val="FF0000"/>
                        </a:solidFill>
                        <a:latin typeface="Cambria Math" panose="02040503050406030204" pitchFamily="18" charset="0"/>
                        <a:ea typeface="宋体" panose="02010600030101010101" pitchFamily="2" charset="-122"/>
                        <a:cs typeface="Times New Roman" panose="02020603050405020304" pitchFamily="18" charset="0"/>
                      </a:rPr>
                      <m:t>时</m:t>
                    </m:r>
                  </m:oMath>
                </a14:m>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BLER</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性能最优，但是优势不明显。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826477" y="4703885"/>
                <a:ext cx="10948569" cy="1808672"/>
              </a:xfrm>
              <a:prstGeom prst="rect">
                <a:avLst/>
              </a:prstGeom>
              <a:blipFill>
                <a:blip r:embed="rId3"/>
                <a:stretch>
                  <a:fillRect l="-39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CB3BB38-078E-4ED3-B279-FD40EF8C2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724" y="845271"/>
            <a:ext cx="5309996" cy="4064227"/>
          </a:xfrm>
          <a:prstGeom prst="rect">
            <a:avLst/>
          </a:prstGeom>
        </p:spPr>
      </p:pic>
      <p:pic>
        <p:nvPicPr>
          <p:cNvPr id="7" name="图片 6">
            <a:extLst>
              <a:ext uri="{FF2B5EF4-FFF2-40B4-BE49-F238E27FC236}">
                <a16:creationId xmlns:a16="http://schemas.microsoft.com/office/drawing/2014/main" id="{C4192583-FA9E-4A07-A7C9-EA31BA035C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5050" y="845271"/>
            <a:ext cx="5309996" cy="4064227"/>
          </a:xfrm>
          <a:prstGeom prst="rect">
            <a:avLst/>
          </a:prstGeom>
        </p:spPr>
      </p:pic>
    </p:spTree>
    <p:extLst>
      <p:ext uri="{BB962C8B-B14F-4D97-AF65-F5344CB8AC3E}">
        <p14:creationId xmlns:p14="http://schemas.microsoft.com/office/powerpoint/2010/main" val="2153265065"/>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13915</TotalTime>
  <Words>1145</Words>
  <Application>Microsoft Office PowerPoint</Application>
  <PresentationFormat>宽屏</PresentationFormat>
  <Paragraphs>111</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11</vt:i4>
      </vt:variant>
    </vt:vector>
  </HeadingPairs>
  <TitlesOfParts>
    <vt:vector size="20" baseType="lpstr">
      <vt:lpstr>等线</vt:lpstr>
      <vt:lpstr>等线 Light</vt:lpstr>
      <vt:lpstr>微软雅黑</vt:lpstr>
      <vt:lpstr>Arial</vt:lpstr>
      <vt:lpstr>Cambria Math</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Meidong Xia</dc:creator>
  <cp:lastModifiedBy>Meidong Xia</cp:lastModifiedBy>
  <cp:revision>341</cp:revision>
  <dcterms:created xsi:type="dcterms:W3CDTF">2023-11-20T11:10:37Z</dcterms:created>
  <dcterms:modified xsi:type="dcterms:W3CDTF">2024-08-26T03:01:06Z</dcterms:modified>
</cp:coreProperties>
</file>