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3" r:id="rId5"/>
    <p:sldId id="711" r:id="rId6"/>
    <p:sldId id="713" r:id="rId7"/>
    <p:sldId id="751" r:id="rId8"/>
    <p:sldId id="752" r:id="rId9"/>
    <p:sldId id="745" r:id="rId10"/>
    <p:sldId id="750" r:id="rId11"/>
    <p:sldId id="749" r:id="rId12"/>
    <p:sldId id="735" r:id="rId13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53B5F"/>
    <a:srgbClr val="FFFFFF"/>
    <a:srgbClr val="46BF9C"/>
    <a:srgbClr val="D0230C"/>
    <a:srgbClr val="FFFF00"/>
    <a:srgbClr val="97BFE4"/>
    <a:srgbClr val="E6F5FF"/>
    <a:srgbClr val="2D2DB9"/>
    <a:srgbClr val="0070C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3" autoAdjust="0"/>
    <p:restoredTop sz="83011" autoAdjust="0"/>
  </p:normalViewPr>
  <p:slideViewPr>
    <p:cSldViewPr>
      <p:cViewPr varScale="1">
        <p:scale>
          <a:sx n="98" d="100"/>
          <a:sy n="98" d="100"/>
        </p:scale>
        <p:origin x="1311" y="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许威" userId="69338fdb-c523-419d-ba25-bd6c768bf22f" providerId="ADAL" clId="{8EEDB542-4323-492F-95E7-CB82A026300D}"/>
    <pc:docChg chg="undo modSld">
      <pc:chgData name="许威" userId="69338fdb-c523-419d-ba25-bd6c768bf22f" providerId="ADAL" clId="{8EEDB542-4323-492F-95E7-CB82A026300D}" dt="2021-02-15T02:53:33.550" v="5" actId="1076"/>
      <pc:docMkLst>
        <pc:docMk/>
      </pc:docMkLst>
      <pc:sldChg chg="modSp">
        <pc:chgData name="许威" userId="69338fdb-c523-419d-ba25-bd6c768bf22f" providerId="ADAL" clId="{8EEDB542-4323-492F-95E7-CB82A026300D}" dt="2021-02-15T02:53:33.550" v="5" actId="1076"/>
        <pc:sldMkLst>
          <pc:docMk/>
          <pc:sldMk cId="2030366076" sldId="695"/>
        </pc:sldMkLst>
        <pc:spChg chg="mod">
          <ac:chgData name="许威" userId="69338fdb-c523-419d-ba25-bd6c768bf22f" providerId="ADAL" clId="{8EEDB542-4323-492F-95E7-CB82A026300D}" dt="2021-02-15T02:51:58.469" v="2" actId="1076"/>
          <ac:spMkLst>
            <pc:docMk/>
            <pc:sldMk cId="2030366076" sldId="695"/>
            <ac:spMk id="92" creationId="{525D1CB3-4F54-45C4-9FF9-D6BED77771B7}"/>
          </ac:spMkLst>
        </pc:spChg>
        <pc:picChg chg="mod">
          <ac:chgData name="许威" userId="69338fdb-c523-419d-ba25-bd6c768bf22f" providerId="ADAL" clId="{8EEDB542-4323-492F-95E7-CB82A026300D}" dt="2021-02-15T02:53:33.550" v="5" actId="1076"/>
          <ac:picMkLst>
            <pc:docMk/>
            <pc:sldMk cId="2030366076" sldId="695"/>
            <ac:picMk id="91" creationId="{29C2998F-CF7F-475A-8B12-D3ED691BB5AE}"/>
          </ac:picMkLst>
        </pc:picChg>
        <pc:cxnChg chg="mod">
          <ac:chgData name="许威" userId="69338fdb-c523-419d-ba25-bd6c768bf22f" providerId="ADAL" clId="{8EEDB542-4323-492F-95E7-CB82A026300D}" dt="2021-02-15T02:51:58.469" v="2" actId="1076"/>
          <ac:cxnSpMkLst>
            <pc:docMk/>
            <pc:sldMk cId="2030366076" sldId="695"/>
            <ac:cxnSpMk id="93" creationId="{3F352DFE-3292-49E5-AEB8-3237B94957A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A63C5CE-8DEE-43E9-964F-F0CBE4E2BB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20" indent="-282554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9740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6906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4073" indent="-225409" defTabSz="960367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1239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68405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5572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2737" indent="-225409" defTabSz="960367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BB9C62-D658-4342-9F79-2992D3DA8B4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1FD3A92-283E-4CF0-B419-055BC025A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84DA7D1-699A-4056-A8D9-AFF9F17FF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800" dirty="0"/>
              <a:t>尊敬的各位专家，上午好。我是许威，来自东南大学移动通信全国重点实验室，和 紫金山实验室。今天汇报的项目是：高频</a:t>
            </a:r>
            <a:r>
              <a:rPr lang="en-US" altLang="zh-CN" sz="1800" dirty="0"/>
              <a:t>MIMO</a:t>
            </a:r>
            <a:r>
              <a:rPr lang="zh-CN" altLang="en-US" sz="1800" dirty="0"/>
              <a:t>中资源受限的通感融合理论方法研究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我将从三个方面展开汇报。首先是项目申请人科研基本情况。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355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最后，汇报本项目研究内容与研究目标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56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去年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在无线资源日益紧缺以及“双碳”背景下，面向移动通信与无线感知双目标，频谱、功率、硬件等多维资源的高效共享与利用面临新挑战，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亟需开展多维资源受限场景下的通感融合研究，寻求理论方法的新突破！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高频段大规模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演进是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通感融合发展的必然趋势。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然而，高频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的信道稀疏特征对通信、感知的影响各异，且通信感知功能对资源竞争共享，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因此，项目拟从基础理论和技术方法两个层面开展研究，目标是在前期取得的大规模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成果基础上，形成多维资源受限下的通感融合理论方法体系。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8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基础理论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层面，考虑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高频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大规模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信道呈现的稀疏性对通信和感知的影响有所不同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关键点是，在通感双目标下，如何对高频信道从不同域进行跨域建模与稀疏表征，从而刻画出性能界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1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在技术方法层面，考虑通信与感知双功能在多维度下的耦合关系有所不同；关键点是根据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耦合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关系</a:t>
            </a:r>
            <a:r>
              <a:rPr lang="zh-CN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探索逼近理论性能边界的一体化大规模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通感融合传输方法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976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88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项目依托移动通信全国重点实验室、紫金山实验室等国家级平台；团队负责人尤肖虎院士担任两个实验室主任；</a:t>
            </a:r>
            <a:endParaRPr lang="en-US" altLang="zh-CN" sz="1800" dirty="0"/>
          </a:p>
          <a:p>
            <a:r>
              <a:rPr lang="zh-CN" altLang="en-US" sz="1800"/>
              <a:t>实验室提供充分</a:t>
            </a:r>
            <a:r>
              <a:rPr lang="zh-CN" altLang="en-US" sz="1800" dirty="0"/>
              <a:t>的软硬件条件和团队支撑保障，项目可行性好。</a:t>
            </a:r>
            <a:endParaRPr lang="en-US" altLang="zh-CN" sz="1800" dirty="0"/>
          </a:p>
          <a:p>
            <a:r>
              <a:rPr lang="zh-CN" altLang="en-US" sz="1800" dirty="0"/>
              <a:t>项目预期成果包括创新通感融合的基础理论与一体化传输方法，开展关键技术试验验证，支撑国家</a:t>
            </a:r>
            <a:r>
              <a:rPr lang="en-US" altLang="zh-CN" sz="1800" dirty="0"/>
              <a:t>6G</a:t>
            </a:r>
            <a:r>
              <a:rPr lang="zh-CN" altLang="en-US" sz="1800" dirty="0"/>
              <a:t>新技术的研发与部署。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348B-9EDA-4B67-8632-C72FC05153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00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18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Text Box 4">
            <a:extLst>
              <a:ext uri="{FF2B5EF4-FFF2-40B4-BE49-F238E27FC236}">
                <a16:creationId xmlns:a16="http://schemas.microsoft.com/office/drawing/2014/main" id="{60946EDD-7A94-4B80-A377-7C0D7E139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0648"/>
            <a:ext cx="88569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spc="300" dirty="0">
                <a:solidFill>
                  <a:srgbClr val="1C1C7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江苏省攀登项目申报答辩：</a:t>
            </a:r>
            <a:r>
              <a:rPr lang="zh-CN" altLang="en-US" sz="24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指南方向</a:t>
            </a:r>
            <a:r>
              <a:rPr lang="en-US" altLang="zh-CN" sz="24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【1202】</a:t>
            </a:r>
            <a:endParaRPr lang="zh-CN" altLang="en-US" sz="2400" spc="3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6" name="Rectangle 5">
            <a:extLst>
              <a:ext uri="{FF2B5EF4-FFF2-40B4-BE49-F238E27FC236}">
                <a16:creationId xmlns:a16="http://schemas.microsoft.com/office/drawing/2014/main" id="{D48AB94A-B5E5-47EE-897E-27D98EF6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72" y="1625381"/>
            <a:ext cx="972479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di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高频</a:t>
            </a:r>
            <a:r>
              <a:rPr lang="en-US" altLang="zh-CN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MIMO</a:t>
            </a:r>
            <a:r>
              <a:rPr lang="zh-CN" altLang="en-US" sz="3600" spc="-300" dirty="0">
                <a:solidFill>
                  <a:srgbClr val="095F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中资源受限的通感融合理论方法研究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CFC2387-4650-440B-9374-4B36A36D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22788"/>
              </p:ext>
            </p:extLst>
          </p:nvPr>
        </p:nvGraphicFramePr>
        <p:xfrm>
          <a:off x="2408724" y="3123594"/>
          <a:ext cx="7632847" cy="2535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6231">
                  <a:extLst>
                    <a:ext uri="{9D8B030D-6E8A-4147-A177-3AD203B41FA5}">
                      <a16:colId xmlns:a16="http://schemas.microsoft.com/office/drawing/2014/main" val="3968501707"/>
                    </a:ext>
                  </a:extLst>
                </a:gridCol>
                <a:gridCol w="337736">
                  <a:extLst>
                    <a:ext uri="{9D8B030D-6E8A-4147-A177-3AD203B41FA5}">
                      <a16:colId xmlns:a16="http://schemas.microsoft.com/office/drawing/2014/main" val="2413946163"/>
                    </a:ext>
                  </a:extLst>
                </a:gridCol>
                <a:gridCol w="5538880">
                  <a:extLst>
                    <a:ext uri="{9D8B030D-6E8A-4147-A177-3AD203B41FA5}">
                      <a16:colId xmlns:a16="http://schemas.microsoft.com/office/drawing/2014/main" val="371058276"/>
                    </a:ext>
                  </a:extLst>
                </a:gridCol>
              </a:tblGrid>
              <a:tr h="739367">
                <a:tc>
                  <a:txBody>
                    <a:bodyPr/>
                    <a:lstStyle/>
                    <a:p>
                      <a:pPr algn="dist">
                        <a:lnSpc>
                          <a:spcPct val="135000"/>
                        </a:lnSpc>
                      </a:pPr>
                      <a:r>
                        <a:rPr lang="zh-CN" altLang="en-US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答辩人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5000"/>
                        </a:lnSpc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许  威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767219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依托单位</a:t>
                      </a:r>
                      <a:endParaRPr lang="en-US" altLang="zh-CN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>
                          <a:solidFill>
                            <a:srgbClr val="17177A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东南大学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034522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移动通信全国重点实验室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5103722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zh-CN" altLang="en-US" sz="2800" b="1" dirty="0">
                        <a:solidFill>
                          <a:srgbClr val="17177A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095F9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紫金山实验室（国家实验室基地）</a:t>
                      </a:r>
                      <a:endParaRPr lang="en-US" altLang="zh-CN" sz="2800" b="1" dirty="0">
                        <a:solidFill>
                          <a:srgbClr val="095F9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4075023"/>
                  </a:ext>
                </a:extLst>
              </a:tr>
            </a:tbl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9DBB031-49D5-43E6-B8C9-B06C69A35A08}"/>
              </a:ext>
            </a:extLst>
          </p:cNvPr>
          <p:cNvCxnSpPr/>
          <p:nvPr/>
        </p:nvCxnSpPr>
        <p:spPr bwMode="auto">
          <a:xfrm>
            <a:off x="2069086" y="2636912"/>
            <a:ext cx="81369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gradFill flip="none" rotWithShape="1">
              <a:gsLst>
                <a:gs pos="50000">
                  <a:srgbClr val="0A72B6"/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0"/>
                    <a:lumOff val="10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图片 6" descr="紫金山实验室logo完整版">
            <a:extLst>
              <a:ext uri="{FF2B5EF4-FFF2-40B4-BE49-F238E27FC236}">
                <a16:creationId xmlns:a16="http://schemas.microsoft.com/office/drawing/2014/main" id="{866DAC4A-AD35-4360-B4B4-47919522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6237312"/>
            <a:ext cx="1944216" cy="45350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552728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552728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552728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3531476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336704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253875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>
            <a:extLst>
              <a:ext uri="{FF2B5EF4-FFF2-40B4-BE49-F238E27FC236}">
                <a16:creationId xmlns:a16="http://schemas.microsoft.com/office/drawing/2014/main" id="{EDEFDD5F-DDBD-4675-A807-EE8DAB6B35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C845E-E1A8-48EE-B19B-AF6D68FB64C6}"/>
              </a:ext>
            </a:extLst>
          </p:cNvPr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47439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在无线资源日益紧缺以及“双碳”背景下，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面向移动通信与无线感知双目标，频谱、功率、硬件等多维资源的高效共享与利用面临新挑战</a:t>
            </a:r>
          </a:p>
        </p:txBody>
      </p:sp>
      <p:pic>
        <p:nvPicPr>
          <p:cNvPr id="7" name="图形 6" descr="指向右边的反手食指 纯色填充">
            <a:extLst>
              <a:ext uri="{FF2B5EF4-FFF2-40B4-BE49-F238E27FC236}">
                <a16:creationId xmlns:a16="http://schemas.microsoft.com/office/drawing/2014/main" id="{159EA5C3-492B-4BDC-859A-8328B4EE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亟需开展多维资源受限场景下的通感融合研究，寻求理论方法的新突破！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3699713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38801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高频段大规模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演进是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通感融合发展的必然趋势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，不仅提升通信速率，还能提高感知精度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高频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信道稀疏特征对通信、感知的影响各异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，且通信、感知功能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对资源竞争共享</a:t>
            </a:r>
            <a:endParaRPr lang="zh-CN" altLang="en-US" sz="2000" b="1" dirty="0">
              <a:solidFill>
                <a:srgbClr val="053B5F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767408" y="5923327"/>
            <a:ext cx="10729192" cy="619853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no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目标：在前期取得的大规模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成果基础上，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形成多维资源受限下的通感融合理论方法体系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3380855-EAEB-4BBA-BD13-3AC7C2CFF3FA}"/>
              </a:ext>
            </a:extLst>
          </p:cNvPr>
          <p:cNvGrpSpPr/>
          <p:nvPr/>
        </p:nvGrpSpPr>
        <p:grpSpPr>
          <a:xfrm>
            <a:off x="1362917" y="2501897"/>
            <a:ext cx="9524133" cy="1004587"/>
            <a:chOff x="1271464" y="2864771"/>
            <a:chExt cx="9524133" cy="100458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3088A4-6BD4-424E-8EA4-C2A741C85A44}"/>
                </a:ext>
              </a:extLst>
            </p:cNvPr>
            <p:cNvSpPr/>
            <p:nvPr/>
          </p:nvSpPr>
          <p:spPr>
            <a:xfrm>
              <a:off x="3465166" y="2918525"/>
              <a:ext cx="1673747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大带宽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 高增益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DCB57D-03D5-48DA-8420-063CD0F06E94}"/>
                </a:ext>
              </a:extLst>
            </p:cNvPr>
            <p:cNvSpPr/>
            <p:nvPr/>
          </p:nvSpPr>
          <p:spPr>
            <a:xfrm>
              <a:off x="1535761" y="3206118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高速率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D5154A5-DD2C-4D92-A71E-B2736224F1B3}"/>
                </a:ext>
              </a:extLst>
            </p:cNvPr>
            <p:cNvSpPr/>
            <p:nvPr/>
          </p:nvSpPr>
          <p:spPr>
            <a:xfrm>
              <a:off x="7099865" y="2912528"/>
              <a:ext cx="2277582" cy="874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大带宽、短波长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高分辨率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B9A3EF-77C6-402D-A7A5-1B02A4A8C177}"/>
                </a:ext>
              </a:extLst>
            </p:cNvPr>
            <p:cNvSpPr/>
            <p:nvPr/>
          </p:nvSpPr>
          <p:spPr>
            <a:xfrm>
              <a:off x="9848203" y="3187194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高精度</a:t>
              </a:r>
            </a:p>
          </p:txBody>
        </p:sp>
        <p:sp>
          <p:nvSpPr>
            <p:cNvPr id="18" name="箭头: 燕尾形 17">
              <a:extLst>
                <a:ext uri="{FF2B5EF4-FFF2-40B4-BE49-F238E27FC236}">
                  <a16:creationId xmlns:a16="http://schemas.microsoft.com/office/drawing/2014/main" id="{C0376AA0-20D2-4C95-8F45-15AA282A8279}"/>
                </a:ext>
              </a:extLst>
            </p:cNvPr>
            <p:cNvSpPr/>
            <p:nvPr/>
          </p:nvSpPr>
          <p:spPr bwMode="auto">
            <a:xfrm rot="10800000">
              <a:off x="2677221" y="3138635"/>
              <a:ext cx="564886" cy="469391"/>
            </a:xfrm>
            <a:prstGeom prst="notch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D59C905-1D3A-4D75-892D-583B27B20EC9}"/>
                </a:ext>
              </a:extLst>
            </p:cNvPr>
            <p:cNvSpPr/>
            <p:nvPr/>
          </p:nvSpPr>
          <p:spPr bwMode="auto">
            <a:xfrm>
              <a:off x="1271464" y="2884505"/>
              <a:ext cx="4320000" cy="974714"/>
            </a:xfrm>
            <a:prstGeom prst="roundRect">
              <a:avLst>
                <a:gd name="adj" fmla="val 4652"/>
              </a:avLst>
            </a:pr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8D784C4-8ED7-4E6C-8BAF-D3F8DCA2088E}"/>
                </a:ext>
              </a:extLst>
            </p:cNvPr>
            <p:cNvSpPr/>
            <p:nvPr/>
          </p:nvSpPr>
          <p:spPr bwMode="auto">
            <a:xfrm>
              <a:off x="6475597" y="2884504"/>
              <a:ext cx="4320000" cy="974713"/>
            </a:xfrm>
            <a:prstGeom prst="roundRect">
              <a:avLst>
                <a:gd name="adj" fmla="val 4652"/>
              </a:avLst>
            </a:prstGeom>
            <a:noFill/>
            <a:ln w="22225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1" name="箭头: 燕尾形 20">
              <a:extLst>
                <a:ext uri="{FF2B5EF4-FFF2-40B4-BE49-F238E27FC236}">
                  <a16:creationId xmlns:a16="http://schemas.microsoft.com/office/drawing/2014/main" id="{E000A6A7-80F4-42CB-9ACA-63B2AC9BD98C}"/>
                </a:ext>
              </a:extLst>
            </p:cNvPr>
            <p:cNvSpPr/>
            <p:nvPr/>
          </p:nvSpPr>
          <p:spPr bwMode="auto">
            <a:xfrm>
              <a:off x="9186030" y="3143631"/>
              <a:ext cx="564886" cy="469391"/>
            </a:xfrm>
            <a:prstGeom prst="notchedRightArrow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CF9AC47-E1EF-4012-9CDE-E3BBC39E975B}"/>
                </a:ext>
              </a:extLst>
            </p:cNvPr>
            <p:cNvGrpSpPr/>
            <p:nvPr/>
          </p:nvGrpSpPr>
          <p:grpSpPr>
            <a:xfrm>
              <a:off x="6413068" y="2864771"/>
              <a:ext cx="595771" cy="1004365"/>
              <a:chOff x="6418218" y="1643079"/>
              <a:chExt cx="595771" cy="971457"/>
            </a:xfrm>
          </p:grpSpPr>
          <p:sp>
            <p:nvSpPr>
              <p:cNvPr id="23" name="矩形: 圆顶角 386">
                <a:extLst>
                  <a:ext uri="{FF2B5EF4-FFF2-40B4-BE49-F238E27FC236}">
                    <a16:creationId xmlns:a16="http://schemas.microsoft.com/office/drawing/2014/main" id="{AAC8547D-8072-4D47-B3C7-97249FCEFE70}"/>
                  </a:ext>
                </a:extLst>
              </p:cNvPr>
              <p:cNvSpPr/>
              <p:nvPr/>
            </p:nvSpPr>
            <p:spPr>
              <a:xfrm>
                <a:off x="6418218" y="1643079"/>
                <a:ext cx="595771" cy="971457"/>
              </a:xfrm>
              <a:prstGeom prst="round2SameRect">
                <a:avLst>
                  <a:gd name="adj1" fmla="val 13114"/>
                  <a:gd name="adj2" fmla="val 12816"/>
                </a:avLst>
              </a:prstGeom>
              <a:solidFill>
                <a:srgbClr val="FFCC6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C63E80B-8732-425C-995D-DC99D3DEAA38}"/>
                  </a:ext>
                </a:extLst>
              </p:cNvPr>
              <p:cNvSpPr/>
              <p:nvPr/>
            </p:nvSpPr>
            <p:spPr>
              <a:xfrm>
                <a:off x="6508459" y="1727727"/>
                <a:ext cx="356113" cy="799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感知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13B94ED-BBD9-49A8-9615-970D8867076F}"/>
                </a:ext>
              </a:extLst>
            </p:cNvPr>
            <p:cNvGrpSpPr/>
            <p:nvPr/>
          </p:nvGrpSpPr>
          <p:grpSpPr>
            <a:xfrm>
              <a:off x="5027928" y="2869833"/>
              <a:ext cx="595771" cy="999525"/>
              <a:chOff x="10232650" y="1610331"/>
              <a:chExt cx="595771" cy="999525"/>
            </a:xfrm>
          </p:grpSpPr>
          <p:sp>
            <p:nvSpPr>
              <p:cNvPr id="27" name="矩形: 圆顶角 386">
                <a:extLst>
                  <a:ext uri="{FF2B5EF4-FFF2-40B4-BE49-F238E27FC236}">
                    <a16:creationId xmlns:a16="http://schemas.microsoft.com/office/drawing/2014/main" id="{9E9DA1AD-0692-43FE-BE2C-191351A7464F}"/>
                  </a:ext>
                </a:extLst>
              </p:cNvPr>
              <p:cNvSpPr/>
              <p:nvPr/>
            </p:nvSpPr>
            <p:spPr>
              <a:xfrm>
                <a:off x="10232650" y="1610331"/>
                <a:ext cx="595771" cy="999525"/>
              </a:xfrm>
              <a:prstGeom prst="round2SameRect">
                <a:avLst>
                  <a:gd name="adj1" fmla="val 13114"/>
                  <a:gd name="adj2" fmla="val 12816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8264332-E55D-4EB2-92C2-CDEDE2B68829}"/>
                  </a:ext>
                </a:extLst>
              </p:cNvPr>
              <p:cNvSpPr/>
              <p:nvPr/>
            </p:nvSpPr>
            <p:spPr>
              <a:xfrm>
                <a:off x="10322891" y="1727727"/>
                <a:ext cx="356113" cy="799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通信</a:t>
                </a:r>
              </a:p>
            </p:txBody>
          </p:sp>
        </p:grp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0B56268-9CA4-453E-A8C6-511370B13703}"/>
              </a:ext>
            </a:extLst>
          </p:cNvPr>
          <p:cNvSpPr/>
          <p:nvPr/>
        </p:nvSpPr>
        <p:spPr>
          <a:xfrm>
            <a:off x="9170332" y="4389148"/>
            <a:ext cx="10372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提高感知精度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3EC0D50-A4C0-4DBD-BC29-CDC67430C9E7}"/>
              </a:ext>
            </a:extLst>
          </p:cNvPr>
          <p:cNvGrpSpPr/>
          <p:nvPr/>
        </p:nvGrpSpPr>
        <p:grpSpPr>
          <a:xfrm>
            <a:off x="972263" y="4187104"/>
            <a:ext cx="4824868" cy="1109219"/>
            <a:chOff x="6441397" y="4304700"/>
            <a:chExt cx="4637231" cy="110921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3164B37-F3B9-4E39-A38C-622558A316A9}"/>
                </a:ext>
              </a:extLst>
            </p:cNvPr>
            <p:cNvSpPr/>
            <p:nvPr/>
          </p:nvSpPr>
          <p:spPr bwMode="auto">
            <a:xfrm>
              <a:off x="6441398" y="4304700"/>
              <a:ext cx="4637230" cy="533400"/>
            </a:xfrm>
            <a:prstGeom prst="rect">
              <a:avLst/>
            </a:prstGeom>
            <a:solidFill>
              <a:srgbClr val="97BFE4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9C5C51D-9753-48F8-9060-BB5452895CC5}"/>
                </a:ext>
              </a:extLst>
            </p:cNvPr>
            <p:cNvSpPr/>
            <p:nvPr/>
          </p:nvSpPr>
          <p:spPr bwMode="auto">
            <a:xfrm>
              <a:off x="6441397" y="4304700"/>
              <a:ext cx="4637230" cy="1109219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CBDD89-BE66-434B-BE91-A7B0CAF54073}"/>
                </a:ext>
              </a:extLst>
            </p:cNvPr>
            <p:cNvSpPr/>
            <p:nvPr/>
          </p:nvSpPr>
          <p:spPr>
            <a:xfrm>
              <a:off x="7868887" y="4371345"/>
              <a:ext cx="1788814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基础理论层面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E86C1B4-8771-48EA-8DE3-A9BCA0B1A106}"/>
              </a:ext>
            </a:extLst>
          </p:cNvPr>
          <p:cNvGrpSpPr/>
          <p:nvPr/>
        </p:nvGrpSpPr>
        <p:grpSpPr>
          <a:xfrm>
            <a:off x="6441568" y="4175805"/>
            <a:ext cx="4834660" cy="1109219"/>
            <a:chOff x="6441397" y="4304700"/>
            <a:chExt cx="4637231" cy="110921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FAA6841-359C-44DB-A22B-991639263641}"/>
                </a:ext>
              </a:extLst>
            </p:cNvPr>
            <p:cNvSpPr/>
            <p:nvPr/>
          </p:nvSpPr>
          <p:spPr bwMode="auto">
            <a:xfrm>
              <a:off x="6441398" y="4304700"/>
              <a:ext cx="4637230" cy="533400"/>
            </a:xfrm>
            <a:prstGeom prst="rect">
              <a:avLst/>
            </a:prstGeom>
            <a:solidFill>
              <a:srgbClr val="97BFE4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A9F79A3-284A-446A-8199-DEE7BC0D44C6}"/>
                </a:ext>
              </a:extLst>
            </p:cNvPr>
            <p:cNvSpPr/>
            <p:nvPr/>
          </p:nvSpPr>
          <p:spPr bwMode="auto">
            <a:xfrm>
              <a:off x="6441397" y="4304700"/>
              <a:ext cx="4637231" cy="1109219"/>
            </a:xfrm>
            <a:prstGeom prst="rect">
              <a:avLst/>
            </a:prstGeom>
            <a:noFill/>
            <a:ln w="25400" cap="flat" cmpd="sng" algn="ctr">
              <a:solidFill>
                <a:schemeClr val="bg1">
                  <a:lumMod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4388C1-DF3E-471F-9DD8-F50306CD7D4D}"/>
                </a:ext>
              </a:extLst>
            </p:cNvPr>
            <p:cNvSpPr/>
            <p:nvPr/>
          </p:nvSpPr>
          <p:spPr>
            <a:xfrm>
              <a:off x="7889376" y="4371345"/>
              <a:ext cx="1741271" cy="40011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技术方法</a:t>
              </a:r>
              <a:r>
                <a:rPr kumimoji="0" lang="zh-CN" altLang="en-US" sz="20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层面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1957A744-C017-471C-A3C6-8F31646EF7F8}"/>
              </a:ext>
            </a:extLst>
          </p:cNvPr>
          <p:cNvSpPr/>
          <p:nvPr/>
        </p:nvSpPr>
        <p:spPr bwMode="auto">
          <a:xfrm>
            <a:off x="5858026" y="4557704"/>
            <a:ext cx="536846" cy="455472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A5C11C-E91E-4A9A-97F6-BBCB3CE81147}"/>
              </a:ext>
            </a:extLst>
          </p:cNvPr>
          <p:cNvSpPr/>
          <p:nvPr/>
        </p:nvSpPr>
        <p:spPr>
          <a:xfrm>
            <a:off x="1080706" y="4818806"/>
            <a:ext cx="4618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高频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MIMO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信道下通感协同机理与性能极限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44196C6-7033-4329-8804-749992EDB347}"/>
              </a:ext>
            </a:extLst>
          </p:cNvPr>
          <p:cNvSpPr/>
          <p:nvPr/>
        </p:nvSpPr>
        <p:spPr>
          <a:xfrm>
            <a:off x="6434893" y="4814108"/>
            <a:ext cx="4801314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面向通感融合的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多维资源高效利用与联合优化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C917460-F4B0-476D-BB00-E3CBA478C856}"/>
              </a:ext>
            </a:extLst>
          </p:cNvPr>
          <p:cNvSpPr/>
          <p:nvPr/>
        </p:nvSpPr>
        <p:spPr bwMode="auto">
          <a:xfrm>
            <a:off x="767408" y="3984539"/>
            <a:ext cx="10729192" cy="1496952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CA67DF66-6F8A-422E-837A-41A64AEC4C5A}"/>
              </a:ext>
            </a:extLst>
          </p:cNvPr>
          <p:cNvSpPr/>
          <p:nvPr/>
        </p:nvSpPr>
        <p:spPr bwMode="auto">
          <a:xfrm rot="18836930">
            <a:off x="5831673" y="3228858"/>
            <a:ext cx="573716" cy="587823"/>
          </a:xfrm>
          <a:prstGeom prst="corner">
            <a:avLst>
              <a:gd name="adj1" fmla="val 37047"/>
              <a:gd name="adj2" fmla="val 34749"/>
            </a:avLst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E17EF84-E668-41D1-B86A-DAD6507CBABA}"/>
              </a:ext>
            </a:extLst>
          </p:cNvPr>
          <p:cNvSpPr/>
          <p:nvPr/>
        </p:nvSpPr>
        <p:spPr bwMode="auto">
          <a:xfrm>
            <a:off x="5858026" y="5517765"/>
            <a:ext cx="536846" cy="372580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763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316E703-DDD2-425C-8760-5C9CE72A77FB}"/>
              </a:ext>
            </a:extLst>
          </p:cNvPr>
          <p:cNvGrpSpPr/>
          <p:nvPr/>
        </p:nvGrpSpPr>
        <p:grpSpPr>
          <a:xfrm>
            <a:off x="917382" y="4663814"/>
            <a:ext cx="10257293" cy="1946556"/>
            <a:chOff x="947135" y="4600601"/>
            <a:chExt cx="10257293" cy="194655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00290A2-5959-45A3-A5D7-D698CCB82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3243" y="4600601"/>
              <a:ext cx="2521185" cy="1890888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075085-3584-432E-A76A-E4863B0A1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7135" y="4838097"/>
              <a:ext cx="2671952" cy="164750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7065431-2697-42F7-AE98-57BE74C5D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046" y="4677241"/>
              <a:ext cx="3130238" cy="1782785"/>
            </a:xfrm>
            <a:prstGeom prst="rect">
              <a:avLst/>
            </a:prstGeom>
          </p:spPr>
        </p:pic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1EE4FB80-3719-4601-A7F5-EB18EC16D051}"/>
                </a:ext>
              </a:extLst>
            </p:cNvPr>
            <p:cNvSpPr/>
            <p:nvPr/>
          </p:nvSpPr>
          <p:spPr>
            <a:xfrm>
              <a:off x="1895009" y="6147047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空域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98134E6B-CE57-4579-8BBF-E375B1B679F7}"/>
                </a:ext>
              </a:extLst>
            </p:cNvPr>
            <p:cNvSpPr/>
            <p:nvPr/>
          </p:nvSpPr>
          <p:spPr>
            <a:xfrm>
              <a:off x="5466390" y="6147047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角度域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B618EE01-6D0D-4A62-AE72-5C1EF577454E}"/>
                </a:ext>
              </a:extLst>
            </p:cNvPr>
            <p:cNvSpPr/>
            <p:nvPr/>
          </p:nvSpPr>
          <p:spPr>
            <a:xfrm>
              <a:off x="9149563" y="6147047"/>
              <a:ext cx="183575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时延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多普勒域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基础理论层面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777260-46A3-4610-A379-B87474C8172D}"/>
              </a:ext>
            </a:extLst>
          </p:cNvPr>
          <p:cNvGrpSpPr/>
          <p:nvPr/>
        </p:nvGrpSpPr>
        <p:grpSpPr>
          <a:xfrm>
            <a:off x="538480" y="1066386"/>
            <a:ext cx="10094024" cy="533400"/>
            <a:chOff x="538480" y="1092610"/>
            <a:chExt cx="10094024" cy="5334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FC05455-B077-4FAC-9807-89E80D15201E}"/>
                </a:ext>
              </a:extLst>
            </p:cNvPr>
            <p:cNvSpPr/>
            <p:nvPr/>
          </p:nvSpPr>
          <p:spPr bwMode="auto">
            <a:xfrm>
              <a:off x="538480" y="1092610"/>
              <a:ext cx="10094024" cy="533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8051A4-01F2-47ED-80EC-DB96E0C627D7}"/>
                </a:ext>
              </a:extLst>
            </p:cNvPr>
            <p:cNvSpPr/>
            <p:nvPr/>
          </p:nvSpPr>
          <p:spPr>
            <a:xfrm>
              <a:off x="609600" y="1143866"/>
              <a:ext cx="9877003" cy="430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核心：考虑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高频大规模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信道呈现的稀疏性对通信、感知的影响有所不同</a:t>
              </a:r>
            </a:p>
          </p:txBody>
        </p:sp>
      </p:grpSp>
      <p:sp>
        <p:nvSpPr>
          <p:cNvPr id="364" name="矩形 363">
            <a:extLst>
              <a:ext uri="{FF2B5EF4-FFF2-40B4-BE49-F238E27FC236}">
                <a16:creationId xmlns:a16="http://schemas.microsoft.com/office/drawing/2014/main" id="{A82B1A78-7932-48CB-BBED-E8E99EC04A01}"/>
              </a:ext>
            </a:extLst>
          </p:cNvPr>
          <p:cNvSpPr/>
          <p:nvPr/>
        </p:nvSpPr>
        <p:spPr>
          <a:xfrm>
            <a:off x="4984804" y="366227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6BF9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高频信道呈现稀疏性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6BF9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5" name="箭头: 燕尾形 314">
            <a:extLst>
              <a:ext uri="{FF2B5EF4-FFF2-40B4-BE49-F238E27FC236}">
                <a16:creationId xmlns:a16="http://schemas.microsoft.com/office/drawing/2014/main" id="{4E04DE53-3631-4849-BB38-CC142BA45E5F}"/>
              </a:ext>
            </a:extLst>
          </p:cNvPr>
          <p:cNvSpPr/>
          <p:nvPr/>
        </p:nvSpPr>
        <p:spPr bwMode="auto">
          <a:xfrm rot="10800000">
            <a:off x="3779005" y="2852936"/>
            <a:ext cx="610164" cy="431885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16" name="箭头: 燕尾形 315">
            <a:extLst>
              <a:ext uri="{FF2B5EF4-FFF2-40B4-BE49-F238E27FC236}">
                <a16:creationId xmlns:a16="http://schemas.microsoft.com/office/drawing/2014/main" id="{C7820BC9-FE42-444D-B4E8-F53F3071226B}"/>
              </a:ext>
            </a:extLst>
          </p:cNvPr>
          <p:cNvSpPr/>
          <p:nvPr/>
        </p:nvSpPr>
        <p:spPr bwMode="auto">
          <a:xfrm>
            <a:off x="8093833" y="2852937"/>
            <a:ext cx="610164" cy="431885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71DFA2B-2354-4802-AC4D-89E00A47A336}"/>
              </a:ext>
            </a:extLst>
          </p:cNvPr>
          <p:cNvSpPr/>
          <p:nvPr/>
        </p:nvSpPr>
        <p:spPr bwMode="auto">
          <a:xfrm>
            <a:off x="666208" y="4210986"/>
            <a:ext cx="10608410" cy="533399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◢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kumimoji="0"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在通感双目标下，如何对高频信道从不同域进行跨域建模与稀疏表征，从而刻画出性能界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53B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05CCE7E-F468-42A2-A1E0-5E904F600523}"/>
              </a:ext>
            </a:extLst>
          </p:cNvPr>
          <p:cNvSpPr/>
          <p:nvPr/>
        </p:nvSpPr>
        <p:spPr>
          <a:xfrm>
            <a:off x="1346078" y="364870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通信稳定性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5BD7D65-FF86-4F45-AE52-B3371AD501B5}"/>
              </a:ext>
            </a:extLst>
          </p:cNvPr>
          <p:cNvSpPr/>
          <p:nvPr/>
        </p:nvSpPr>
        <p:spPr>
          <a:xfrm>
            <a:off x="9378607" y="364870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感知精度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D5397A4-B3FE-4B6D-874F-285C590B197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603" y="3620538"/>
            <a:ext cx="493996" cy="378632"/>
          </a:xfrm>
          <a:prstGeom prst="rect">
            <a:avLst/>
          </a:prstGeom>
          <a:noFill/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CB4DC23-AC7A-4F09-985A-AEFF12BE9C0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49" y="3600135"/>
            <a:ext cx="493620" cy="49362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4E77DA55-6334-4CA9-8A4F-16444CE311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243" y="1934423"/>
            <a:ext cx="2498568" cy="1494577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CF7E09FB-CB45-4046-9F98-8128A5B884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7433" y="1858899"/>
            <a:ext cx="3265777" cy="17649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191F8B-6DF0-43EB-BFF7-CC29456A0C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4620" y="1993470"/>
            <a:ext cx="2329998" cy="13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206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项目研究内容：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技术方法层面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241702-5510-459D-993B-6062D0DE987D}"/>
              </a:ext>
            </a:extLst>
          </p:cNvPr>
          <p:cNvGrpSpPr/>
          <p:nvPr/>
        </p:nvGrpSpPr>
        <p:grpSpPr>
          <a:xfrm>
            <a:off x="561919" y="1037624"/>
            <a:ext cx="9062473" cy="545129"/>
            <a:chOff x="538480" y="1053872"/>
            <a:chExt cx="9754289" cy="62043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D95426-D810-4EB2-A3AE-C3CB1CDC4A13}"/>
                </a:ext>
              </a:extLst>
            </p:cNvPr>
            <p:cNvSpPr/>
            <p:nvPr/>
          </p:nvSpPr>
          <p:spPr bwMode="auto">
            <a:xfrm>
              <a:off x="538480" y="1067904"/>
              <a:ext cx="9754289" cy="606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5242E0-FDE8-4EBE-BB2A-BC0638F5AA2A}"/>
                </a:ext>
              </a:extLst>
            </p:cNvPr>
            <p:cNvSpPr/>
            <p:nvPr/>
          </p:nvSpPr>
          <p:spPr>
            <a:xfrm>
              <a:off x="606622" y="1053872"/>
              <a:ext cx="8446067" cy="5571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核心：考虑通信与感知双功能在多维度下的耦合关系有所不同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E29B092-3A19-4624-A41E-2BA16A9102E3}"/>
              </a:ext>
            </a:extLst>
          </p:cNvPr>
          <p:cNvSpPr/>
          <p:nvPr/>
        </p:nvSpPr>
        <p:spPr bwMode="auto">
          <a:xfrm>
            <a:off x="725497" y="4898572"/>
            <a:ext cx="10533241" cy="542593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◢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kumimoji="0" lang="zh-CN" altLang="en-US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根据耦合关系，探索逼近理论性能边界的一体化</a:t>
            </a:r>
            <a:r>
              <a:rPr kumimoji="0" lang="zh-CN" altLang="en-US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大规模</a:t>
            </a:r>
            <a:r>
              <a:rPr kumimoji="0" lang="en-US" altLang="zh-CN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MIMO</a:t>
            </a:r>
            <a:r>
              <a:rPr kumimoji="0" lang="zh-CN" altLang="en-US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通感融合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传输方法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53B5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3" name="表格 17">
            <a:extLst>
              <a:ext uri="{FF2B5EF4-FFF2-40B4-BE49-F238E27FC236}">
                <a16:creationId xmlns:a16="http://schemas.microsoft.com/office/drawing/2014/main" id="{B6028449-C21F-492A-971C-D92D24BD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24814"/>
              </p:ext>
            </p:extLst>
          </p:nvPr>
        </p:nvGraphicFramePr>
        <p:xfrm>
          <a:off x="1199236" y="5568212"/>
          <a:ext cx="10059501" cy="93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9501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</a:tblGrid>
              <a:tr h="466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探索有效逼近理论</a:t>
                      </a:r>
                      <a:r>
                        <a:rPr lang="en-US" altLang="zh-CN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Pareto</a:t>
                      </a:r>
                      <a:r>
                        <a:rPr lang="zh-CN" altLang="en-US" sz="1800" b="1" kern="1200" dirty="0">
                          <a:solidFill>
                            <a:srgbClr val="053B5F"/>
                          </a:solidFill>
                          <a:latin typeface="+mj-ea"/>
                          <a:ea typeface="+mj-ea"/>
                          <a:cs typeface="+mn-cs"/>
                        </a:rPr>
                        <a:t>性能边界的通感融合资源分配与空口技术联合优化设计方法</a:t>
                      </a:r>
                      <a:endParaRPr lang="en-US" altLang="zh-CN" sz="1800" b="1" kern="1200" dirty="0">
                        <a:solidFill>
                          <a:srgbClr val="053B5F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466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研究成本可控的通感融合传输方案优化设计，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探索新型一体化传输方案与信号结构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60629"/>
                  </a:ext>
                </a:extLst>
              </a:tr>
            </a:tbl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5B622104-CAA0-46FB-98F3-0C0F03ADE9C3}"/>
              </a:ext>
            </a:extLst>
          </p:cNvPr>
          <p:cNvGrpSpPr/>
          <p:nvPr/>
        </p:nvGrpSpPr>
        <p:grpSpPr>
          <a:xfrm>
            <a:off x="5713301" y="1852585"/>
            <a:ext cx="5694728" cy="2835090"/>
            <a:chOff x="5789490" y="1702842"/>
            <a:chExt cx="5749697" cy="3048454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D94E58C-B800-4ED0-9B53-EF7676826075}"/>
                </a:ext>
              </a:extLst>
            </p:cNvPr>
            <p:cNvSpPr/>
            <p:nvPr/>
          </p:nvSpPr>
          <p:spPr>
            <a:xfrm>
              <a:off x="8213048" y="2617962"/>
              <a:ext cx="3065145" cy="432000"/>
            </a:xfrm>
            <a:prstGeom prst="rect">
              <a:avLst/>
            </a:prstGeom>
            <a:solidFill>
              <a:srgbClr val="DAE3F3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54503396-3E6F-40A0-8B92-E9175E2D581C}"/>
                </a:ext>
              </a:extLst>
            </p:cNvPr>
            <p:cNvSpPr txBox="1"/>
            <p:nvPr/>
          </p:nvSpPr>
          <p:spPr>
            <a:xfrm>
              <a:off x="6853277" y="4388562"/>
              <a:ext cx="1258524" cy="345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阶段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Ⅰ</a:t>
              </a: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B01A38C7-E6DB-4B0E-A8F7-C13E58F84BFF}"/>
                </a:ext>
              </a:extLst>
            </p:cNvPr>
            <p:cNvSpPr/>
            <p:nvPr/>
          </p:nvSpPr>
          <p:spPr>
            <a:xfrm>
              <a:off x="6689683" y="2617458"/>
              <a:ext cx="1523365" cy="432000"/>
            </a:xfrm>
            <a:prstGeom prst="rect">
              <a:avLst/>
            </a:prstGeom>
            <a:solidFill>
              <a:srgbClr val="DAE3F3"/>
            </a:solidFill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63E39DE5-2D66-4D6D-A60F-D0E326BCC8F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689683" y="3135334"/>
              <a:ext cx="4588510" cy="43200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B86CA363-6DF5-43F6-BEDF-DFED520268DE}"/>
                </a:ext>
              </a:extLst>
            </p:cNvPr>
            <p:cNvSpPr txBox="1"/>
            <p:nvPr/>
          </p:nvSpPr>
          <p:spPr>
            <a:xfrm>
              <a:off x="6961417" y="2672010"/>
              <a:ext cx="10375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信道估计</a:t>
              </a:r>
            </a:p>
          </p:txBody>
        </p: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AA743A05-C769-4A81-9E1B-A24DD934F95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9400248" y="2685536"/>
              <a:ext cx="10375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数据传输</a:t>
              </a:r>
            </a:p>
          </p:txBody>
        </p: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17DD6095-D2B7-4B6A-B918-847A140F1504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454983" y="3223148"/>
              <a:ext cx="103759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目标检测</a:t>
              </a:r>
            </a:p>
          </p:txBody>
        </p: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757B98A9-8DD2-4C02-9D0A-9B6C7932069E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 flipV="1">
              <a:off x="6727277" y="4368167"/>
              <a:ext cx="1491740" cy="1206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cxnSp>
          <p:nvCxnSpPr>
            <p:cNvPr id="324" name="直接箭头连接符 323">
              <a:extLst>
                <a:ext uri="{FF2B5EF4-FFF2-40B4-BE49-F238E27FC236}">
                  <a16:creationId xmlns:a16="http://schemas.microsoft.com/office/drawing/2014/main" id="{105B0AE3-34F5-4CDA-8BD5-2A8A6DBD4EF8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 flipV="1">
              <a:off x="8219017" y="4358118"/>
              <a:ext cx="3047928" cy="10049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DD1BBF15-3E7A-4C7B-90BC-C590BC82FA9D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028004" y="4380231"/>
              <a:ext cx="1449266" cy="37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阶段 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Ⅱ</a:t>
              </a:r>
            </a:p>
          </p:txBody>
        </p:sp>
        <p:sp>
          <p:nvSpPr>
            <p:cNvPr id="330" name="文本框 329">
              <a:extLst>
                <a:ext uri="{FF2B5EF4-FFF2-40B4-BE49-F238E27FC236}">
                  <a16:creationId xmlns:a16="http://schemas.microsoft.com/office/drawing/2014/main" id="{7CC942BD-3CBB-4005-9D1C-5C99E6D9686A}"/>
                </a:ext>
              </a:extLst>
            </p:cNvPr>
            <p:cNvSpPr txBox="1"/>
            <p:nvPr/>
          </p:nvSpPr>
          <p:spPr>
            <a:xfrm>
              <a:off x="6019310" y="2743679"/>
              <a:ext cx="67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通信</a:t>
              </a:r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898220D0-5D99-4BAE-9D47-D48A1F445623}"/>
                </a:ext>
              </a:extLst>
            </p:cNvPr>
            <p:cNvSpPr txBox="1"/>
            <p:nvPr/>
          </p:nvSpPr>
          <p:spPr>
            <a:xfrm>
              <a:off x="6025726" y="3185437"/>
              <a:ext cx="6703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感知</a:t>
              </a: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64D3885-9090-447E-B537-A718E90AA651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V="1">
              <a:off x="6183482" y="3642688"/>
              <a:ext cx="5355705" cy="5444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77A81303-D353-4880-9033-1677D7521AFA}"/>
                </a:ext>
              </a:extLst>
            </p:cNvPr>
            <p:cNvSpPr/>
            <p:nvPr/>
          </p:nvSpPr>
          <p:spPr>
            <a:xfrm>
              <a:off x="8201800" y="3743586"/>
              <a:ext cx="3065145" cy="432000"/>
            </a:xfrm>
            <a:prstGeom prst="rect">
              <a:avLst/>
            </a:prstGeom>
            <a:solidFill>
              <a:srgbClr val="FFF2CC"/>
            </a:solidFill>
            <a:ln w="12700" cap="flat" cmpd="sng" algn="ctr">
              <a:solidFill>
                <a:srgbClr val="FFCC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D05B5DF5-1010-459D-8D3A-3EBBFCE74FA4}"/>
                </a:ext>
              </a:extLst>
            </p:cNvPr>
            <p:cNvSpPr/>
            <p:nvPr/>
          </p:nvSpPr>
          <p:spPr>
            <a:xfrm>
              <a:off x="6678435" y="3743082"/>
              <a:ext cx="1523365" cy="432000"/>
            </a:xfrm>
            <a:prstGeom prst="rect">
              <a:avLst/>
            </a:prstGeom>
            <a:solidFill>
              <a:srgbClr val="FFF2CC"/>
            </a:solidFill>
            <a:ln w="12700" cap="flat" cmpd="sng" algn="ctr">
              <a:solidFill>
                <a:srgbClr val="FFCC66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4C34579-A6D4-41EB-BEDA-5EC90BAC7CD9}"/>
                </a:ext>
              </a:extLst>
            </p:cNvPr>
            <p:cNvSpPr txBox="1"/>
            <p:nvPr/>
          </p:nvSpPr>
          <p:spPr>
            <a:xfrm>
              <a:off x="6875740" y="3806759"/>
              <a:ext cx="117292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双功能导频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B7A56120-977F-4207-8B8D-2EC7B6975F95}"/>
                </a:ext>
              </a:extLst>
            </p:cNvPr>
            <p:cNvSpPr txBox="1"/>
            <p:nvPr/>
          </p:nvSpPr>
          <p:spPr>
            <a:xfrm>
              <a:off x="9174351" y="3797322"/>
              <a:ext cx="14551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通感一体化信号</a:t>
              </a: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507266A-67AA-404E-A105-2E7B1B281777}"/>
                </a:ext>
              </a:extLst>
            </p:cNvPr>
            <p:cNvSpPr txBox="1"/>
            <p:nvPr/>
          </p:nvSpPr>
          <p:spPr>
            <a:xfrm>
              <a:off x="5789490" y="3920184"/>
              <a:ext cx="969820" cy="3309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通感融合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DBD1E44-03A1-4DCD-B459-9EEA45F00B66}"/>
                </a:ext>
              </a:extLst>
            </p:cNvPr>
            <p:cNvGrpSpPr/>
            <p:nvPr/>
          </p:nvGrpSpPr>
          <p:grpSpPr>
            <a:xfrm>
              <a:off x="6678435" y="1702842"/>
              <a:ext cx="4608830" cy="783090"/>
              <a:chOff x="6879798" y="2015477"/>
              <a:chExt cx="4608830" cy="7830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F7A84E2-7101-4E89-AC86-4BD4D89C2BA1}"/>
                      </a:ext>
                    </a:extLst>
                  </p:cNvPr>
                  <p:cNvSpPr txBox="1"/>
                  <p:nvPr/>
                </p:nvSpPr>
                <p:spPr>
                  <a:xfrm>
                    <a:off x="7088164" y="2467628"/>
                    <a:ext cx="118218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a:rPr kumimoji="0" lang="en-US" altLang="zh-CN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𝐿</m:t>
                        </m:r>
                      </m:oMath>
                    </a14:m>
                    <a:r>
                      <a: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个导频符号</a:t>
                    </a:r>
                  </a:p>
                </p:txBody>
              </p:sp>
            </mc:Choice>
            <mc:Fallback xmlns="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F7A84E2-7101-4E89-AC86-4BD4D89C2B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8164" y="2467628"/>
                    <a:ext cx="1182183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C1162102-3A44-4948-BD6F-D3080655A0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10822" y="2015477"/>
                    <a:ext cx="150015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信道相干时间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kumimoji="0" lang="en-US" altLang="zh-CN" sz="14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a14:m>
                    <a:endParaRPr kumimoji="0" lang="en-US" altLang="zh-CN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C1162102-3A44-4948-BD6F-D3080655A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0822" y="2015477"/>
                    <a:ext cx="1500154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220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A67A6990-043B-4787-8BCF-DF154EC95F83}"/>
                      </a:ext>
                    </a:extLst>
                  </p:cNvPr>
                  <p:cNvSpPr txBox="1"/>
                  <p:nvPr/>
                </p:nvSpPr>
                <p:spPr>
                  <a:xfrm>
                    <a:off x="9215052" y="2467627"/>
                    <a:ext cx="1477899" cy="3309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zh-CN" sz="1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kumimoji="0" lang="en-US" altLang="zh-C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-</a:t>
                    </a:r>
                    <a14:m>
                      <m:oMath xmlns:m="http://schemas.openxmlformats.org/officeDocument/2006/math">
                        <m:r>
                          <a:rPr kumimoji="0" lang="en-US" altLang="zh-CN" sz="1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𝐿</m:t>
                        </m:r>
                      </m:oMath>
                    </a14:m>
                    <a:r>
                      <a: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rPr>
                      <a:t>个数据符号</a:t>
                    </a:r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A67A6990-043B-4787-8BCF-DF154EC95F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5052" y="2467627"/>
                    <a:ext cx="1477899" cy="33094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1BA190E7-9EC5-4A21-AAAC-769FA5FC0F83}"/>
                  </a:ext>
                </a:extLst>
              </p:cNvPr>
              <p:cNvCxnSpPr/>
              <p:nvPr/>
            </p:nvCxnSpPr>
            <p:spPr>
              <a:xfrm flipV="1">
                <a:off x="6879798" y="2334774"/>
                <a:ext cx="4608830" cy="1079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arrow"/>
                <a:tailEnd type="arrow"/>
              </a:ln>
              <a:effectLst/>
            </p:spPr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5A0C0E2B-EA14-4F02-9910-7DD5CB900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7062" y="2638006"/>
                <a:ext cx="224323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FD96881C-3D5A-4F99-B2AA-84AE547C35B1}"/>
                  </a:ext>
                </a:extLst>
              </p:cNvPr>
              <p:cNvCxnSpPr>
                <a:cxnSpLocks/>
              </p:cNvCxnSpPr>
              <p:nvPr>
                <p:custDataLst>
                  <p:tags r:id="rId8"/>
                </p:custDataLst>
              </p:nvPr>
            </p:nvCxnSpPr>
            <p:spPr>
              <a:xfrm flipV="1">
                <a:off x="10711172" y="2633065"/>
                <a:ext cx="777456" cy="2232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AF59929E-B2E6-4D57-92FA-351BBBC1120D}"/>
                  </a:ext>
                </a:extLst>
              </p:cNvPr>
              <p:cNvCxnSpPr>
                <a:cxnSpLocks/>
              </p:cNvCxnSpPr>
              <p:nvPr>
                <p:custDataLst>
                  <p:tags r:id="rId9"/>
                </p:custDataLst>
              </p:nvPr>
            </p:nvCxnSpPr>
            <p:spPr>
              <a:xfrm flipH="1">
                <a:off x="6905229" y="2635297"/>
                <a:ext cx="224199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  <a:tailEnd type="arrow"/>
              </a:ln>
              <a:effectLst/>
            </p:spPr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1DA14BA1-831F-492A-86A8-1EAD5770706D}"/>
                  </a:ext>
                </a:extLst>
              </p:cNvPr>
              <p:cNvCxnSpPr>
                <a:cxnSpLocks/>
              </p:cNvCxnSpPr>
              <p:nvPr>
                <p:custDataLst>
                  <p:tags r:id="rId10"/>
                </p:custDataLst>
              </p:nvPr>
            </p:nvCxnSpPr>
            <p:spPr>
              <a:xfrm flipH="1">
                <a:off x="8421386" y="2640228"/>
                <a:ext cx="672708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70AD47">
                    <a:lumMod val="60000"/>
                    <a:lumOff val="40000"/>
                  </a:srgbClr>
                </a:solidFill>
                <a:prstDash val="solid"/>
                <a:miter lim="800000"/>
                <a:tailEnd type="arrow"/>
              </a:ln>
              <a:effectLst/>
            </p:spPr>
          </p:cxnSp>
        </p:grp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6CBB1C0-F254-45DE-9B1F-1160E9757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8435" y="1895590"/>
              <a:ext cx="11248" cy="2546567"/>
            </a:xfrm>
            <a:prstGeom prst="line">
              <a:avLst/>
            </a:prstGeom>
            <a:noFill/>
            <a:ln w="317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1540FD99-2BED-44AE-885B-C46DB82E2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72569" y="1853038"/>
              <a:ext cx="11248" cy="2546567"/>
            </a:xfrm>
            <a:prstGeom prst="line">
              <a:avLst/>
            </a:prstGeom>
            <a:noFill/>
            <a:ln w="3175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90C908C-2FDC-4C85-AE42-B893567473FA}"/>
              </a:ext>
            </a:extLst>
          </p:cNvPr>
          <p:cNvGrpSpPr/>
          <p:nvPr/>
        </p:nvGrpSpPr>
        <p:grpSpPr>
          <a:xfrm>
            <a:off x="1038471" y="1968571"/>
            <a:ext cx="3977963" cy="2448709"/>
            <a:chOff x="676307" y="1644561"/>
            <a:chExt cx="4672587" cy="2876297"/>
          </a:xfrm>
        </p:grpSpPr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DD5788B-E2B1-4863-B5CA-8AF63790C6C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84065" y="3719581"/>
              <a:ext cx="661042" cy="4555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4D2B04AA-5FF8-4C1D-937B-A1FA039197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24417" y="3762865"/>
              <a:ext cx="493425" cy="3743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1541F126-AD7F-4FD0-824F-969842106D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95974" y="1702843"/>
              <a:ext cx="0" cy="4521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DE819126-4999-420A-9ED8-75F698E8D789}"/>
                </a:ext>
              </a:extLst>
            </p:cNvPr>
            <p:cNvSpPr/>
            <p:nvPr/>
          </p:nvSpPr>
          <p:spPr>
            <a:xfrm>
              <a:off x="4002656" y="4159338"/>
              <a:ext cx="1173208" cy="361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功率资源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9FDE8C15-535E-409E-912C-F65941992359}"/>
                </a:ext>
              </a:extLst>
            </p:cNvPr>
            <p:cNvSpPr/>
            <p:nvPr/>
          </p:nvSpPr>
          <p:spPr>
            <a:xfrm>
              <a:off x="865146" y="4158854"/>
              <a:ext cx="1251889" cy="361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硬件资源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C457DF35-A129-496E-AEE0-3C931F0DB664}"/>
                </a:ext>
              </a:extLst>
            </p:cNvPr>
            <p:cNvSpPr/>
            <p:nvPr/>
          </p:nvSpPr>
          <p:spPr>
            <a:xfrm>
              <a:off x="3003843" y="1644561"/>
              <a:ext cx="1277982" cy="361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频谱资源 </a:t>
              </a: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D726A337-B0A3-4928-BDF8-66BB566B0B8E}"/>
                </a:ext>
              </a:extLst>
            </p:cNvPr>
            <p:cNvSpPr/>
            <p:nvPr/>
          </p:nvSpPr>
          <p:spPr>
            <a:xfrm>
              <a:off x="676307" y="2145492"/>
              <a:ext cx="1456690" cy="361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通信资源块</a:t>
              </a:r>
            </a:p>
          </p:txBody>
        </p:sp>
        <p:pic>
          <p:nvPicPr>
            <p:cNvPr id="286" name="图片 285">
              <a:extLst>
                <a:ext uri="{FF2B5EF4-FFF2-40B4-BE49-F238E27FC236}">
                  <a16:creationId xmlns:a16="http://schemas.microsoft.com/office/drawing/2014/main" id="{FB60B240-2525-489C-9260-A68C5D04F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035594" y="2135993"/>
              <a:ext cx="1918794" cy="2195635"/>
            </a:xfrm>
            <a:prstGeom prst="rect">
              <a:avLst/>
            </a:prstGeom>
          </p:spPr>
        </p:pic>
        <p:cxnSp>
          <p:nvCxnSpPr>
            <p:cNvPr id="287" name="直接箭头连接符 286">
              <a:extLst>
                <a:ext uri="{FF2B5EF4-FFF2-40B4-BE49-F238E27FC236}">
                  <a16:creationId xmlns:a16="http://schemas.microsoft.com/office/drawing/2014/main" id="{9FE252AB-FFEF-4668-8451-990CD4F1B13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814586" y="2462768"/>
              <a:ext cx="495588" cy="2260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EDAF09E8-B73A-4448-8D26-EEC31EBA4940}"/>
                </a:ext>
              </a:extLst>
            </p:cNvPr>
            <p:cNvSpPr/>
            <p:nvPr/>
          </p:nvSpPr>
          <p:spPr>
            <a:xfrm>
              <a:off x="3957434" y="2483521"/>
              <a:ext cx="1391460" cy="3615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Black" panose="020B0A04020102020204"/>
                  <a:ea typeface="微软雅黑" panose="020B0503020204020204" pitchFamily="34" charset="-122"/>
                  <a:cs typeface="+mn-cs"/>
                </a:rPr>
                <a:t>感知资源块</a:t>
              </a:r>
            </a:p>
          </p:txBody>
        </p:sp>
        <p:cxnSp>
          <p:nvCxnSpPr>
            <p:cNvPr id="289" name="直接箭头连接符 288">
              <a:extLst>
                <a:ext uri="{FF2B5EF4-FFF2-40B4-BE49-F238E27FC236}">
                  <a16:creationId xmlns:a16="http://schemas.microsoft.com/office/drawing/2014/main" id="{71CEA190-C4D4-4F59-AA6A-3B467DCFEAD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66057" y="2808554"/>
              <a:ext cx="460065" cy="2048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821593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FC7CDDC-BCD6-44AC-8B6A-311188B09274}"/>
              </a:ext>
            </a:extLst>
          </p:cNvPr>
          <p:cNvSpPr/>
          <p:nvPr/>
        </p:nvSpPr>
        <p:spPr>
          <a:xfrm>
            <a:off x="1703512" y="1252211"/>
            <a:ext cx="9668064" cy="5334233"/>
          </a:xfrm>
          <a:prstGeom prst="rect">
            <a:avLst/>
          </a:prstGeom>
          <a:solidFill>
            <a:srgbClr val="FBE5D6">
              <a:alpha val="16863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C81D14-EB56-4841-8D98-DC0957717DA8}"/>
              </a:ext>
            </a:extLst>
          </p:cNvPr>
          <p:cNvGrpSpPr/>
          <p:nvPr/>
        </p:nvGrpSpPr>
        <p:grpSpPr>
          <a:xfrm>
            <a:off x="900748" y="1252211"/>
            <a:ext cx="745234" cy="5334233"/>
            <a:chOff x="900748" y="1252211"/>
            <a:chExt cx="745234" cy="533423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B30D891-34B0-4585-ABCB-0FBA56C9D10F}"/>
                </a:ext>
              </a:extLst>
            </p:cNvPr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053B5F"/>
            </a:solidFill>
            <a:ln w="28575">
              <a:solidFill>
                <a:srgbClr val="053B5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73AB5C-B98D-455D-80D0-7080C789D9FE}"/>
                </a:ext>
              </a:extLst>
            </p:cNvPr>
            <p:cNvSpPr txBox="1"/>
            <p:nvPr/>
          </p:nvSpPr>
          <p:spPr bwMode="auto">
            <a:xfrm>
              <a:off x="1039236" y="1546220"/>
              <a:ext cx="569387" cy="4743841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高频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协同通感融合理论方法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4F284CF-A802-4B73-963C-1A7CF65D790F}"/>
              </a:ext>
            </a:extLst>
          </p:cNvPr>
          <p:cNvGrpSpPr/>
          <p:nvPr/>
        </p:nvGrpSpPr>
        <p:grpSpPr>
          <a:xfrm>
            <a:off x="2063552" y="1388769"/>
            <a:ext cx="8669312" cy="1596656"/>
            <a:chOff x="4812425" y="1830431"/>
            <a:chExt cx="7187371" cy="139875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010B9F9-67EC-41FE-B43B-7C3295285DF6}"/>
                </a:ext>
              </a:extLst>
            </p:cNvPr>
            <p:cNvSpPr/>
            <p:nvPr/>
          </p:nvSpPr>
          <p:spPr>
            <a:xfrm>
              <a:off x="4812425" y="1830431"/>
              <a:ext cx="7187371" cy="563782"/>
            </a:xfrm>
            <a:prstGeom prst="rect">
              <a:avLst/>
            </a:prstGeom>
            <a:solidFill>
              <a:srgbClr val="E6F5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 2" panose="05020102010507070707" pitchFamily="18" charset="2"/>
                </a:rPr>
                <a:t></a:t>
              </a: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 2" panose="05020102010507070707" pitchFamily="18" charset="2"/>
                </a:rPr>
                <a:t>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53B5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面向高频欠自由度信道的通信、感知双功能协同机理研究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4DC20E2-7B17-4EEE-B499-C937B3DC9C01}"/>
                </a:ext>
              </a:extLst>
            </p:cNvPr>
            <p:cNvSpPr/>
            <p:nvPr/>
          </p:nvSpPr>
          <p:spPr>
            <a:xfrm>
              <a:off x="4812425" y="2394213"/>
              <a:ext cx="7187371" cy="83497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396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高频欠自由度信道通感</a:t>
              </a: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Pareto</a:t>
              </a: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性能边界分析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96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多基站协同通感融合的机理研究与性能分析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0B35C3-6B91-48E7-8690-184D0B2CB32A}"/>
                </a:ext>
              </a:extLst>
            </p:cNvPr>
            <p:cNvSpPr/>
            <p:nvPr/>
          </p:nvSpPr>
          <p:spPr>
            <a:xfrm>
              <a:off x="9230141" y="2394213"/>
              <a:ext cx="2769655" cy="83497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lIns="0" tIns="72000" rtlCol="0" anchor="t"/>
            <a:lstStyle/>
            <a:p>
              <a:pPr marL="108000" marR="0" lvl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已有研究基础</a:t>
              </a:r>
              <a:endParaRPr kumimoji="0" lang="en-US" altLang="zh-CN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08000" marR="0" lvl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性能限分析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0352B69-78F8-44E9-A8F5-042FB73A2D39}"/>
              </a:ext>
            </a:extLst>
          </p:cNvPr>
          <p:cNvGrpSpPr/>
          <p:nvPr/>
        </p:nvGrpSpPr>
        <p:grpSpPr>
          <a:xfrm>
            <a:off x="2063552" y="3469862"/>
            <a:ext cx="3988352" cy="1807901"/>
            <a:chOff x="4172176" y="3215206"/>
            <a:chExt cx="3780000" cy="1807903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D9B089-4140-498A-B494-D4B94109384D}"/>
                </a:ext>
              </a:extLst>
            </p:cNvPr>
            <p:cNvSpPr/>
            <p:nvPr/>
          </p:nvSpPr>
          <p:spPr>
            <a:xfrm>
              <a:off x="4172176" y="4124956"/>
              <a:ext cx="3780000" cy="89815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324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功率频谱受限通感融合的设计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24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非理想硬件下的通感融合技术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357094-9269-4EEA-86E0-E1FDA6A8D034}"/>
                </a:ext>
              </a:extLst>
            </p:cNvPr>
            <p:cNvSpPr/>
            <p:nvPr/>
          </p:nvSpPr>
          <p:spPr>
            <a:xfrm>
              <a:off x="4172176" y="3215206"/>
              <a:ext cx="3780000" cy="901419"/>
            </a:xfrm>
            <a:prstGeom prst="rect">
              <a:avLst/>
            </a:prstGeom>
            <a:solidFill>
              <a:srgbClr val="E6F5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</a:t>
              </a:r>
              <a:r>
                <a:rPr kumimoji="0" lang="zh-CN" altLang="en-US" sz="2000" b="1" kern="0" dirty="0">
                  <a:solidFill>
                    <a:srgbClr val="053B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 </a:t>
              </a:r>
              <a:r>
                <a:rPr kumimoji="0" lang="zh-CN" altLang="en-US" sz="2000" b="1" kern="0" dirty="0">
                  <a:solidFill>
                    <a:srgbClr val="053B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面向多维资源受限场景的</a:t>
              </a:r>
              <a:endParaRPr kumimoji="0" lang="en-US" altLang="zh-CN" sz="2000" b="1" kern="0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000" b="1" kern="0" dirty="0">
                  <a:solidFill>
                    <a:srgbClr val="053B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</a:t>
              </a:r>
              <a:r>
                <a:rPr kumimoji="0" lang="en-US" altLang="zh-CN" sz="2000" b="1" kern="0" dirty="0">
                  <a:solidFill>
                    <a:srgbClr val="053B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kumimoji="0" lang="zh-CN" altLang="en-US" sz="2000" b="1" kern="0" dirty="0">
                  <a:solidFill>
                    <a:srgbClr val="053B5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通感融合设计方法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1B3F4CE-C257-43E7-9037-2DF12BB53871}"/>
              </a:ext>
            </a:extLst>
          </p:cNvPr>
          <p:cNvGrpSpPr/>
          <p:nvPr/>
        </p:nvGrpSpPr>
        <p:grpSpPr>
          <a:xfrm>
            <a:off x="6954012" y="3474851"/>
            <a:ext cx="3780000" cy="1802912"/>
            <a:chOff x="6614830" y="3052153"/>
            <a:chExt cx="3780000" cy="2009721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48F5B8A-C98D-4316-9519-E3152182A4DF}"/>
                </a:ext>
              </a:extLst>
            </p:cNvPr>
            <p:cNvSpPr/>
            <p:nvPr/>
          </p:nvSpPr>
          <p:spPr>
            <a:xfrm>
              <a:off x="6614830" y="4060696"/>
              <a:ext cx="3780000" cy="100117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324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通感双功能波束训练与导频设计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24000" marR="0" lvl="0" indent="-2880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通感融合导频、传输联合优化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7C4C02C-64A1-4160-9C3E-7ADB0E1A301B}"/>
                </a:ext>
              </a:extLst>
            </p:cNvPr>
            <p:cNvSpPr/>
            <p:nvPr/>
          </p:nvSpPr>
          <p:spPr>
            <a:xfrm>
              <a:off x="6614830" y="3052153"/>
              <a:ext cx="3780000" cy="1008543"/>
            </a:xfrm>
            <a:prstGeom prst="rect">
              <a:avLst/>
            </a:prstGeom>
            <a:solidFill>
              <a:srgbClr val="E6F5F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200" b="1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pitchFamily="18" charset="2"/>
                </a:rPr>
                <a:t>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53B5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Wingdings 2" panose="05020102010507070707" pitchFamily="18" charset="2"/>
                </a:rPr>
                <a:t>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53B5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面向高频大规模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53B5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53B5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新型通感一体信号设计</a:t>
              </a: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724BE535-E367-43A6-95BA-058CA1B43596}"/>
              </a:ext>
            </a:extLst>
          </p:cNvPr>
          <p:cNvSpPr/>
          <p:nvPr/>
        </p:nvSpPr>
        <p:spPr>
          <a:xfrm>
            <a:off x="2063552" y="6009962"/>
            <a:ext cx="8669312" cy="581799"/>
          </a:xfrm>
          <a:prstGeom prst="rect">
            <a:avLst/>
          </a:prstGeom>
          <a:solidFill>
            <a:srgbClr val="E6F5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</a:t>
            </a:r>
            <a:r>
              <a:rPr kumimoji="0" lang="zh-CN" altLang="en-US" sz="22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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Wingdings 2" panose="05020102010507070707" pitchFamily="18" charset="2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高频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MIMO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协同通感一体化技术演示平台验证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A627229-CF89-423C-8836-6CEA4966E8A0}"/>
              </a:ext>
            </a:extLst>
          </p:cNvPr>
          <p:cNvSpPr/>
          <p:nvPr/>
        </p:nvSpPr>
        <p:spPr bwMode="auto">
          <a:xfrm>
            <a:off x="1784470" y="1252211"/>
            <a:ext cx="9274055" cy="1890090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A77CBCC-E1DB-471E-9967-720FCEFCE4E6}"/>
              </a:ext>
            </a:extLst>
          </p:cNvPr>
          <p:cNvSpPr/>
          <p:nvPr/>
        </p:nvSpPr>
        <p:spPr>
          <a:xfrm>
            <a:off x="10841474" y="1597091"/>
            <a:ext cx="467040" cy="1200329"/>
          </a:xfrm>
          <a:prstGeom prst="rect">
            <a:avLst/>
          </a:prstGeom>
          <a:solidFill>
            <a:srgbClr val="FEFBF8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基础理论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0AF10E-7F64-444B-921E-0676D1B58113}"/>
              </a:ext>
            </a:extLst>
          </p:cNvPr>
          <p:cNvSpPr/>
          <p:nvPr/>
        </p:nvSpPr>
        <p:spPr bwMode="auto">
          <a:xfrm>
            <a:off x="1779064" y="3374504"/>
            <a:ext cx="9274054" cy="2531046"/>
          </a:xfrm>
          <a:prstGeom prst="roundRect">
            <a:avLst>
              <a:gd name="adj" fmla="val 4652"/>
            </a:avLst>
          </a:prstGeom>
          <a:noFill/>
          <a:ln w="222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032119-62B9-4236-A3B8-135529778443}"/>
              </a:ext>
            </a:extLst>
          </p:cNvPr>
          <p:cNvSpPr/>
          <p:nvPr/>
        </p:nvSpPr>
        <p:spPr>
          <a:xfrm>
            <a:off x="10841474" y="3779446"/>
            <a:ext cx="467040" cy="1200329"/>
          </a:xfrm>
          <a:prstGeom prst="rect">
            <a:avLst/>
          </a:prstGeom>
          <a:solidFill>
            <a:srgbClr val="FEFBF8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技术方法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7846D73-EAE3-4542-A640-B5F5BA44438E}"/>
              </a:ext>
            </a:extLst>
          </p:cNvPr>
          <p:cNvCxnSpPr>
            <a:cxnSpLocks/>
          </p:cNvCxnSpPr>
          <p:nvPr/>
        </p:nvCxnSpPr>
        <p:spPr>
          <a:xfrm flipV="1">
            <a:off x="6606927" y="2985425"/>
            <a:ext cx="0" cy="255278"/>
          </a:xfrm>
          <a:prstGeom prst="line">
            <a:avLst/>
          </a:prstGeom>
          <a:noFill/>
          <a:ln w="44450" cap="flat" cmpd="dbl" algn="ctr">
            <a:solidFill>
              <a:srgbClr val="ED7D31">
                <a:lumMod val="75000"/>
              </a:srgb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63F9360-E960-4BC4-9231-8C71F59C17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7015" y="1105361"/>
            <a:ext cx="1220" cy="4824000"/>
          </a:xfrm>
          <a:prstGeom prst="bentConnector3">
            <a:avLst>
              <a:gd name="adj1" fmla="val 22111803"/>
            </a:avLst>
          </a:prstGeom>
          <a:noFill/>
          <a:ln w="44450" cap="flat" cmpd="dbl" algn="ctr">
            <a:solidFill>
              <a:srgbClr val="ED7D31">
                <a:lumMod val="75000"/>
              </a:srgbClr>
            </a:solidFill>
            <a:prstDash val="solid"/>
            <a:miter lim="800000"/>
            <a:headEnd type="triangle" w="sm" len="med"/>
            <a:tailEnd type="triangle" w="sm" len="med"/>
          </a:ln>
          <a:effectLst/>
        </p:spPr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F2A6D5E-A814-4AF1-9DD1-7C31BEDB72BA}"/>
              </a:ext>
            </a:extLst>
          </p:cNvPr>
          <p:cNvCxnSpPr>
            <a:cxnSpLocks/>
          </p:cNvCxnSpPr>
          <p:nvPr/>
        </p:nvCxnSpPr>
        <p:spPr>
          <a:xfrm>
            <a:off x="6051904" y="4629638"/>
            <a:ext cx="902108" cy="0"/>
          </a:xfrm>
          <a:prstGeom prst="line">
            <a:avLst/>
          </a:prstGeom>
          <a:noFill/>
          <a:ln w="44450" cap="flat" cmpd="dbl" algn="ctr">
            <a:solidFill>
              <a:srgbClr val="ED7D31">
                <a:lumMod val="75000"/>
              </a:srgbClr>
            </a:solidFill>
            <a:prstDash val="solid"/>
            <a:miter lim="800000"/>
            <a:tailEnd type="triangle" w="sm" len="med"/>
          </a:ln>
          <a:effectLst/>
        </p:spPr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A6B99B22-3B86-40E6-BBD0-EA0681E5035A}"/>
              </a:ext>
            </a:extLst>
          </p:cNvPr>
          <p:cNvSpPr/>
          <p:nvPr/>
        </p:nvSpPr>
        <p:spPr>
          <a:xfrm>
            <a:off x="2063552" y="5277766"/>
            <a:ext cx="8669312" cy="533754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08000"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已有研究基础：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资源受限大规模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MIMO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传输技术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1929D0B-5E74-4CCA-BE99-F8BD23154EC1}"/>
              </a:ext>
            </a:extLst>
          </p:cNvPr>
          <p:cNvSpPr/>
          <p:nvPr/>
        </p:nvSpPr>
        <p:spPr>
          <a:xfrm>
            <a:off x="8184232" y="6012314"/>
            <a:ext cx="2548632" cy="58443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36000" rtlCol="0" anchor="t"/>
          <a:lstStyle/>
          <a:p>
            <a:pPr marL="108000"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大规模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MIMO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平台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005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依托平台及预期成果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F04D0-E0EC-420F-8AB7-DE246CF91CE5}"/>
              </a:ext>
            </a:extLst>
          </p:cNvPr>
          <p:cNvSpPr/>
          <p:nvPr/>
        </p:nvSpPr>
        <p:spPr bwMode="auto">
          <a:xfrm>
            <a:off x="695402" y="1179661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依托平台与团队支撑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E3EAC-84CB-4EBC-B228-595675EBE438}"/>
              </a:ext>
            </a:extLst>
          </p:cNvPr>
          <p:cNvSpPr/>
          <p:nvPr/>
        </p:nvSpPr>
        <p:spPr bwMode="auto">
          <a:xfrm>
            <a:off x="695400" y="4426418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预期成果</a:t>
            </a:r>
          </a:p>
        </p:txBody>
      </p:sp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0A746047-94DB-4D14-A05D-4CE3B074A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8080"/>
              </p:ext>
            </p:extLst>
          </p:nvPr>
        </p:nvGraphicFramePr>
        <p:xfrm>
          <a:off x="695402" y="1826575"/>
          <a:ext cx="10729190" cy="907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  <a:gridCol w="5688630">
                  <a:extLst>
                    <a:ext uri="{9D8B030D-6E8A-4147-A177-3AD203B41FA5}">
                      <a16:colId xmlns:a16="http://schemas.microsoft.com/office/drawing/2014/main" val="4143314322"/>
                    </a:ext>
                  </a:extLst>
                </a:gridCol>
              </a:tblGrid>
              <a:tr h="453674">
                <a:tc>
                  <a:txBody>
                    <a:bodyPr/>
                    <a:lstStyle/>
                    <a:p>
                      <a:pPr marL="64800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移动通信全国重点实验室</a:t>
                      </a:r>
                      <a:endParaRPr lang="en-US" altLang="zh-CN" sz="1800" b="1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团队：尤肖虎院士、杰青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人、优青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453674"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紫金山实验室（国家实验室基地）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“无线通信技术”教育部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协同创新中心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</a:tbl>
          </a:graphicData>
        </a:graphic>
      </p:graphicFrame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7B874A7C-9EC0-4CD5-AA2C-148EA708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48590"/>
              </p:ext>
            </p:extLst>
          </p:nvPr>
        </p:nvGraphicFramePr>
        <p:xfrm>
          <a:off x="695400" y="4972074"/>
          <a:ext cx="10729192" cy="1608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192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</a:tblGrid>
              <a:tr h="371695">
                <a:tc>
                  <a:txBody>
                    <a:bodyPr/>
                    <a:lstStyle/>
                    <a:p>
                      <a:pPr marL="705150" lvl="1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理论方法：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创新通感融合的基础理论与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通感一体化传输方法，发表领域内高水平期刊论文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篇</a:t>
                      </a:r>
                      <a:endParaRPr lang="en-US" altLang="zh-CN" sz="1600" b="1" kern="1200" dirty="0">
                        <a:solidFill>
                          <a:srgbClr val="00206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699962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演示验证：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搭建基于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通信的无线通感一体融合演示系统，开展关键技术试验验证</a:t>
                      </a:r>
                    </a:p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知识产权：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申请高质量国内外发明专利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项，向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IMT-2030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等国内外标准化推进组织提交文稿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份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  <a:tr h="371695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科研生态：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培养青年科研技术人才，支撑国家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新技术的研发与部署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9363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FC11652-BC5D-403F-A9BC-9F450FB9CD8E}"/>
              </a:ext>
            </a:extLst>
          </p:cNvPr>
          <p:cNvGrpSpPr/>
          <p:nvPr/>
        </p:nvGrpSpPr>
        <p:grpSpPr>
          <a:xfrm>
            <a:off x="695400" y="2770963"/>
            <a:ext cx="10729192" cy="1516691"/>
            <a:chOff x="695400" y="2896006"/>
            <a:chExt cx="10729192" cy="1516691"/>
          </a:xfrm>
        </p:grpSpPr>
        <p:pic>
          <p:nvPicPr>
            <p:cNvPr id="17" name="图片 16" descr="D:\TIM17\1710893398\Image\C2C\6EEEEF8B49FDFF222A70A35A313C7082.JPG">
              <a:extLst>
                <a:ext uri="{FF2B5EF4-FFF2-40B4-BE49-F238E27FC236}">
                  <a16:creationId xmlns:a16="http://schemas.microsoft.com/office/drawing/2014/main" id="{BB1FEEB6-FD5D-4DCB-A8FF-A9CB9F3C32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9" y="2898326"/>
              <a:ext cx="2213288" cy="151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D2CBB7A-214F-4F9F-945D-CF269FDE6E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400" y="2896006"/>
              <a:ext cx="6015088" cy="1516691"/>
            </a:xfrm>
            <a:prstGeom prst="rect">
              <a:avLst/>
            </a:prstGeom>
            <a:noFill/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DED790-E222-4972-A6C6-E84AA171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463" y="3804385"/>
              <a:ext cx="2281394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分布式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通信平台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169781-2707-41CF-B7FF-13ACA653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14" y="3804385"/>
              <a:ext cx="334097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紫金山实验室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6G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技术综合试验平台</a:t>
              </a:r>
            </a:p>
          </p:txBody>
        </p:sp>
        <p:pic>
          <p:nvPicPr>
            <p:cNvPr id="12" name="图片 1">
              <a:extLst>
                <a:ext uri="{FF2B5EF4-FFF2-40B4-BE49-F238E27FC236}">
                  <a16:creationId xmlns:a16="http://schemas.microsoft.com/office/drawing/2014/main" id="{D6ACEE6F-0559-4175-8DCD-72E74192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638" y="2896006"/>
              <a:ext cx="2297954" cy="151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05B91-7BA7-4DC7-B122-2197FB53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733" y="3804385"/>
              <a:ext cx="162095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通用云计算平台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5521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642398</TotalTime>
  <Words>1296</Words>
  <Application>Microsoft Office PowerPoint</Application>
  <PresentationFormat>宽屏</PresentationFormat>
  <Paragraphs>146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Söhne</vt:lpstr>
      <vt:lpstr>等线</vt:lpstr>
      <vt:lpstr>黑体</vt:lpstr>
      <vt:lpstr>华文行楷</vt:lpstr>
      <vt:lpstr>宋体</vt:lpstr>
      <vt:lpstr>微软雅黑</vt:lpstr>
      <vt:lpstr>微软雅黑</vt:lpstr>
      <vt:lpstr>Arial</vt:lpstr>
      <vt:lpstr>Arial Black</vt:lpstr>
      <vt:lpstr>Cambria Math</vt:lpstr>
      <vt:lpstr>Times New Roman</vt:lpstr>
      <vt:lpstr>Wingdings</vt:lpstr>
      <vt:lpstr>Wingdings 2</vt:lpstr>
      <vt:lpstr>默认设计模板</vt:lpstr>
      <vt:lpstr>PowerPoint 演示文稿</vt:lpstr>
      <vt:lpstr>汇报提纲</vt:lpstr>
      <vt:lpstr>汇报提纲</vt:lpstr>
      <vt:lpstr>立项依据</vt:lpstr>
      <vt:lpstr>项目研究内容：思路与目标</vt:lpstr>
      <vt:lpstr>项目研究内容：基础理论层面</vt:lpstr>
      <vt:lpstr>项目研究内容：技术方法层面</vt:lpstr>
      <vt:lpstr>项目研究内容：已有基础与研究计划</vt:lpstr>
      <vt:lpstr>依托平台及预期成果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yao</cp:lastModifiedBy>
  <cp:revision>6486</cp:revision>
  <cp:lastPrinted>2024-05-18T09:02:22Z</cp:lastPrinted>
  <dcterms:created xsi:type="dcterms:W3CDTF">2002-03-21T12:02:11Z</dcterms:created>
  <dcterms:modified xsi:type="dcterms:W3CDTF">2025-05-16T04:23:32Z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