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
  </p:notesMasterIdLst>
  <p:handoutMasterIdLst>
    <p:handoutMasterId r:id="rId9"/>
  </p:handoutMasterIdLst>
  <p:sldIdLst>
    <p:sldId id="751" r:id="rId5"/>
    <p:sldId id="752" r:id="rId6"/>
    <p:sldId id="749" r:id="rId7"/>
  </p:sldIdLst>
  <p:sldSz cx="12192000" cy="6858000"/>
  <p:notesSz cx="7099300" cy="10234613"/>
  <p:defaultTextStyle>
    <a:defPPr>
      <a:defRPr lang="zh-CN"/>
    </a:defPPr>
    <a:lvl1pPr algn="l" rtl="0" eaLnBrk="0" fontAlgn="base" hangingPunct="0">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7BFE4"/>
    <a:srgbClr val="FFFF00"/>
    <a:srgbClr val="002060"/>
    <a:srgbClr val="053B5F"/>
    <a:srgbClr val="E6F5FF"/>
    <a:srgbClr val="C00000"/>
    <a:srgbClr val="FFFFFF"/>
    <a:srgbClr val="FFCC00"/>
    <a:srgbClr val="FFFFCC"/>
    <a:srgbClr val="E1E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3" autoAdjust="0"/>
    <p:restoredTop sz="83011" autoAdjust="0"/>
  </p:normalViewPr>
  <p:slideViewPr>
    <p:cSldViewPr>
      <p:cViewPr varScale="1">
        <p:scale>
          <a:sx n="104" d="100"/>
          <a:sy n="104" d="100"/>
        </p:scale>
        <p:origin x="1020"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55" d="100"/>
          <a:sy n="55" d="100"/>
        </p:scale>
        <p:origin x="-2674" y="-86"/>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许威" userId="69338fdb-c523-419d-ba25-bd6c768bf22f" providerId="ADAL" clId="{8EEDB542-4323-492F-95E7-CB82A026300D}"/>
    <pc:docChg chg="undo modSld">
      <pc:chgData name="许威" userId="69338fdb-c523-419d-ba25-bd6c768bf22f" providerId="ADAL" clId="{8EEDB542-4323-492F-95E7-CB82A026300D}" dt="2021-02-15T02:53:33.550" v="5" actId="1076"/>
      <pc:docMkLst>
        <pc:docMk/>
      </pc:docMkLst>
      <pc:sldChg chg="modSp">
        <pc:chgData name="许威" userId="69338fdb-c523-419d-ba25-bd6c768bf22f" providerId="ADAL" clId="{8EEDB542-4323-492F-95E7-CB82A026300D}" dt="2021-02-15T02:53:33.550" v="5" actId="1076"/>
        <pc:sldMkLst>
          <pc:docMk/>
          <pc:sldMk cId="2030366076" sldId="695"/>
        </pc:sldMkLst>
        <pc:spChg chg="mod">
          <ac:chgData name="许威" userId="69338fdb-c523-419d-ba25-bd6c768bf22f" providerId="ADAL" clId="{8EEDB542-4323-492F-95E7-CB82A026300D}" dt="2021-02-15T02:51:58.469" v="2" actId="1076"/>
          <ac:spMkLst>
            <pc:docMk/>
            <pc:sldMk cId="2030366076" sldId="695"/>
            <ac:spMk id="92" creationId="{525D1CB3-4F54-45C4-9FF9-D6BED77771B7}"/>
          </ac:spMkLst>
        </pc:spChg>
        <pc:picChg chg="mod">
          <ac:chgData name="许威" userId="69338fdb-c523-419d-ba25-bd6c768bf22f" providerId="ADAL" clId="{8EEDB542-4323-492F-95E7-CB82A026300D}" dt="2021-02-15T02:53:33.550" v="5" actId="1076"/>
          <ac:picMkLst>
            <pc:docMk/>
            <pc:sldMk cId="2030366076" sldId="695"/>
            <ac:picMk id="91" creationId="{29C2998F-CF7F-475A-8B12-D3ED691BB5AE}"/>
          </ac:picMkLst>
        </pc:picChg>
        <pc:cxnChg chg="mod">
          <ac:chgData name="许威" userId="69338fdb-c523-419d-ba25-bd6c768bf22f" providerId="ADAL" clId="{8EEDB542-4323-492F-95E7-CB82A026300D}" dt="2021-02-15T02:51:58.469" v="2" actId="1076"/>
          <ac:cxnSpMkLst>
            <pc:docMk/>
            <pc:sldMk cId="2030366076" sldId="695"/>
            <ac:cxnSpMk id="93" creationId="{3F352DFE-3292-49E5-AEB8-3237B94957AC}"/>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D9E3853-63FE-445F-9349-CF9FF1D347FD}"/>
              </a:ext>
            </a:extLst>
          </p:cNvPr>
          <p:cNvSpPr>
            <a:spLocks noGrp="1" noChangeArrowheads="1"/>
          </p:cNvSpPr>
          <p:nvPr>
            <p:ph type="hdr" sz="quarter"/>
          </p:nvPr>
        </p:nvSpPr>
        <p:spPr bwMode="auto">
          <a:xfrm>
            <a:off x="1" y="5"/>
            <a:ext cx="3076575" cy="512763"/>
          </a:xfrm>
          <a:prstGeom prst="rect">
            <a:avLst/>
          </a:prstGeom>
          <a:noFill/>
          <a:ln>
            <a:noFill/>
          </a:ln>
          <a:effectLst/>
        </p:spPr>
        <p:txBody>
          <a:bodyPr vert="horz" wrap="square" lIns="96425" tIns="48214" rIns="96425" bIns="48214" numCol="1" anchor="t" anchorCtr="0" compatLnSpc="1">
            <a:prstTxWarp prst="textNoShape">
              <a:avLst/>
            </a:prstTxWarp>
          </a:bodyPr>
          <a:lstStyle>
            <a:lvl1pPr defTabSz="963315" eaLnBrk="1" hangingPunct="1">
              <a:spcBef>
                <a:spcPct val="0"/>
              </a:spcBef>
              <a:defRPr sz="1200">
                <a:ea typeface="宋体" pitchFamily="2" charset="-122"/>
              </a:defRPr>
            </a:lvl1pPr>
          </a:lstStyle>
          <a:p>
            <a:pPr>
              <a:defRPr/>
            </a:pPr>
            <a:endParaRPr lang="en-US" altLang="zh-CN"/>
          </a:p>
        </p:txBody>
      </p:sp>
      <p:sp>
        <p:nvSpPr>
          <p:cNvPr id="5123" name="Rectangle 3">
            <a:extLst>
              <a:ext uri="{FF2B5EF4-FFF2-40B4-BE49-F238E27FC236}">
                <a16:creationId xmlns:a16="http://schemas.microsoft.com/office/drawing/2014/main" id="{41822C1D-9D45-4505-996D-9FE011CF737C}"/>
              </a:ext>
            </a:extLst>
          </p:cNvPr>
          <p:cNvSpPr>
            <a:spLocks noGrp="1" noChangeArrowheads="1"/>
          </p:cNvSpPr>
          <p:nvPr>
            <p:ph type="dt" sz="quarter" idx="1"/>
          </p:nvPr>
        </p:nvSpPr>
        <p:spPr bwMode="auto">
          <a:xfrm>
            <a:off x="4022727" y="5"/>
            <a:ext cx="3076575" cy="512763"/>
          </a:xfrm>
          <a:prstGeom prst="rect">
            <a:avLst/>
          </a:prstGeom>
          <a:noFill/>
          <a:ln>
            <a:noFill/>
          </a:ln>
          <a:effectLst/>
        </p:spPr>
        <p:txBody>
          <a:bodyPr vert="horz" wrap="square" lIns="96425" tIns="48214" rIns="96425" bIns="48214" numCol="1" anchor="t" anchorCtr="0" compatLnSpc="1">
            <a:prstTxWarp prst="textNoShape">
              <a:avLst/>
            </a:prstTxWarp>
          </a:bodyPr>
          <a:lstStyle>
            <a:lvl1pPr algn="r" defTabSz="963315" eaLnBrk="1" hangingPunct="1">
              <a:spcBef>
                <a:spcPct val="0"/>
              </a:spcBef>
              <a:defRPr sz="1200">
                <a:ea typeface="宋体" pitchFamily="2" charset="-122"/>
              </a:defRPr>
            </a:lvl1pPr>
          </a:lstStyle>
          <a:p>
            <a:pPr>
              <a:defRPr/>
            </a:pPr>
            <a:endParaRPr lang="en-US" altLang="zh-CN"/>
          </a:p>
        </p:txBody>
      </p:sp>
      <p:sp>
        <p:nvSpPr>
          <p:cNvPr id="5124" name="Rectangle 4">
            <a:extLst>
              <a:ext uri="{FF2B5EF4-FFF2-40B4-BE49-F238E27FC236}">
                <a16:creationId xmlns:a16="http://schemas.microsoft.com/office/drawing/2014/main" id="{C990857D-3C2B-4A08-BD76-E2250BD6EE12}"/>
              </a:ext>
            </a:extLst>
          </p:cNvPr>
          <p:cNvSpPr>
            <a:spLocks noGrp="1" noChangeArrowheads="1"/>
          </p:cNvSpPr>
          <p:nvPr>
            <p:ph type="ftr" sz="quarter" idx="2"/>
          </p:nvPr>
        </p:nvSpPr>
        <p:spPr bwMode="auto">
          <a:xfrm>
            <a:off x="1" y="9721856"/>
            <a:ext cx="3076575" cy="512763"/>
          </a:xfrm>
          <a:prstGeom prst="rect">
            <a:avLst/>
          </a:prstGeom>
          <a:noFill/>
          <a:ln>
            <a:noFill/>
          </a:ln>
          <a:effectLst/>
        </p:spPr>
        <p:txBody>
          <a:bodyPr vert="horz" wrap="square" lIns="96425" tIns="48214" rIns="96425" bIns="48214" numCol="1" anchor="b" anchorCtr="0" compatLnSpc="1">
            <a:prstTxWarp prst="textNoShape">
              <a:avLst/>
            </a:prstTxWarp>
          </a:bodyPr>
          <a:lstStyle>
            <a:lvl1pPr defTabSz="963315" eaLnBrk="1" hangingPunct="1">
              <a:spcBef>
                <a:spcPct val="0"/>
              </a:spcBef>
              <a:defRPr sz="1200">
                <a:ea typeface="宋体" pitchFamily="2" charset="-122"/>
              </a:defRPr>
            </a:lvl1pPr>
          </a:lstStyle>
          <a:p>
            <a:pPr>
              <a:defRPr/>
            </a:pPr>
            <a:endParaRPr lang="en-US" altLang="zh-CN"/>
          </a:p>
        </p:txBody>
      </p:sp>
      <p:sp>
        <p:nvSpPr>
          <p:cNvPr id="5125" name="Rectangle 5">
            <a:extLst>
              <a:ext uri="{FF2B5EF4-FFF2-40B4-BE49-F238E27FC236}">
                <a16:creationId xmlns:a16="http://schemas.microsoft.com/office/drawing/2014/main" id="{146AFA2F-A228-412B-8AB6-7DB849C98CAA}"/>
              </a:ext>
            </a:extLst>
          </p:cNvPr>
          <p:cNvSpPr>
            <a:spLocks noGrp="1" noChangeArrowheads="1"/>
          </p:cNvSpPr>
          <p:nvPr>
            <p:ph type="sldNum" sz="quarter" idx="3"/>
          </p:nvPr>
        </p:nvSpPr>
        <p:spPr bwMode="auto">
          <a:xfrm>
            <a:off x="4022727" y="9721856"/>
            <a:ext cx="3076575" cy="512763"/>
          </a:xfrm>
          <a:prstGeom prst="rect">
            <a:avLst/>
          </a:prstGeom>
          <a:noFill/>
          <a:ln>
            <a:noFill/>
          </a:ln>
          <a:effectLst/>
        </p:spPr>
        <p:txBody>
          <a:bodyPr vert="horz" wrap="square" lIns="96425" tIns="48214" rIns="96425" bIns="48214" numCol="1" anchor="b" anchorCtr="0" compatLnSpc="1">
            <a:prstTxWarp prst="textNoShape">
              <a:avLst/>
            </a:prstTxWarp>
          </a:bodyPr>
          <a:lstStyle>
            <a:lvl1pPr algn="r" defTabSz="963315" eaLnBrk="1" hangingPunct="1">
              <a:defRPr sz="1200"/>
            </a:lvl1pPr>
          </a:lstStyle>
          <a:p>
            <a:pPr>
              <a:defRPr/>
            </a:pPr>
            <a:fld id="{AAAC479E-17DF-4F51-9993-7C7A17D4422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BB133FB-4B93-421E-9E63-E104AD7E0316}"/>
              </a:ext>
            </a:extLst>
          </p:cNvPr>
          <p:cNvSpPr>
            <a:spLocks noGrp="1" noChangeArrowheads="1"/>
          </p:cNvSpPr>
          <p:nvPr>
            <p:ph type="hdr" sz="quarter"/>
          </p:nvPr>
        </p:nvSpPr>
        <p:spPr bwMode="auto">
          <a:xfrm>
            <a:off x="1" y="5"/>
            <a:ext cx="3076575" cy="512763"/>
          </a:xfrm>
          <a:prstGeom prst="rect">
            <a:avLst/>
          </a:prstGeom>
          <a:noFill/>
          <a:ln>
            <a:noFill/>
          </a:ln>
          <a:effectLst/>
        </p:spPr>
        <p:txBody>
          <a:bodyPr vert="horz" wrap="square" lIns="96425" tIns="48214" rIns="96425" bIns="48214" numCol="1" anchor="t" anchorCtr="0" compatLnSpc="1">
            <a:prstTxWarp prst="textNoShape">
              <a:avLst/>
            </a:prstTxWarp>
          </a:bodyPr>
          <a:lstStyle>
            <a:lvl1pPr defTabSz="963315" eaLnBrk="1" hangingPunct="1">
              <a:spcBef>
                <a:spcPct val="0"/>
              </a:spcBef>
              <a:defRPr sz="1200">
                <a:ea typeface="宋体" pitchFamily="2" charset="-122"/>
              </a:defRPr>
            </a:lvl1pPr>
          </a:lstStyle>
          <a:p>
            <a:pPr>
              <a:defRPr/>
            </a:pPr>
            <a:endParaRPr lang="en-US" altLang="zh-CN"/>
          </a:p>
        </p:txBody>
      </p:sp>
      <p:sp>
        <p:nvSpPr>
          <p:cNvPr id="4099" name="Rectangle 3">
            <a:extLst>
              <a:ext uri="{FF2B5EF4-FFF2-40B4-BE49-F238E27FC236}">
                <a16:creationId xmlns:a16="http://schemas.microsoft.com/office/drawing/2014/main" id="{B682E37F-F70E-4509-B2B6-DC32FAF594C3}"/>
              </a:ext>
            </a:extLst>
          </p:cNvPr>
          <p:cNvSpPr>
            <a:spLocks noGrp="1" noChangeArrowheads="1"/>
          </p:cNvSpPr>
          <p:nvPr>
            <p:ph type="dt" idx="1"/>
          </p:nvPr>
        </p:nvSpPr>
        <p:spPr bwMode="auto">
          <a:xfrm>
            <a:off x="4022727" y="5"/>
            <a:ext cx="3076575" cy="512763"/>
          </a:xfrm>
          <a:prstGeom prst="rect">
            <a:avLst/>
          </a:prstGeom>
          <a:noFill/>
          <a:ln>
            <a:noFill/>
          </a:ln>
          <a:effectLst/>
        </p:spPr>
        <p:txBody>
          <a:bodyPr vert="horz" wrap="square" lIns="96425" tIns="48214" rIns="96425" bIns="48214" numCol="1" anchor="t" anchorCtr="0" compatLnSpc="1">
            <a:prstTxWarp prst="textNoShape">
              <a:avLst/>
            </a:prstTxWarp>
          </a:bodyPr>
          <a:lstStyle>
            <a:lvl1pPr algn="r" defTabSz="963315" eaLnBrk="1" hangingPunct="1">
              <a:spcBef>
                <a:spcPct val="0"/>
              </a:spcBef>
              <a:defRPr sz="120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0A77C266-34D2-4B4A-A7CF-FD19B2395B48}"/>
              </a:ext>
            </a:extLst>
          </p:cNvPr>
          <p:cNvSpPr>
            <a:spLocks noGrp="1" noRot="1" noChangeAspect="1" noChangeArrowheads="1" noTextEdit="1"/>
          </p:cNvSpPr>
          <p:nvPr>
            <p:ph type="sldImg" idx="2"/>
          </p:nvPr>
        </p:nvSpPr>
        <p:spPr bwMode="auto">
          <a:xfrm>
            <a:off x="138113" y="766763"/>
            <a:ext cx="6823075"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1027F36C-CB2B-4198-8406-7677FE2CDDED}"/>
              </a:ext>
            </a:extLst>
          </p:cNvPr>
          <p:cNvSpPr>
            <a:spLocks noGrp="1" noChangeArrowheads="1"/>
          </p:cNvSpPr>
          <p:nvPr>
            <p:ph type="body" sz="quarter" idx="3"/>
          </p:nvPr>
        </p:nvSpPr>
        <p:spPr bwMode="auto">
          <a:xfrm>
            <a:off x="946151" y="4862517"/>
            <a:ext cx="5207000" cy="4605337"/>
          </a:xfrm>
          <a:prstGeom prst="rect">
            <a:avLst/>
          </a:prstGeom>
          <a:noFill/>
          <a:ln>
            <a:noFill/>
          </a:ln>
          <a:effectLst/>
        </p:spPr>
        <p:txBody>
          <a:bodyPr vert="horz" wrap="square" lIns="96425" tIns="48214" rIns="96425" bIns="4821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A2E46F7D-6EAC-43E4-A211-7F588F55D68A}"/>
              </a:ext>
            </a:extLst>
          </p:cNvPr>
          <p:cNvSpPr>
            <a:spLocks noGrp="1" noChangeArrowheads="1"/>
          </p:cNvSpPr>
          <p:nvPr>
            <p:ph type="ftr" sz="quarter" idx="4"/>
          </p:nvPr>
        </p:nvSpPr>
        <p:spPr bwMode="auto">
          <a:xfrm>
            <a:off x="1" y="9721856"/>
            <a:ext cx="3076575" cy="512763"/>
          </a:xfrm>
          <a:prstGeom prst="rect">
            <a:avLst/>
          </a:prstGeom>
          <a:noFill/>
          <a:ln>
            <a:noFill/>
          </a:ln>
          <a:effectLst/>
        </p:spPr>
        <p:txBody>
          <a:bodyPr vert="horz" wrap="square" lIns="96425" tIns="48214" rIns="96425" bIns="48214" numCol="1" anchor="b" anchorCtr="0" compatLnSpc="1">
            <a:prstTxWarp prst="textNoShape">
              <a:avLst/>
            </a:prstTxWarp>
          </a:bodyPr>
          <a:lstStyle>
            <a:lvl1pPr defTabSz="963315" eaLnBrk="1" hangingPunct="1">
              <a:spcBef>
                <a:spcPct val="0"/>
              </a:spcBef>
              <a:defRPr sz="1200">
                <a:ea typeface="宋体" pitchFamily="2" charset="-122"/>
              </a:defRPr>
            </a:lvl1pPr>
          </a:lstStyle>
          <a:p>
            <a:pPr>
              <a:defRPr/>
            </a:pPr>
            <a:endParaRPr lang="en-US" altLang="zh-CN"/>
          </a:p>
        </p:txBody>
      </p:sp>
      <p:sp>
        <p:nvSpPr>
          <p:cNvPr id="4103" name="Rectangle 7">
            <a:extLst>
              <a:ext uri="{FF2B5EF4-FFF2-40B4-BE49-F238E27FC236}">
                <a16:creationId xmlns:a16="http://schemas.microsoft.com/office/drawing/2014/main" id="{D144A6A2-874B-4E19-ACC2-00A8E2BEED62}"/>
              </a:ext>
            </a:extLst>
          </p:cNvPr>
          <p:cNvSpPr>
            <a:spLocks noGrp="1" noChangeArrowheads="1"/>
          </p:cNvSpPr>
          <p:nvPr>
            <p:ph type="sldNum" sz="quarter" idx="5"/>
          </p:nvPr>
        </p:nvSpPr>
        <p:spPr bwMode="auto">
          <a:xfrm>
            <a:off x="4022727" y="9721856"/>
            <a:ext cx="3076575" cy="512763"/>
          </a:xfrm>
          <a:prstGeom prst="rect">
            <a:avLst/>
          </a:prstGeom>
          <a:noFill/>
          <a:ln>
            <a:noFill/>
          </a:ln>
          <a:effectLst/>
        </p:spPr>
        <p:txBody>
          <a:bodyPr vert="horz" wrap="square" lIns="96425" tIns="48214" rIns="96425" bIns="48214" numCol="1" anchor="b" anchorCtr="0" compatLnSpc="1">
            <a:prstTxWarp prst="textNoShape">
              <a:avLst/>
            </a:prstTxWarp>
          </a:bodyPr>
          <a:lstStyle>
            <a:lvl1pPr algn="r" defTabSz="963315" eaLnBrk="1" hangingPunct="1">
              <a:defRPr sz="1200"/>
            </a:lvl1pPr>
          </a:lstStyle>
          <a:p>
            <a:pPr>
              <a:defRPr/>
            </a:pPr>
            <a:fld id="{E0F0A5ED-8E9A-4305-93A6-A220BB9095B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前年</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月，国际电信联盟（</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ITU</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）首次确立了</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6G</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六大典型应用场景，通感融合是</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6G</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新场景之一。</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6G</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通感融合向高频段和大规模</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MIMO</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持续演进的背景下，面向高频信道稀疏性和大规模阵列稀疏性共存环境的通感融合技术研究面临新挑战。</a:t>
            </a:r>
          </a:p>
          <a:p>
            <a:pPr algn="just"/>
            <a:r>
              <a:rPr lang="zh-CN" altLang="en-US" sz="1800" dirty="0">
                <a:solidFill>
                  <a:srgbClr val="666666"/>
                </a:solidFill>
                <a:latin typeface="Microsoft YaHei" panose="020B0503020204020204" pitchFamily="34" charset="-122"/>
                <a:ea typeface="Microsoft YaHei" panose="020B0503020204020204" pitchFamily="34" charset="-122"/>
              </a:rPr>
              <a:t>亟需开展面向信道与阵列双稀疏的高频通感融合研究，寻求理论方法的新突破！</a:t>
            </a:r>
          </a:p>
        </p:txBody>
      </p:sp>
      <p:sp>
        <p:nvSpPr>
          <p:cNvPr id="4" name="灯片编号占位符 3"/>
          <p:cNvSpPr>
            <a:spLocks noGrp="1"/>
          </p:cNvSpPr>
          <p:nvPr>
            <p:ph type="sldNum" sz="quarter" idx="10"/>
          </p:nvPr>
        </p:nvSpPr>
        <p:spPr/>
        <p:txBody>
          <a:bodyPr/>
          <a:lstStyle/>
          <a:p>
            <a:pPr defTabSz="914333" fontAlgn="auto">
              <a:spcBef>
                <a:spcPts val="0"/>
              </a:spcBef>
              <a:spcAft>
                <a:spcPts val="0"/>
              </a:spcAft>
              <a:defRPr/>
            </a:pPr>
            <a:fld id="{41BA348B-9EDA-4B67-8632-C72FC0515352}" type="slidenum">
              <a:rPr kumimoji="0" lang="zh-CN" altLang="en-US">
                <a:solidFill>
                  <a:prstClr val="black"/>
                </a:solidFill>
                <a:latin typeface="等线" panose="020F0502020204030204"/>
                <a:ea typeface="等线" panose="02010600030101010101" pitchFamily="2" charset="-122"/>
              </a:rPr>
              <a:pPr defTabSz="914333" fontAlgn="auto">
                <a:spcBef>
                  <a:spcPts val="0"/>
                </a:spcBef>
                <a:spcAft>
                  <a:spcPts val="0"/>
                </a:spcAft>
                <a:defRPr/>
              </a:pPr>
              <a:t>1</a:t>
            </a:fld>
            <a:endParaRPr kumimoji="0"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66038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信道稀疏特征对通信、感知呈“一好一坏”影响，阵列稀疏特征对通信、感知呈“有好有坏”影响</a:t>
            </a:r>
          </a:p>
          <a:p>
            <a:pPr algn="just"/>
            <a:r>
              <a:rPr lang="zh-CN" altLang="en-US" sz="1800" kern="100">
                <a:latin typeface="等线" panose="02010600030101010101" pitchFamily="2" charset="-122"/>
                <a:ea typeface="等线" panose="02010600030101010101" pitchFamily="2" charset="-122"/>
                <a:cs typeface="Times New Roman" panose="02020603050405020304" pitchFamily="18" charset="0"/>
              </a:rPr>
              <a:t>明晰</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并利用信道与阵列双稀疏对通信、感知的差异化影响，是高频通感融合理论和方法研究的关键</a:t>
            </a:r>
          </a:p>
          <a:p>
            <a:pPr algn="just"/>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因此，项目拟从基础理论和技术方法两个层面开展研究，目标是在前期取得的大规模</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MIMO</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成果基础上，形成面向信道与阵列双稀疏的通感融合理论方法体系</a:t>
            </a:r>
          </a:p>
        </p:txBody>
      </p:sp>
      <p:sp>
        <p:nvSpPr>
          <p:cNvPr id="4" name="灯片编号占位符 3"/>
          <p:cNvSpPr>
            <a:spLocks noGrp="1"/>
          </p:cNvSpPr>
          <p:nvPr>
            <p:ph type="sldNum" sz="quarter" idx="10"/>
          </p:nvPr>
        </p:nvSpPr>
        <p:spPr/>
        <p:txBody>
          <a:bodyPr/>
          <a:lstStyle/>
          <a:p>
            <a:pPr defTabSz="914333" fontAlgn="auto">
              <a:spcBef>
                <a:spcPts val="0"/>
              </a:spcBef>
              <a:spcAft>
                <a:spcPts val="0"/>
              </a:spcAft>
              <a:defRPr/>
            </a:pPr>
            <a:fld id="{41BA348B-9EDA-4B67-8632-C72FC0515352}" type="slidenum">
              <a:rPr kumimoji="0" lang="zh-CN" altLang="en-US">
                <a:solidFill>
                  <a:prstClr val="black"/>
                </a:solidFill>
                <a:latin typeface="等线" panose="020F0502020204030204"/>
                <a:ea typeface="等线" panose="02010600030101010101" pitchFamily="2" charset="-122"/>
              </a:rPr>
              <a:pPr defTabSz="914333" fontAlgn="auto">
                <a:spcBef>
                  <a:spcPts val="0"/>
                </a:spcBef>
                <a:spcAft>
                  <a:spcPts val="0"/>
                </a:spcAft>
                <a:defRPr/>
              </a:pPr>
              <a:t>2</a:t>
            </a:fld>
            <a:endParaRPr kumimoji="0"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23708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solidFill>
                  <a:srgbClr val="0D0D0D"/>
                </a:solidFill>
                <a:latin typeface="Söhne"/>
                <a:ea typeface="等线" panose="02010600030101010101" pitchFamily="2" charset="-122"/>
                <a:cs typeface="Times New Roman" panose="02020603050405020304" pitchFamily="18" charset="0"/>
              </a:rPr>
              <a:t>根据上述分析，在已有的大规模</a:t>
            </a:r>
            <a:r>
              <a:rPr lang="en-US" altLang="zh-CN" sz="1800" kern="100" dirty="0">
                <a:solidFill>
                  <a:srgbClr val="0D0D0D"/>
                </a:solidFill>
                <a:latin typeface="Söhne"/>
                <a:ea typeface="等线" panose="02010600030101010101" pitchFamily="2" charset="-122"/>
                <a:cs typeface="Times New Roman" panose="02020603050405020304" pitchFamily="18" charset="0"/>
              </a:rPr>
              <a:t>MIMO</a:t>
            </a:r>
            <a:r>
              <a:rPr lang="zh-CN" altLang="en-US" sz="1800" kern="100" dirty="0">
                <a:solidFill>
                  <a:srgbClr val="0D0D0D"/>
                </a:solidFill>
                <a:latin typeface="Söhne"/>
                <a:ea typeface="等线" panose="02010600030101010101" pitchFamily="2" charset="-122"/>
                <a:cs typeface="Times New Roman" panose="02020603050405020304" pitchFamily="18" charset="0"/>
              </a:rPr>
              <a:t>研究基础上，对项目研究内容拟定了研究计划。</a:t>
            </a:r>
            <a:endParaRPr lang="zh-CN" altLang="zh-CN" sz="18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defTabSz="914333" fontAlgn="auto">
              <a:spcBef>
                <a:spcPts val="0"/>
              </a:spcBef>
              <a:spcAft>
                <a:spcPts val="0"/>
              </a:spcAft>
              <a:defRPr/>
            </a:pPr>
            <a:fld id="{41BA348B-9EDA-4B67-8632-C72FC0515352}" type="slidenum">
              <a:rPr kumimoji="0" lang="zh-CN" altLang="en-US">
                <a:solidFill>
                  <a:prstClr val="black"/>
                </a:solidFill>
                <a:latin typeface="等线" panose="020F0502020204030204"/>
                <a:ea typeface="等线" panose="02010600030101010101" pitchFamily="2" charset="-122"/>
              </a:rPr>
              <a:pPr defTabSz="914333" fontAlgn="auto">
                <a:spcBef>
                  <a:spcPts val="0"/>
                </a:spcBef>
                <a:spcAft>
                  <a:spcPts val="0"/>
                </a:spcAft>
                <a:defRPr/>
              </a:pPr>
              <a:t>3</a:t>
            </a:fld>
            <a:endParaRPr kumimoji="0" lang="zh-CN" altLang="en-US">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683388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pn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Picture 32" descr="ppt17C" hidden="1">
            <a:extLst>
              <a:ext uri="{FF2B5EF4-FFF2-40B4-BE49-F238E27FC236}">
                <a16:creationId xmlns:a16="http://schemas.microsoft.com/office/drawing/2014/main" id="{4099B6A7-4D05-4B3A-9DDF-A92C5247AF7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14400"/>
            <a:ext cx="10128251"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7" descr="ppt265" hidden="1">
            <a:extLst>
              <a:ext uri="{FF2B5EF4-FFF2-40B4-BE49-F238E27FC236}">
                <a16:creationId xmlns:a16="http://schemas.microsoft.com/office/drawing/2014/main" id="{EE1E10FA-8F47-44FD-B666-B5A6DBFCEC7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14400"/>
            <a:ext cx="10128251"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组合 24">
            <a:extLst>
              <a:ext uri="{FF2B5EF4-FFF2-40B4-BE49-F238E27FC236}">
                <a16:creationId xmlns:a16="http://schemas.microsoft.com/office/drawing/2014/main" id="{9DDEBE18-C8D7-4BF7-BB46-9B350377ED8D}"/>
              </a:ext>
            </a:extLst>
          </p:cNvPr>
          <p:cNvGrpSpPr>
            <a:grpSpLocks/>
          </p:cNvGrpSpPr>
          <p:nvPr userDrawn="1"/>
        </p:nvGrpSpPr>
        <p:grpSpPr bwMode="auto">
          <a:xfrm>
            <a:off x="0" y="6096001"/>
            <a:ext cx="12191999" cy="771525"/>
            <a:chOff x="67578" y="6110225"/>
            <a:chExt cx="5651500" cy="771525"/>
          </a:xfrm>
        </p:grpSpPr>
        <p:pic>
          <p:nvPicPr>
            <p:cNvPr id="15" name="Picture 25" descr="图片2">
              <a:extLst>
                <a:ext uri="{FF2B5EF4-FFF2-40B4-BE49-F238E27FC236}">
                  <a16:creationId xmlns:a16="http://schemas.microsoft.com/office/drawing/2014/main" id="{E99DFBD2-259B-406F-A707-93DDCEB7E9B3}"/>
                </a:ext>
              </a:extLst>
            </p:cNvPr>
            <p:cNvPicPr>
              <a:picLocks noChangeAspect="1" noChangeArrowheads="1"/>
            </p:cNvPicPr>
            <p:nvPr/>
          </p:nvPicPr>
          <p:blipFill>
            <a:blip r:embed="rId4">
              <a:lum bright="-6000"/>
              <a:extLst>
                <a:ext uri="{28A0092B-C50C-407E-A947-70E740481C1C}">
                  <a14:useLocalDpi xmlns:a14="http://schemas.microsoft.com/office/drawing/2010/main" val="0"/>
                </a:ext>
              </a:extLst>
            </a:blip>
            <a:srcRect/>
            <a:stretch>
              <a:fillRect/>
            </a:stretch>
          </p:blipFill>
          <p:spPr bwMode="auto">
            <a:xfrm>
              <a:off x="67578" y="6110225"/>
              <a:ext cx="5651500" cy="771525"/>
            </a:xfrm>
            <a:prstGeom prst="rect">
              <a:avLst/>
            </a:prstGeom>
            <a:solidFill>
              <a:schemeClr val="accent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6" name="Picture 29" descr="logo">
              <a:extLst>
                <a:ext uri="{FF2B5EF4-FFF2-40B4-BE49-F238E27FC236}">
                  <a16:creationId xmlns:a16="http://schemas.microsoft.com/office/drawing/2014/main" id="{5BEE617A-ABD8-461C-A461-B1335F85B035}"/>
                </a:ext>
              </a:extLst>
            </p:cNvPr>
            <p:cNvPicPr>
              <a:picLocks noChangeAspect="1" noChangeArrowheads="1"/>
            </p:cNvPicPr>
            <p:nvPr/>
          </p:nvPicPr>
          <p:blipFill>
            <a:blip r:embed="rId5">
              <a:lum contrast="-6000"/>
              <a:extLst>
                <a:ext uri="{28A0092B-C50C-407E-A947-70E740481C1C}">
                  <a14:useLocalDpi xmlns:a14="http://schemas.microsoft.com/office/drawing/2010/main" val="0"/>
                </a:ext>
              </a:extLst>
            </a:blip>
            <a:srcRect/>
            <a:stretch>
              <a:fillRect/>
            </a:stretch>
          </p:blipFill>
          <p:spPr bwMode="auto">
            <a:xfrm>
              <a:off x="112985" y="6197454"/>
              <a:ext cx="37860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 Box 30">
              <a:extLst>
                <a:ext uri="{FF2B5EF4-FFF2-40B4-BE49-F238E27FC236}">
                  <a16:creationId xmlns:a16="http://schemas.microsoft.com/office/drawing/2014/main" id="{7A9BFA43-1503-46AD-94C0-BF434FFBB905}"/>
                </a:ext>
              </a:extLst>
            </p:cNvPr>
            <p:cNvSpPr txBox="1">
              <a:spLocks noChangeArrowheads="1"/>
            </p:cNvSpPr>
            <p:nvPr/>
          </p:nvSpPr>
          <p:spPr bwMode="auto">
            <a:xfrm>
              <a:off x="423304" y="6378555"/>
              <a:ext cx="2731401" cy="369887"/>
            </a:xfrm>
            <a:prstGeom prst="rect">
              <a:avLst/>
            </a:prstGeom>
            <a:noFill/>
            <a:ln>
              <a:noFill/>
            </a:ln>
            <a:effectLst/>
          </p:spPr>
          <p:txBody>
            <a:bodyPr>
              <a:spAutoFit/>
            </a:bodyPr>
            <a:lstStyle>
              <a:lvl1pPr eaLnBrk="0" hangingPunct="0">
                <a:defRPr kumimoji="1">
                  <a:solidFill>
                    <a:schemeClr val="tx1"/>
                  </a:solidFill>
                  <a:latin typeface="Times New Roman" pitchFamily="18" charset="0"/>
                  <a:ea typeface="宋体" pitchFamily="2" charset="-122"/>
                </a:defRPr>
              </a:lvl1pPr>
              <a:lvl2pPr marL="742950" indent="-285750" eaLnBrk="0" hangingPunct="0">
                <a:defRPr kumimoji="1">
                  <a:solidFill>
                    <a:schemeClr val="tx1"/>
                  </a:solidFill>
                  <a:latin typeface="Times New Roman" pitchFamily="18" charset="0"/>
                  <a:ea typeface="宋体" pitchFamily="2" charset="-122"/>
                </a:defRPr>
              </a:lvl2pPr>
              <a:lvl3pPr marL="1143000" indent="-228600" eaLnBrk="0" hangingPunct="0">
                <a:defRPr kumimoji="1">
                  <a:solidFill>
                    <a:schemeClr val="tx1"/>
                  </a:solidFill>
                  <a:latin typeface="Times New Roman" pitchFamily="18" charset="0"/>
                  <a:ea typeface="宋体" pitchFamily="2" charset="-122"/>
                </a:defRPr>
              </a:lvl3pPr>
              <a:lvl4pPr marL="1600200" indent="-228600" eaLnBrk="0" hangingPunct="0">
                <a:defRPr kumimoji="1">
                  <a:solidFill>
                    <a:schemeClr val="tx1"/>
                  </a:solidFill>
                  <a:latin typeface="Times New Roman" pitchFamily="18" charset="0"/>
                  <a:ea typeface="宋体" pitchFamily="2" charset="-122"/>
                </a:defRPr>
              </a:lvl4pPr>
              <a:lvl5pPr marL="2057400" indent="-228600" eaLnBrk="0" hangingPunct="0">
                <a:defRPr kumimoji="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a:solidFill>
                    <a:schemeClr val="tx1"/>
                  </a:solidFill>
                  <a:latin typeface="Times New Roman" pitchFamily="18" charset="0"/>
                  <a:ea typeface="宋体" pitchFamily="2" charset="-122"/>
                </a:defRPr>
              </a:lvl9pPr>
            </a:lstStyle>
            <a:p>
              <a:pPr eaLnBrk="1" hangingPunct="1">
                <a:spcBef>
                  <a:spcPct val="50000"/>
                </a:spcBef>
                <a:defRPr/>
              </a:pPr>
              <a:r>
                <a:rPr lang="zh-CN" altLang="en-US" dirty="0">
                  <a:solidFill>
                    <a:schemeClr val="accent2">
                      <a:lumMod val="75000"/>
                    </a:schemeClr>
                  </a:solidFill>
                  <a:ea typeface="华文行楷" pitchFamily="2" charset="-122"/>
                </a:rPr>
                <a:t>移动通信全国重点实验室</a:t>
              </a:r>
            </a:p>
          </p:txBody>
        </p:sp>
      </p:grpSp>
      <p:sp>
        <p:nvSpPr>
          <p:cNvPr id="15362" name="Rectangle 2"/>
          <p:cNvSpPr>
            <a:spLocks noGrp="1" noChangeArrowheads="1"/>
          </p:cNvSpPr>
          <p:nvPr>
            <p:ph type="ctrTitle"/>
          </p:nvPr>
        </p:nvSpPr>
        <p:spPr>
          <a:xfrm>
            <a:off x="914400" y="1700808"/>
            <a:ext cx="10363200" cy="1143000"/>
          </a:xfrm>
        </p:spPr>
        <p:txBody>
          <a:bodyPr/>
          <a:lstStyle>
            <a:lvl1pPr>
              <a:defRPr/>
            </a:lvl1pPr>
          </a:lstStyle>
          <a:p>
            <a:pPr lvl="0"/>
            <a:r>
              <a:rPr lang="zh-CN" altLang="en-US" noProof="0"/>
              <a:t>单击此处编辑母版标题样式</a:t>
            </a:r>
          </a:p>
        </p:txBody>
      </p:sp>
      <p:sp>
        <p:nvSpPr>
          <p:cNvPr id="15363" name="Rectangle 3"/>
          <p:cNvSpPr>
            <a:spLocks noGrp="1" noChangeArrowheads="1"/>
          </p:cNvSpPr>
          <p:nvPr>
            <p:ph type="subTitle" idx="1"/>
          </p:nvPr>
        </p:nvSpPr>
        <p:spPr>
          <a:xfrm>
            <a:off x="1828800" y="3356992"/>
            <a:ext cx="8534400" cy="2281808"/>
          </a:xfrm>
        </p:spPr>
        <p:txBody>
          <a:bodyPr/>
          <a:lstStyle>
            <a:lvl1pPr marL="0" indent="0" algn="ctr">
              <a:buFont typeface="Wingdings" pitchFamily="2" charset="2"/>
              <a:buNone/>
              <a:defRPr b="0"/>
            </a:lvl1pPr>
          </a:lstStyle>
          <a:p>
            <a:pPr lvl="0"/>
            <a:r>
              <a:rPr lang="zh-CN" altLang="en-US" noProof="0"/>
              <a:t>单击此处编辑母版副标题样式</a:t>
            </a:r>
          </a:p>
        </p:txBody>
      </p:sp>
    </p:spTree>
    <p:extLst>
      <p:ext uri="{BB962C8B-B14F-4D97-AF65-F5344CB8AC3E}">
        <p14:creationId xmlns:p14="http://schemas.microsoft.com/office/powerpoint/2010/main" val="79916211"/>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52">
            <a:extLst>
              <a:ext uri="{FF2B5EF4-FFF2-40B4-BE49-F238E27FC236}">
                <a16:creationId xmlns:a16="http://schemas.microsoft.com/office/drawing/2014/main" id="{A331C772-0446-45C7-8F53-19747C1AC5DF}"/>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196501027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268760"/>
            <a:ext cx="2590800" cy="482724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1268760"/>
            <a:ext cx="7569200" cy="482724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52">
            <a:extLst>
              <a:ext uri="{FF2B5EF4-FFF2-40B4-BE49-F238E27FC236}">
                <a16:creationId xmlns:a16="http://schemas.microsoft.com/office/drawing/2014/main" id="{A97E6ED3-3F51-4DBE-A6AC-A7ABDD848BD1}"/>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154783243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952">
            <a:extLst>
              <a:ext uri="{FF2B5EF4-FFF2-40B4-BE49-F238E27FC236}">
                <a16:creationId xmlns:a16="http://schemas.microsoft.com/office/drawing/2014/main" id="{CFC9FEBB-92C6-4AF3-800D-C903D99397CC}"/>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39139346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952">
            <a:extLst>
              <a:ext uri="{FF2B5EF4-FFF2-40B4-BE49-F238E27FC236}">
                <a16:creationId xmlns:a16="http://schemas.microsoft.com/office/drawing/2014/main" id="{17B3402D-397B-453C-92E6-98D9C3EA0EB1}"/>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11070659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914400" y="1143000"/>
            <a:ext cx="508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143000"/>
            <a:ext cx="508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52">
            <a:extLst>
              <a:ext uri="{FF2B5EF4-FFF2-40B4-BE49-F238E27FC236}">
                <a16:creationId xmlns:a16="http://schemas.microsoft.com/office/drawing/2014/main" id="{CE1B2569-5C84-4834-BCC6-CC163D95676C}"/>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390307543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09600" y="1150102"/>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1789864"/>
            <a:ext cx="5386917" cy="43362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150102"/>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1789864"/>
            <a:ext cx="5389033" cy="433629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标题 1">
            <a:extLst>
              <a:ext uri="{FF2B5EF4-FFF2-40B4-BE49-F238E27FC236}">
                <a16:creationId xmlns:a16="http://schemas.microsoft.com/office/drawing/2014/main" id="{9570CEC8-C7BC-4686-A2D1-2D445DBC6EE0}"/>
              </a:ext>
            </a:extLst>
          </p:cNvPr>
          <p:cNvSpPr>
            <a:spLocks noGrp="1"/>
          </p:cNvSpPr>
          <p:nvPr>
            <p:ph type="title"/>
          </p:nvPr>
        </p:nvSpPr>
        <p:spPr>
          <a:xfrm>
            <a:off x="407368" y="215617"/>
            <a:ext cx="8737600" cy="533400"/>
          </a:xfrm>
        </p:spPr>
        <p:txBody>
          <a:bodyPr/>
          <a:lstStyle/>
          <a:p>
            <a:r>
              <a:rPr lang="zh-CN" altLang="en-US"/>
              <a:t>单击此处编辑母版标题样式</a:t>
            </a:r>
          </a:p>
        </p:txBody>
      </p:sp>
      <p:sp>
        <p:nvSpPr>
          <p:cNvPr id="10" name="Rectangle 952">
            <a:extLst>
              <a:ext uri="{FF2B5EF4-FFF2-40B4-BE49-F238E27FC236}">
                <a16:creationId xmlns:a16="http://schemas.microsoft.com/office/drawing/2014/main" id="{C49F6398-CB44-40DD-80E3-2DDE6625B466}"/>
              </a:ext>
            </a:extLst>
          </p:cNvPr>
          <p:cNvSpPr>
            <a:spLocks noGrp="1" noChangeArrowheads="1"/>
          </p:cNvSpPr>
          <p:nvPr>
            <p:ph type="sldNum" sz="quarter" idx="10"/>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32072600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Rectangle 952">
            <a:extLst>
              <a:ext uri="{FF2B5EF4-FFF2-40B4-BE49-F238E27FC236}">
                <a16:creationId xmlns:a16="http://schemas.microsoft.com/office/drawing/2014/main" id="{C3994480-45AC-4675-9932-3F7E38BE230B}"/>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122543377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952">
            <a:extLst>
              <a:ext uri="{FF2B5EF4-FFF2-40B4-BE49-F238E27FC236}">
                <a16:creationId xmlns:a16="http://schemas.microsoft.com/office/drawing/2014/main" id="{BC88674B-C1CF-4094-BFFF-9B7A1B30B221}"/>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327414982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内容占位符 2"/>
          <p:cNvSpPr>
            <a:spLocks noGrp="1"/>
          </p:cNvSpPr>
          <p:nvPr>
            <p:ph idx="1"/>
          </p:nvPr>
        </p:nvSpPr>
        <p:spPr>
          <a:xfrm>
            <a:off x="4766733" y="1196752"/>
            <a:ext cx="6815667" cy="49294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196753"/>
            <a:ext cx="4011084" cy="4929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单击此处编辑母版文本样式</a:t>
            </a:r>
          </a:p>
        </p:txBody>
      </p:sp>
      <p:sp>
        <p:nvSpPr>
          <p:cNvPr id="6" name="标题 1">
            <a:extLst>
              <a:ext uri="{FF2B5EF4-FFF2-40B4-BE49-F238E27FC236}">
                <a16:creationId xmlns:a16="http://schemas.microsoft.com/office/drawing/2014/main" id="{98AC20B3-757C-4540-9F88-1B792528FD38}"/>
              </a:ext>
            </a:extLst>
          </p:cNvPr>
          <p:cNvSpPr>
            <a:spLocks noGrp="1"/>
          </p:cNvSpPr>
          <p:nvPr>
            <p:ph type="title"/>
          </p:nvPr>
        </p:nvSpPr>
        <p:spPr>
          <a:xfrm>
            <a:off x="407368" y="215617"/>
            <a:ext cx="8737600" cy="533400"/>
          </a:xfrm>
        </p:spPr>
        <p:txBody>
          <a:bodyPr/>
          <a:lstStyle/>
          <a:p>
            <a:r>
              <a:rPr lang="zh-CN" altLang="en-US"/>
              <a:t>单击此处编辑母版标题样式</a:t>
            </a:r>
          </a:p>
        </p:txBody>
      </p:sp>
      <p:sp>
        <p:nvSpPr>
          <p:cNvPr id="8" name="Rectangle 952">
            <a:extLst>
              <a:ext uri="{FF2B5EF4-FFF2-40B4-BE49-F238E27FC236}">
                <a16:creationId xmlns:a16="http://schemas.microsoft.com/office/drawing/2014/main" id="{B620974C-8DF1-42F5-B010-A43CC3CA9DFF}"/>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10746160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438400" y="1196752"/>
            <a:ext cx="7315200" cy="3603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Rectangle 952">
            <a:extLst>
              <a:ext uri="{FF2B5EF4-FFF2-40B4-BE49-F238E27FC236}">
                <a16:creationId xmlns:a16="http://schemas.microsoft.com/office/drawing/2014/main" id="{DA72C7A6-9E7A-47F2-9797-A86088B7F47E}"/>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extLst>
      <p:ext uri="{BB962C8B-B14F-4D97-AF65-F5344CB8AC3E}">
        <p14:creationId xmlns:p14="http://schemas.microsoft.com/office/powerpoint/2010/main" val="3655146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DDF1BEE-3D46-4371-B774-890D15B6B32D}"/>
              </a:ext>
            </a:extLst>
          </p:cNvPr>
          <p:cNvSpPr>
            <a:spLocks noGrp="1" noChangeArrowheads="1"/>
          </p:cNvSpPr>
          <p:nvPr>
            <p:ph type="title"/>
          </p:nvPr>
        </p:nvSpPr>
        <p:spPr bwMode="auto">
          <a:xfrm>
            <a:off x="407368" y="215617"/>
            <a:ext cx="8737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7" name="Rectangle 3">
            <a:extLst>
              <a:ext uri="{FF2B5EF4-FFF2-40B4-BE49-F238E27FC236}">
                <a16:creationId xmlns:a16="http://schemas.microsoft.com/office/drawing/2014/main" id="{64145219-38B3-44FD-A010-4821DED2467C}"/>
              </a:ext>
            </a:extLst>
          </p:cNvPr>
          <p:cNvSpPr>
            <a:spLocks noGrp="1" noChangeArrowheads="1"/>
          </p:cNvSpPr>
          <p:nvPr>
            <p:ph type="body" idx="1"/>
          </p:nvPr>
        </p:nvSpPr>
        <p:spPr bwMode="auto">
          <a:xfrm>
            <a:off x="914400" y="1143000"/>
            <a:ext cx="10363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29" name="Picture 955" descr="ppt17D" hidden="1">
            <a:extLst>
              <a:ext uri="{FF2B5EF4-FFF2-40B4-BE49-F238E27FC236}">
                <a16:creationId xmlns:a16="http://schemas.microsoft.com/office/drawing/2014/main" id="{37C2AC7F-A96E-4AF2-AD99-F44994A4DC6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914400"/>
            <a:ext cx="10128251"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960" descr="ppt268" hidden="1">
            <a:extLst>
              <a:ext uri="{FF2B5EF4-FFF2-40B4-BE49-F238E27FC236}">
                <a16:creationId xmlns:a16="http://schemas.microsoft.com/office/drawing/2014/main" id="{51A59ED2-E5F9-4200-969E-78D9B13534F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914400"/>
            <a:ext cx="10128251" cy="69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935">
            <a:extLst>
              <a:ext uri="{FF2B5EF4-FFF2-40B4-BE49-F238E27FC236}">
                <a16:creationId xmlns:a16="http://schemas.microsoft.com/office/drawing/2014/main" id="{83098DB5-6DE6-4AED-AF5E-033452BEDB3E}"/>
              </a:ext>
            </a:extLst>
          </p:cNvPr>
          <p:cNvSpPr>
            <a:spLocks noChangeArrowheads="1"/>
          </p:cNvSpPr>
          <p:nvPr/>
        </p:nvSpPr>
        <p:spPr bwMode="auto">
          <a:xfrm>
            <a:off x="-12111" y="919281"/>
            <a:ext cx="12209225" cy="45719"/>
          </a:xfrm>
          <a:prstGeom prst="rect">
            <a:avLst/>
          </a:prstGeom>
          <a:gradFill rotWithShape="0">
            <a:gsLst>
              <a:gs pos="0">
                <a:srgbClr val="000066"/>
              </a:gs>
              <a:gs pos="100000">
                <a:srgbClr val="0066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a:solidFill>
                  <a:schemeClr val="tx1"/>
                </a:solidFill>
                <a:latin typeface="Times New Roman" panose="02020603050405020304" pitchFamily="18" charset="0"/>
                <a:ea typeface="宋体" panose="02010600030101010101" pitchFamily="2" charset="-122"/>
              </a:defRPr>
            </a:lvl1pPr>
            <a:lvl2pPr marL="742950" indent="-285750">
              <a:defRPr kumimoji="1">
                <a:solidFill>
                  <a:schemeClr val="tx1"/>
                </a:solidFill>
                <a:latin typeface="Times New Roman" panose="02020603050405020304" pitchFamily="18" charset="0"/>
                <a:ea typeface="宋体" panose="02010600030101010101" pitchFamily="2" charset="-122"/>
              </a:defRPr>
            </a:lvl2pPr>
            <a:lvl3pPr marL="1143000" indent="-228600">
              <a:defRPr kumimoji="1">
                <a:solidFill>
                  <a:schemeClr val="tx1"/>
                </a:solidFill>
                <a:latin typeface="Times New Roman" panose="02020603050405020304" pitchFamily="18" charset="0"/>
                <a:ea typeface="宋体" panose="02010600030101010101" pitchFamily="2" charset="-122"/>
              </a:defRPr>
            </a:lvl3pPr>
            <a:lvl4pPr marL="1600200" indent="-228600">
              <a:defRPr kumimoji="1">
                <a:solidFill>
                  <a:schemeClr val="tx1"/>
                </a:solidFill>
                <a:latin typeface="Times New Roman" panose="02020603050405020304" pitchFamily="18" charset="0"/>
                <a:ea typeface="宋体" panose="02010600030101010101" pitchFamily="2" charset="-122"/>
              </a:defRPr>
            </a:lvl4pPr>
            <a:lvl5pPr marL="2057400" indent="-228600">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endParaRPr lang="zh-CN" altLang="en-US"/>
          </a:p>
        </p:txBody>
      </p:sp>
      <p:pic>
        <p:nvPicPr>
          <p:cNvPr id="3" name="图片 2">
            <a:extLst>
              <a:ext uri="{FF2B5EF4-FFF2-40B4-BE49-F238E27FC236}">
                <a16:creationId xmlns:a16="http://schemas.microsoft.com/office/drawing/2014/main" id="{C3EBC084-7E67-406C-B444-70C6CC770CA7}"/>
              </a:ext>
            </a:extLst>
          </p:cNvPr>
          <p:cNvPicPr>
            <a:picLocks noChangeAspect="1"/>
          </p:cNvPicPr>
          <p:nvPr userDrawn="1"/>
        </p:nvPicPr>
        <p:blipFill>
          <a:blip r:embed="rId14"/>
          <a:stretch>
            <a:fillRect/>
          </a:stretch>
        </p:blipFill>
        <p:spPr>
          <a:xfrm>
            <a:off x="11109456" y="112064"/>
            <a:ext cx="866016" cy="740507"/>
          </a:xfrm>
          <a:prstGeom prst="rect">
            <a:avLst/>
          </a:prstGeom>
        </p:spPr>
      </p:pic>
      <p:sp>
        <p:nvSpPr>
          <p:cNvPr id="15" name="Rectangle 952">
            <a:extLst>
              <a:ext uri="{FF2B5EF4-FFF2-40B4-BE49-F238E27FC236}">
                <a16:creationId xmlns:a16="http://schemas.microsoft.com/office/drawing/2014/main" id="{E8657EB2-0780-42ED-A012-1D8C16E39E03}"/>
              </a:ext>
            </a:extLst>
          </p:cNvPr>
          <p:cNvSpPr>
            <a:spLocks noGrp="1" noChangeArrowheads="1"/>
          </p:cNvSpPr>
          <p:nvPr>
            <p:ph type="sldNum" sz="quarter" idx="4"/>
          </p:nvPr>
        </p:nvSpPr>
        <p:spPr>
          <a:xfrm>
            <a:off x="11424592" y="6381328"/>
            <a:ext cx="667792" cy="354939"/>
          </a:xfrm>
          <a:prstGeom prst="rect">
            <a:avLst/>
          </a:prstGeom>
          <a:ln/>
        </p:spPr>
        <p:txBody>
          <a:bodyPr/>
          <a:lstStyle>
            <a:lvl1pPr>
              <a:defRPr sz="1800" b="1"/>
            </a:lvl1pPr>
          </a:lstStyle>
          <a:p>
            <a:pPr>
              <a:defRPr/>
            </a:pPr>
            <a:fld id="{4BCD43D5-037E-4195-86E5-C6B6202BC749}"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5684" r:id="rId1"/>
    <p:sldLayoutId id="2147485674" r:id="rId2"/>
    <p:sldLayoutId id="2147485675" r:id="rId3"/>
    <p:sldLayoutId id="2147485676" r:id="rId4"/>
    <p:sldLayoutId id="2147485677" r:id="rId5"/>
    <p:sldLayoutId id="2147485678" r:id="rId6"/>
    <p:sldLayoutId id="2147485679" r:id="rId7"/>
    <p:sldLayoutId id="2147485680" r:id="rId8"/>
    <p:sldLayoutId id="2147485681" r:id="rId9"/>
    <p:sldLayoutId id="2147485682" r:id="rId10"/>
    <p:sldLayoutId id="2147485683" r:id="rId11"/>
  </p:sldLayoutIdLst>
  <p:transition/>
  <p:hf hdr="0" ftr="0" dt="0"/>
  <p:txStyles>
    <p:titleStyle>
      <a:lvl1pPr algn="l" rtl="0" eaLnBrk="0" fontAlgn="base" hangingPunct="0">
        <a:spcBef>
          <a:spcPct val="0"/>
        </a:spcBef>
        <a:spcAft>
          <a:spcPct val="0"/>
        </a:spcAft>
        <a:defRPr kumimoji="1" sz="3600" b="1">
          <a:solidFill>
            <a:srgbClr val="17177A"/>
          </a:solidFill>
          <a:latin typeface="+mj-lt"/>
          <a:ea typeface="+mj-ea"/>
          <a:cs typeface="+mj-cs"/>
        </a:defRPr>
      </a:lvl1pPr>
      <a:lvl2pPr algn="l" rtl="0" eaLnBrk="0" fontAlgn="base" hangingPunct="0">
        <a:spcBef>
          <a:spcPct val="0"/>
        </a:spcBef>
        <a:spcAft>
          <a:spcPct val="0"/>
        </a:spcAft>
        <a:defRPr kumimoji="1" sz="2800" b="1">
          <a:solidFill>
            <a:srgbClr val="990000"/>
          </a:solidFill>
          <a:latin typeface="Arial" charset="0"/>
          <a:ea typeface="黑体" pitchFamily="2" charset="-122"/>
        </a:defRPr>
      </a:lvl2pPr>
      <a:lvl3pPr algn="l" rtl="0" eaLnBrk="0" fontAlgn="base" hangingPunct="0">
        <a:spcBef>
          <a:spcPct val="0"/>
        </a:spcBef>
        <a:spcAft>
          <a:spcPct val="0"/>
        </a:spcAft>
        <a:defRPr kumimoji="1" sz="2800" b="1">
          <a:solidFill>
            <a:srgbClr val="990000"/>
          </a:solidFill>
          <a:latin typeface="Arial" charset="0"/>
          <a:ea typeface="黑体" pitchFamily="2" charset="-122"/>
        </a:defRPr>
      </a:lvl3pPr>
      <a:lvl4pPr algn="l" rtl="0" eaLnBrk="0" fontAlgn="base" hangingPunct="0">
        <a:spcBef>
          <a:spcPct val="0"/>
        </a:spcBef>
        <a:spcAft>
          <a:spcPct val="0"/>
        </a:spcAft>
        <a:defRPr kumimoji="1" sz="2800" b="1">
          <a:solidFill>
            <a:srgbClr val="990000"/>
          </a:solidFill>
          <a:latin typeface="Arial" charset="0"/>
          <a:ea typeface="黑体" pitchFamily="2" charset="-122"/>
        </a:defRPr>
      </a:lvl4pPr>
      <a:lvl5pPr algn="l" rtl="0" eaLnBrk="0" fontAlgn="base" hangingPunct="0">
        <a:spcBef>
          <a:spcPct val="0"/>
        </a:spcBef>
        <a:spcAft>
          <a:spcPct val="0"/>
        </a:spcAft>
        <a:defRPr kumimoji="1" sz="2800" b="1">
          <a:solidFill>
            <a:srgbClr val="990000"/>
          </a:solidFill>
          <a:latin typeface="Arial" charset="0"/>
          <a:ea typeface="黑体" pitchFamily="2" charset="-122"/>
        </a:defRPr>
      </a:lvl5pPr>
      <a:lvl6pPr marL="457200" algn="l" rtl="0" fontAlgn="base">
        <a:spcBef>
          <a:spcPct val="0"/>
        </a:spcBef>
        <a:spcAft>
          <a:spcPct val="0"/>
        </a:spcAft>
        <a:defRPr kumimoji="1" sz="2800" b="1">
          <a:solidFill>
            <a:srgbClr val="990000"/>
          </a:solidFill>
          <a:latin typeface="Arial" charset="0"/>
          <a:ea typeface="黑体" pitchFamily="2" charset="-122"/>
        </a:defRPr>
      </a:lvl6pPr>
      <a:lvl7pPr marL="914400" algn="l" rtl="0" fontAlgn="base">
        <a:spcBef>
          <a:spcPct val="0"/>
        </a:spcBef>
        <a:spcAft>
          <a:spcPct val="0"/>
        </a:spcAft>
        <a:defRPr kumimoji="1" sz="2800" b="1">
          <a:solidFill>
            <a:srgbClr val="990000"/>
          </a:solidFill>
          <a:latin typeface="Arial" charset="0"/>
          <a:ea typeface="黑体" pitchFamily="2" charset="-122"/>
        </a:defRPr>
      </a:lvl7pPr>
      <a:lvl8pPr marL="1371600" algn="l" rtl="0" fontAlgn="base">
        <a:spcBef>
          <a:spcPct val="0"/>
        </a:spcBef>
        <a:spcAft>
          <a:spcPct val="0"/>
        </a:spcAft>
        <a:defRPr kumimoji="1" sz="2800" b="1">
          <a:solidFill>
            <a:srgbClr val="990000"/>
          </a:solidFill>
          <a:latin typeface="Arial" charset="0"/>
          <a:ea typeface="黑体" pitchFamily="2" charset="-122"/>
        </a:defRPr>
      </a:lvl8pPr>
      <a:lvl9pPr marL="1828800" algn="l" rtl="0" fontAlgn="base">
        <a:spcBef>
          <a:spcPct val="0"/>
        </a:spcBef>
        <a:spcAft>
          <a:spcPct val="0"/>
        </a:spcAft>
        <a:defRPr kumimoji="1" sz="2800" b="1">
          <a:solidFill>
            <a:srgbClr val="990000"/>
          </a:solidFill>
          <a:latin typeface="Arial" charset="0"/>
          <a:ea typeface="黑体" pitchFamily="2" charset="-122"/>
        </a:defRPr>
      </a:lvl9pPr>
    </p:titleStyle>
    <p:bodyStyle>
      <a:lvl1pPr marL="342900" indent="-342900" algn="l" rtl="0" eaLnBrk="0" fontAlgn="base" hangingPunct="0">
        <a:lnSpc>
          <a:spcPct val="120000"/>
        </a:lnSpc>
        <a:spcBef>
          <a:spcPct val="25000"/>
        </a:spcBef>
        <a:spcAft>
          <a:spcPct val="0"/>
        </a:spcAft>
        <a:buFont typeface="Wingdings" panose="05000000000000000000" pitchFamily="2" charset="2"/>
        <a:buChar char="Ø"/>
        <a:defRPr kumimoji="1" sz="2000" b="1">
          <a:solidFill>
            <a:srgbClr val="000066"/>
          </a:solidFill>
          <a:latin typeface="+mn-lt"/>
          <a:ea typeface="+mn-ea"/>
          <a:cs typeface="+mn-cs"/>
        </a:defRPr>
      </a:lvl1pPr>
      <a:lvl2pPr marL="742950" indent="-285750" algn="l" rtl="0" eaLnBrk="0" fontAlgn="base" hangingPunct="0">
        <a:lnSpc>
          <a:spcPct val="120000"/>
        </a:lnSpc>
        <a:spcBef>
          <a:spcPct val="25000"/>
        </a:spcBef>
        <a:spcAft>
          <a:spcPct val="0"/>
        </a:spcAft>
        <a:buChar char="–"/>
        <a:defRPr kumimoji="1" b="1">
          <a:solidFill>
            <a:schemeClr val="tx1"/>
          </a:solidFill>
          <a:latin typeface="Times New Roman" pitchFamily="18" charset="0"/>
          <a:ea typeface="+mn-ea"/>
        </a:defRPr>
      </a:lvl2pPr>
      <a:lvl3pPr marL="1143000" indent="-228600" algn="l" rtl="0" eaLnBrk="0" fontAlgn="base" hangingPunct="0">
        <a:lnSpc>
          <a:spcPct val="120000"/>
        </a:lnSpc>
        <a:spcBef>
          <a:spcPct val="25000"/>
        </a:spcBef>
        <a:spcAft>
          <a:spcPct val="0"/>
        </a:spcAft>
        <a:buChar char="•"/>
        <a:defRPr kumimoji="1" sz="1600" b="1">
          <a:solidFill>
            <a:schemeClr val="tx1"/>
          </a:solidFill>
          <a:latin typeface="Times New Roman" pitchFamily="18" charset="0"/>
          <a:ea typeface="+mn-ea"/>
        </a:defRPr>
      </a:lvl3pPr>
      <a:lvl4pPr marL="1600200" indent="-228600" algn="l" rtl="0" eaLnBrk="0" fontAlgn="base" hangingPunct="0">
        <a:lnSpc>
          <a:spcPct val="120000"/>
        </a:lnSpc>
        <a:spcBef>
          <a:spcPct val="25000"/>
        </a:spcBef>
        <a:spcAft>
          <a:spcPct val="0"/>
        </a:spcAft>
        <a:buChar char="–"/>
        <a:defRPr kumimoji="1" sz="1400" b="1">
          <a:solidFill>
            <a:schemeClr val="tx1"/>
          </a:solidFill>
          <a:latin typeface="Times New Roman" pitchFamily="18" charset="0"/>
          <a:ea typeface="+mn-ea"/>
        </a:defRPr>
      </a:lvl4pPr>
      <a:lvl5pPr marL="2057400" indent="-228600" algn="l" rtl="0" eaLnBrk="0" fontAlgn="base" hangingPunct="0">
        <a:lnSpc>
          <a:spcPct val="120000"/>
        </a:lnSpc>
        <a:spcBef>
          <a:spcPct val="25000"/>
        </a:spcBef>
        <a:spcAft>
          <a:spcPct val="0"/>
        </a:spcAft>
        <a:buChar char="»"/>
        <a:defRPr kumimoji="1" sz="1200" b="1">
          <a:solidFill>
            <a:schemeClr val="tx1"/>
          </a:solidFill>
          <a:latin typeface="Times New Roman" pitchFamily="18" charset="0"/>
          <a:ea typeface="+mn-ea"/>
        </a:defRPr>
      </a:lvl5pPr>
      <a:lvl6pPr marL="2514600" indent="-228600" algn="l" rtl="0" fontAlgn="base">
        <a:lnSpc>
          <a:spcPct val="120000"/>
        </a:lnSpc>
        <a:spcBef>
          <a:spcPct val="25000"/>
        </a:spcBef>
        <a:spcAft>
          <a:spcPct val="0"/>
        </a:spcAft>
        <a:buChar char="»"/>
        <a:defRPr kumimoji="1" sz="1200" b="1">
          <a:solidFill>
            <a:schemeClr val="tx1"/>
          </a:solidFill>
          <a:latin typeface="Times New Roman" pitchFamily="18" charset="0"/>
          <a:ea typeface="+mn-ea"/>
        </a:defRPr>
      </a:lvl6pPr>
      <a:lvl7pPr marL="2971800" indent="-228600" algn="l" rtl="0" fontAlgn="base">
        <a:lnSpc>
          <a:spcPct val="120000"/>
        </a:lnSpc>
        <a:spcBef>
          <a:spcPct val="25000"/>
        </a:spcBef>
        <a:spcAft>
          <a:spcPct val="0"/>
        </a:spcAft>
        <a:buChar char="»"/>
        <a:defRPr kumimoji="1" sz="1200" b="1">
          <a:solidFill>
            <a:schemeClr val="tx1"/>
          </a:solidFill>
          <a:latin typeface="Times New Roman" pitchFamily="18" charset="0"/>
          <a:ea typeface="+mn-ea"/>
        </a:defRPr>
      </a:lvl7pPr>
      <a:lvl8pPr marL="3429000" indent="-228600" algn="l" rtl="0" fontAlgn="base">
        <a:lnSpc>
          <a:spcPct val="120000"/>
        </a:lnSpc>
        <a:spcBef>
          <a:spcPct val="25000"/>
        </a:spcBef>
        <a:spcAft>
          <a:spcPct val="0"/>
        </a:spcAft>
        <a:buChar char="»"/>
        <a:defRPr kumimoji="1" sz="1200" b="1">
          <a:solidFill>
            <a:schemeClr val="tx1"/>
          </a:solidFill>
          <a:latin typeface="Times New Roman" pitchFamily="18" charset="0"/>
          <a:ea typeface="+mn-ea"/>
        </a:defRPr>
      </a:lvl8pPr>
      <a:lvl9pPr marL="3886200" indent="-228600" algn="l" rtl="0" fontAlgn="base">
        <a:lnSpc>
          <a:spcPct val="120000"/>
        </a:lnSpc>
        <a:spcBef>
          <a:spcPct val="25000"/>
        </a:spcBef>
        <a:spcAft>
          <a:spcPct val="0"/>
        </a:spcAft>
        <a:buChar char="»"/>
        <a:defRPr kumimoji="1" sz="1200" b="1">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8188A-F064-4DCA-B59D-AC876CEF23D5}"/>
              </a:ext>
            </a:extLst>
          </p:cNvPr>
          <p:cNvSpPr>
            <a:spLocks noGrp="1"/>
          </p:cNvSpPr>
          <p:nvPr>
            <p:ph type="title"/>
          </p:nvPr>
        </p:nvSpPr>
        <p:spPr>
          <a:xfrm>
            <a:off x="407368" y="215617"/>
            <a:ext cx="8737600" cy="533400"/>
          </a:xfrm>
        </p:spPr>
        <p:txBody>
          <a:bodyPr/>
          <a:lstStyle/>
          <a:p>
            <a:r>
              <a:rPr lang="zh-CN" altLang="en-US" dirty="0"/>
              <a:t>立项依据</a:t>
            </a:r>
            <a:endParaRPr lang="zh-CN" altLang="en-US" dirty="0">
              <a:solidFill>
                <a:srgbClr val="C00000"/>
              </a:solidFill>
            </a:endParaRPr>
          </a:p>
        </p:txBody>
      </p:sp>
      <p:sp>
        <p:nvSpPr>
          <p:cNvPr id="63" name="灯片编号占位符 3">
            <a:extLst>
              <a:ext uri="{FF2B5EF4-FFF2-40B4-BE49-F238E27FC236}">
                <a16:creationId xmlns:a16="http://schemas.microsoft.com/office/drawing/2014/main" id="{0D2D816B-8477-4F8F-A820-3A20018E1BCB}"/>
              </a:ext>
            </a:extLst>
          </p:cNvPr>
          <p:cNvSpPr>
            <a:spLocks noGrp="1"/>
          </p:cNvSpPr>
          <p:nvPr>
            <p:ph type="sldNum" sz="quarter" idx="4"/>
          </p:nvPr>
        </p:nvSpPr>
        <p:spPr>
          <a:xfrm>
            <a:off x="11424592" y="6381328"/>
            <a:ext cx="667792" cy="354939"/>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BCD43D5-037E-4195-86E5-C6B6202BC749}" type="slidenum">
              <a:rPr kumimoji="1" lang="en-US" altLang="zh-CN"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1</a:t>
            </a:fld>
            <a:endPar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89" name="그림 1">
            <a:extLst>
              <a:ext uri="{FF2B5EF4-FFF2-40B4-BE49-F238E27FC236}">
                <a16:creationId xmlns:a16="http://schemas.microsoft.com/office/drawing/2014/main" id="{EDEFDD5F-DDBD-4675-A807-EE8DAB6B352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438893" y="2679596"/>
            <a:ext cx="3312096" cy="3311359"/>
          </a:xfrm>
          <a:prstGeom prst="rect">
            <a:avLst/>
          </a:prstGeom>
        </p:spPr>
      </p:pic>
      <p:sp>
        <p:nvSpPr>
          <p:cNvPr id="5" name="矩形 4"/>
          <p:cNvSpPr/>
          <p:nvPr/>
        </p:nvSpPr>
        <p:spPr>
          <a:xfrm>
            <a:off x="1271464" y="2828540"/>
            <a:ext cx="2915469" cy="3108543"/>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三个</a:t>
            </a:r>
            <a:r>
              <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5G</a:t>
            </a: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增强场景：</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a:tabLst/>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沉浸式通信</a:t>
            </a:r>
            <a:endParaRPr kumimoji="0" lang="en-US" altLang="zh-CN" sz="2000" b="1" dirty="0">
              <a:solidFill>
                <a:srgbClr val="00B05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a:tabLst/>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超大规模连接通信</a:t>
            </a:r>
            <a:endParaRPr kumimoji="0" lang="en-US" altLang="zh-CN" sz="2000" b="1" dirty="0">
              <a:solidFill>
                <a:srgbClr val="00B05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a:tabLst/>
              <a:defRPr/>
            </a:pPr>
            <a:r>
              <a:rPr kumimoji="0" lang="zh-CN" altLang="en-US"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rPr>
              <a:t>超可靠低时延通信</a:t>
            </a:r>
            <a:endParaRPr kumimoji="0" lang="en-US" altLang="zh-CN" sz="2000" b="1" i="0" u="none" strike="noStrike" kern="1200" cap="none" spc="0" normalizeH="0" baseline="0" noProof="0" dirty="0">
              <a:ln>
                <a:noFill/>
              </a:ln>
              <a:solidFill>
                <a:srgbClr val="00B05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AAE2CA">
                  <a:lumMod val="50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1" i="0" u="none" strike="noStrike" kern="1200" cap="none" spc="0" normalizeH="0" baseline="0" noProof="0" dirty="0">
              <a:ln>
                <a:noFill/>
              </a:ln>
              <a:solidFill>
                <a:srgbClr val="AAE2CA">
                  <a:lumMod val="50000"/>
                </a:srgbClr>
              </a:solidFill>
              <a:effectLst/>
              <a:uLnTx/>
              <a:uFillTx/>
              <a:latin typeface="微软雅黑" panose="020B0503020204020204" pitchFamily="34" charset="-122"/>
              <a:ea typeface="微软雅黑" panose="020B0503020204020204" pitchFamily="34" charset="-122"/>
              <a:cs typeface="+mn-cs"/>
            </a:endParaRPr>
          </a:p>
        </p:txBody>
      </p:sp>
      <p:sp>
        <p:nvSpPr>
          <p:cNvPr id="25" name="矩形 24"/>
          <p:cNvSpPr/>
          <p:nvPr/>
        </p:nvSpPr>
        <p:spPr>
          <a:xfrm>
            <a:off x="8400256" y="2872511"/>
            <a:ext cx="2808312" cy="2461700"/>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000" b="1" dirty="0">
                <a:solidFill>
                  <a:srgbClr val="0070C0"/>
                </a:solidFill>
                <a:latin typeface="微软雅黑" panose="020B0503020204020204" pitchFamily="34" charset="-122"/>
                <a:ea typeface="微软雅黑" panose="020B0503020204020204" pitchFamily="34" charset="-122"/>
              </a:rPr>
              <a:t>三个</a:t>
            </a:r>
            <a:r>
              <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6G</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新场景：</a:t>
            </a:r>
            <a:endPar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startAt="4"/>
              <a:tabLst/>
              <a:defRPr/>
            </a:pP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通信与</a:t>
            </a: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感知融合</a:t>
            </a:r>
            <a:endParaRPr kumimoji="0" lang="en-US" altLang="zh-CN" sz="2000" b="1" dirty="0">
              <a:solidFill>
                <a:srgbClr val="C0000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startAt="4"/>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通信与</a:t>
            </a:r>
            <a:r>
              <a:rPr kumimoji="0" lang="en-US" altLang="zh-CN"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AI</a:t>
            </a: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融合</a:t>
            </a:r>
            <a:endParaRPr kumimoji="0" lang="en-US" altLang="zh-CN" sz="2000" b="1" dirty="0">
              <a:solidFill>
                <a:srgbClr val="0070C0"/>
              </a:solidFill>
              <a:latin typeface="微软雅黑" panose="020B0503020204020204" pitchFamily="34" charset="-122"/>
              <a:ea typeface="微软雅黑" panose="020B0503020204020204" pitchFamily="34" charset="-122"/>
            </a:endParaRPr>
          </a:p>
          <a:p>
            <a:pPr marL="457200" marR="0" lvl="0" indent="-457200" algn="l" defTabSz="914400" rtl="0" eaLnBrk="1" fontAlgn="auto" latinLnBrk="0" hangingPunct="1">
              <a:lnSpc>
                <a:spcPct val="200000"/>
              </a:lnSpc>
              <a:spcBef>
                <a:spcPts val="0"/>
              </a:spcBef>
              <a:spcAft>
                <a:spcPts val="0"/>
              </a:spcAft>
              <a:buClrTx/>
              <a:buSzTx/>
              <a:buFont typeface="+mj-ea"/>
              <a:buAutoNum type="circleNumDbPlain" startAt="4"/>
              <a:tabLst/>
              <a:defRPr/>
            </a:pPr>
            <a:r>
              <a:rPr kumimoji="0" lang="zh-CN" altLang="en-US" sz="2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泛在连接</a:t>
            </a:r>
            <a:endParaRPr kumimoji="0" lang="en-US" altLang="zh-CN" sz="18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p:txBody>
      </p:sp>
      <p:sp>
        <p:nvSpPr>
          <p:cNvPr id="14" name="矩形 13">
            <a:extLst>
              <a:ext uri="{FF2B5EF4-FFF2-40B4-BE49-F238E27FC236}">
                <a16:creationId xmlns:a16="http://schemas.microsoft.com/office/drawing/2014/main" id="{0B3C845E-E1A8-48EE-B19B-AF6D68FB64C6}"/>
              </a:ext>
            </a:extLst>
          </p:cNvPr>
          <p:cNvSpPr/>
          <p:nvPr/>
        </p:nvSpPr>
        <p:spPr>
          <a:xfrm>
            <a:off x="5482343" y="3940809"/>
            <a:ext cx="1225195" cy="70788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ITU 6G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六大场景</a:t>
            </a:r>
          </a:p>
        </p:txBody>
      </p:sp>
      <p:sp>
        <p:nvSpPr>
          <p:cNvPr id="12" name="矩形 11">
            <a:extLst>
              <a:ext uri="{FF2B5EF4-FFF2-40B4-BE49-F238E27FC236}">
                <a16:creationId xmlns:a16="http://schemas.microsoft.com/office/drawing/2014/main" id="{30A379B9-71F6-4B64-9CB8-03CFD0BA3D0E}"/>
              </a:ext>
            </a:extLst>
          </p:cNvPr>
          <p:cNvSpPr/>
          <p:nvPr/>
        </p:nvSpPr>
        <p:spPr bwMode="auto">
          <a:xfrm>
            <a:off x="0" y="1153945"/>
            <a:ext cx="12192000" cy="1474395"/>
          </a:xfrm>
          <a:prstGeom prst="rect">
            <a:avLst/>
          </a:prstGeom>
          <a:solidFill>
            <a:srgbClr val="E6F5FF"/>
          </a:solidFill>
          <a:ln>
            <a:noFill/>
          </a:ln>
        </p:spPr>
        <p:style>
          <a:lnRef idx="0">
            <a:scrgbClr r="0" g="0" b="0"/>
          </a:lnRef>
          <a:fillRef idx="0">
            <a:scrgbClr r="0" g="0" b="0"/>
          </a:fillRef>
          <a:effectRef idx="0">
            <a:scrgbClr r="0" g="0" b="0"/>
          </a:effectRef>
          <a:fontRef idx="minor">
            <a:schemeClr val="lt1"/>
          </a:fontRef>
        </p:style>
        <p:txBody>
          <a:bodyPr vert="horz" wrap="square" lIns="540000" tIns="0" rIns="288000" bIns="72000" numCol="1" rtlCol="0" anchor="ctr" anchorCtr="0" compatLnSpc="1">
            <a:prstTxWarp prst="textNoShape">
              <a:avLst/>
            </a:prstTxWarp>
          </a:bodyPr>
          <a:lstStyle/>
          <a:p>
            <a:pPr marL="342900" indent="-342900" eaLnBrk="1" hangingPunct="1">
              <a:lnSpc>
                <a:spcPct val="150000"/>
              </a:lnSpc>
              <a:spcBef>
                <a:spcPts val="0"/>
              </a:spcBef>
              <a:buFont typeface="Wingdings" panose="05000000000000000000" pitchFamily="2" charset="2"/>
              <a:buChar char="Ø"/>
            </a:pPr>
            <a:r>
              <a:rPr lang="en-US" altLang="zh-CN" sz="2000" b="1" dirty="0">
                <a:solidFill>
                  <a:srgbClr val="053B5F"/>
                </a:solidFill>
                <a:latin typeface="+mj-ea"/>
                <a:ea typeface="+mj-ea"/>
              </a:rPr>
              <a:t>2023</a:t>
            </a:r>
            <a:r>
              <a:rPr lang="zh-CN" altLang="en-US" sz="2000" b="1" dirty="0">
                <a:solidFill>
                  <a:srgbClr val="053B5F"/>
                </a:solidFill>
                <a:latin typeface="+mj-ea"/>
                <a:ea typeface="+mj-ea"/>
              </a:rPr>
              <a:t>年</a:t>
            </a:r>
            <a:r>
              <a:rPr lang="en-US" altLang="zh-CN" sz="2000" b="1" dirty="0">
                <a:solidFill>
                  <a:srgbClr val="053B5F"/>
                </a:solidFill>
                <a:latin typeface="+mj-ea"/>
                <a:ea typeface="+mj-ea"/>
              </a:rPr>
              <a:t>6</a:t>
            </a:r>
            <a:r>
              <a:rPr lang="zh-CN" altLang="en-US" sz="2000" b="1" dirty="0">
                <a:solidFill>
                  <a:srgbClr val="053B5F"/>
                </a:solidFill>
                <a:latin typeface="+mj-ea"/>
                <a:ea typeface="+mj-ea"/>
              </a:rPr>
              <a:t>月，国际电信联盟（</a:t>
            </a:r>
            <a:r>
              <a:rPr lang="en-US" altLang="zh-CN" sz="2000" b="1" dirty="0">
                <a:solidFill>
                  <a:srgbClr val="053B5F"/>
                </a:solidFill>
                <a:latin typeface="+mj-ea"/>
                <a:ea typeface="+mj-ea"/>
              </a:rPr>
              <a:t>ITU</a:t>
            </a:r>
            <a:r>
              <a:rPr lang="zh-CN" altLang="en-US" sz="2000" b="1" dirty="0">
                <a:solidFill>
                  <a:srgbClr val="053B5F"/>
                </a:solidFill>
                <a:latin typeface="+mj-ea"/>
                <a:ea typeface="+mj-ea"/>
              </a:rPr>
              <a:t>）首次确立了</a:t>
            </a:r>
            <a:r>
              <a:rPr lang="en-US" altLang="zh-CN" sz="2000" b="1" dirty="0">
                <a:solidFill>
                  <a:srgbClr val="053B5F"/>
                </a:solidFill>
                <a:latin typeface="+mj-ea"/>
                <a:ea typeface="+mj-ea"/>
              </a:rPr>
              <a:t>6G</a:t>
            </a:r>
            <a:r>
              <a:rPr lang="zh-CN" altLang="en-US" sz="2000" b="1" dirty="0">
                <a:solidFill>
                  <a:srgbClr val="053B5F"/>
                </a:solidFill>
                <a:latin typeface="+mj-ea"/>
                <a:ea typeface="+mj-ea"/>
              </a:rPr>
              <a:t>六大典型应用场景，</a:t>
            </a:r>
            <a:r>
              <a:rPr lang="zh-CN" altLang="en-US" sz="2000" b="1" dirty="0">
                <a:solidFill>
                  <a:srgbClr val="C00000"/>
                </a:solidFill>
                <a:latin typeface="+mj-ea"/>
                <a:ea typeface="+mj-ea"/>
              </a:rPr>
              <a:t>通感融合是</a:t>
            </a:r>
            <a:r>
              <a:rPr lang="en-US" altLang="zh-CN" sz="2000" b="1" dirty="0">
                <a:solidFill>
                  <a:srgbClr val="C00000"/>
                </a:solidFill>
                <a:latin typeface="+mj-ea"/>
                <a:ea typeface="+mj-ea"/>
              </a:rPr>
              <a:t>6G</a:t>
            </a:r>
            <a:r>
              <a:rPr lang="zh-CN" altLang="en-US" sz="2000" b="1" dirty="0">
                <a:solidFill>
                  <a:srgbClr val="C00000"/>
                </a:solidFill>
                <a:latin typeface="+mj-ea"/>
                <a:ea typeface="+mj-ea"/>
              </a:rPr>
              <a:t>新场景之一</a:t>
            </a:r>
          </a:p>
          <a:p>
            <a:pPr marL="342900" indent="-342900" eaLnBrk="1" hangingPunct="1">
              <a:lnSpc>
                <a:spcPct val="150000"/>
              </a:lnSpc>
              <a:spcBef>
                <a:spcPts val="0"/>
              </a:spcBef>
              <a:buFont typeface="Wingdings" panose="05000000000000000000" pitchFamily="2" charset="2"/>
              <a:buChar char="Ø"/>
            </a:pPr>
            <a:r>
              <a:rPr lang="zh-CN" altLang="en-US" sz="2000" b="1" dirty="0">
                <a:solidFill>
                  <a:srgbClr val="053B5F"/>
                </a:solidFill>
                <a:latin typeface="+mj-ea"/>
                <a:ea typeface="+mj-ea"/>
              </a:rPr>
              <a:t>在</a:t>
            </a:r>
            <a:r>
              <a:rPr lang="en-US" altLang="zh-CN" sz="2000" b="1" dirty="0">
                <a:solidFill>
                  <a:srgbClr val="053B5F"/>
                </a:solidFill>
                <a:latin typeface="+mj-ea"/>
                <a:ea typeface="+mj-ea"/>
              </a:rPr>
              <a:t>6G</a:t>
            </a:r>
            <a:r>
              <a:rPr lang="zh-CN" altLang="en-US" sz="2000" b="1" dirty="0">
                <a:solidFill>
                  <a:srgbClr val="053B5F"/>
                </a:solidFill>
                <a:latin typeface="+mj-ea"/>
                <a:ea typeface="+mj-ea"/>
              </a:rPr>
              <a:t>通感融合向高频段和大规模</a:t>
            </a:r>
            <a:r>
              <a:rPr lang="en-US" altLang="zh-CN" sz="2000" b="1" dirty="0">
                <a:solidFill>
                  <a:srgbClr val="053B5F"/>
                </a:solidFill>
                <a:latin typeface="+mj-ea"/>
                <a:ea typeface="+mj-ea"/>
              </a:rPr>
              <a:t>MIMO</a:t>
            </a:r>
            <a:r>
              <a:rPr lang="zh-CN" altLang="en-US" sz="2000" b="1" dirty="0">
                <a:solidFill>
                  <a:srgbClr val="053B5F"/>
                </a:solidFill>
                <a:latin typeface="+mj-ea"/>
                <a:ea typeface="+mj-ea"/>
              </a:rPr>
              <a:t>持续演进的背景下，</a:t>
            </a:r>
            <a:r>
              <a:rPr lang="zh-CN" altLang="en-US" sz="2000" b="1" dirty="0">
                <a:solidFill>
                  <a:srgbClr val="C00000"/>
                </a:solidFill>
                <a:latin typeface="+mj-ea"/>
                <a:ea typeface="+mj-ea"/>
              </a:rPr>
              <a:t>面向高频信道稀疏性和大规模阵列稀疏性共存环境的通感融合技术研究面临新挑战</a:t>
            </a:r>
          </a:p>
        </p:txBody>
      </p:sp>
      <p:pic>
        <p:nvPicPr>
          <p:cNvPr id="7" name="图形 6" descr="指向右边的反手食指 纯色填充">
            <a:extLst>
              <a:ext uri="{FF2B5EF4-FFF2-40B4-BE49-F238E27FC236}">
                <a16:creationId xmlns:a16="http://schemas.microsoft.com/office/drawing/2014/main" id="{159EA5C3-492B-4BDC-859A-8328B4EE07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10848528" y="3579171"/>
            <a:ext cx="663592" cy="723277"/>
          </a:xfrm>
          <a:prstGeom prst="rect">
            <a:avLst/>
          </a:prstGeom>
        </p:spPr>
      </p:pic>
      <p:sp>
        <p:nvSpPr>
          <p:cNvPr id="17" name="文本框 16">
            <a:extLst>
              <a:ext uri="{FF2B5EF4-FFF2-40B4-BE49-F238E27FC236}">
                <a16:creationId xmlns:a16="http://schemas.microsoft.com/office/drawing/2014/main" id="{D7F96652-9C80-4D0D-9052-378FCDD72106}"/>
              </a:ext>
            </a:extLst>
          </p:cNvPr>
          <p:cNvSpPr txBox="1"/>
          <p:nvPr/>
        </p:nvSpPr>
        <p:spPr bwMode="auto">
          <a:xfrm>
            <a:off x="1271464" y="6134610"/>
            <a:ext cx="9577064" cy="506531"/>
          </a:xfrm>
          <a:prstGeom prst="rect">
            <a:avLst/>
          </a:prstGeom>
          <a:noFill/>
          <a:ln w="19050">
            <a:solidFill>
              <a:srgbClr val="053B5F"/>
            </a:solidFill>
          </a:ln>
        </p:spPr>
        <p:style>
          <a:lnRef idx="0">
            <a:scrgbClr r="0" g="0" b="0"/>
          </a:lnRef>
          <a:fillRef idx="0">
            <a:scrgbClr r="0" g="0" b="0"/>
          </a:fillRef>
          <a:effectRef idx="0">
            <a:scrgbClr r="0" g="0" b="0"/>
          </a:effectRef>
          <a:fontRef idx="minor">
            <a:schemeClr val="dk1"/>
          </a:fontRef>
        </p:style>
        <p:txBody>
          <a:bodyPr wrap="square" lIns="0" tIns="36000" rIns="0" bIns="108000" anchor="ctr" anchorCtr="0">
            <a:spAutoFit/>
          </a:bodyPr>
          <a:lstStyle/>
          <a:p>
            <a:pPr marR="0" lvl="0" algn="ctr" defTabSz="914400" rtl="0" eaLnBrk="1" fontAlgn="base" latinLnBrk="0" hangingPunct="1">
              <a:lnSpc>
                <a:spcPct val="130000"/>
              </a:lnSpc>
              <a:spcBef>
                <a:spcPts val="0"/>
              </a:spcBef>
              <a:spcAft>
                <a:spcPct val="0"/>
              </a:spcAft>
              <a:buClrTx/>
              <a:buSzTx/>
              <a:tabLst/>
              <a:defRPr/>
            </a:pPr>
            <a:r>
              <a:rPr kumimoji="1" lang="zh-CN" altLang="en-US" sz="2000" b="1" i="0" u="none" strike="noStrike" kern="1200" cap="none" spc="0" normalizeH="0" baseline="0" noProof="0" dirty="0">
                <a:ln>
                  <a:noFill/>
                </a:ln>
                <a:solidFill>
                  <a:srgbClr val="053B5F"/>
                </a:solidFill>
                <a:effectLst/>
                <a:uLnTx/>
                <a:uFillTx/>
                <a:latin typeface="微软雅黑" panose="020B0503020204020204" pitchFamily="34" charset="-122"/>
                <a:ea typeface="微软雅黑" panose="020B0503020204020204" pitchFamily="34" charset="-122"/>
                <a:cs typeface="+mn-cs"/>
              </a:rPr>
              <a:t>亟需开展</a:t>
            </a:r>
            <a:r>
              <a:rPr lang="zh-CN" altLang="en-US" sz="2000" b="1" dirty="0">
                <a:solidFill>
                  <a:srgbClr val="C00000"/>
                </a:solidFill>
                <a:latin typeface="+mj-ea"/>
                <a:ea typeface="+mj-ea"/>
              </a:rPr>
              <a:t>面向信道与阵列双稀疏的高频通感融合研究</a:t>
            </a:r>
            <a:r>
              <a:rPr kumimoji="1" lang="zh-CN" altLang="en-US" sz="2000" b="1" i="0" u="none" strike="noStrike" kern="1200" cap="none" spc="0" normalizeH="0" baseline="0" noProof="0" dirty="0">
                <a:ln>
                  <a:noFill/>
                </a:ln>
                <a:solidFill>
                  <a:srgbClr val="053B5F"/>
                </a:solidFill>
                <a:effectLst/>
                <a:uLnTx/>
                <a:uFillTx/>
                <a:latin typeface="微软雅黑" panose="020B0503020204020204" pitchFamily="34" charset="-122"/>
                <a:ea typeface="微软雅黑" panose="020B0503020204020204" pitchFamily="34" charset="-122"/>
                <a:cs typeface="+mn-cs"/>
              </a:rPr>
              <a:t>，寻求理论方法的新突破！</a:t>
            </a:r>
          </a:p>
        </p:txBody>
      </p:sp>
    </p:spTree>
    <p:extLst>
      <p:ext uri="{BB962C8B-B14F-4D97-AF65-F5344CB8AC3E}">
        <p14:creationId xmlns:p14="http://schemas.microsoft.com/office/powerpoint/2010/main" val="36997134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1000"/>
                                  </p:stCondLst>
                                  <p:childTnLst>
                                    <p:animEffect transition="out" filter="fade">
                                      <p:cBhvr>
                                        <p:cTn id="6" dur="2000" tmFilter="0, 0; .2, .5; .8, .5; 1, 0"/>
                                        <p:tgtEl>
                                          <p:spTgt spid="7"/>
                                        </p:tgtEl>
                                      </p:cBhvr>
                                    </p:animEffect>
                                    <p:animScale>
                                      <p:cBhvr>
                                        <p:cTn id="7" dur="1000" autoRev="1" fill="hold"/>
                                        <p:tgtEl>
                                          <p:spTgt spid="7"/>
                                        </p:tgtEl>
                                      </p:cBhvr>
                                      <p:by x="105000" y="105000"/>
                                    </p:animScale>
                                  </p:childTnLst>
                                </p:cTn>
                              </p:par>
                              <p:par>
                                <p:cTn id="8" presetID="42" presetClass="entr" presetSubtype="0" fill="hold" grpId="0" nodeType="withEffect">
                                  <p:stCondLst>
                                    <p:cond delay="50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750"/>
                                        <p:tgtEl>
                                          <p:spTgt spid="17"/>
                                        </p:tgtEl>
                                      </p:cBhvr>
                                    </p:animEffect>
                                    <p:anim calcmode="lin" valueType="num">
                                      <p:cBhvr>
                                        <p:cTn id="11" dur="750" fill="hold"/>
                                        <p:tgtEl>
                                          <p:spTgt spid="17"/>
                                        </p:tgtEl>
                                        <p:attrNameLst>
                                          <p:attrName>ppt_x</p:attrName>
                                        </p:attrNameLst>
                                      </p:cBhvr>
                                      <p:tavLst>
                                        <p:tav tm="0">
                                          <p:val>
                                            <p:strVal val="#ppt_x"/>
                                          </p:val>
                                        </p:tav>
                                        <p:tav tm="100000">
                                          <p:val>
                                            <p:strVal val="#ppt_x"/>
                                          </p:val>
                                        </p:tav>
                                      </p:tavLst>
                                    </p:anim>
                                    <p:anim calcmode="lin" valueType="num">
                                      <p:cBhvr>
                                        <p:cTn id="12"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8188A-F064-4DCA-B59D-AC876CEF23D5}"/>
              </a:ext>
            </a:extLst>
          </p:cNvPr>
          <p:cNvSpPr>
            <a:spLocks noGrp="1"/>
          </p:cNvSpPr>
          <p:nvPr>
            <p:ph type="title"/>
          </p:nvPr>
        </p:nvSpPr>
        <p:spPr>
          <a:xfrm>
            <a:off x="407368" y="215617"/>
            <a:ext cx="8737600" cy="533400"/>
          </a:xfrm>
        </p:spPr>
        <p:txBody>
          <a:bodyPr/>
          <a:lstStyle/>
          <a:p>
            <a:r>
              <a:rPr lang="zh-CN" altLang="en-US" dirty="0"/>
              <a:t>项目研究内容：</a:t>
            </a:r>
            <a:r>
              <a:rPr lang="zh-CN" altLang="en-US" sz="2800" dirty="0">
                <a:solidFill>
                  <a:srgbClr val="C00000"/>
                </a:solidFill>
              </a:rPr>
              <a:t>思路与目标</a:t>
            </a:r>
            <a:endParaRPr lang="zh-CN" altLang="en-US" dirty="0">
              <a:solidFill>
                <a:srgbClr val="C00000"/>
              </a:solidFill>
            </a:endParaRPr>
          </a:p>
        </p:txBody>
      </p:sp>
      <p:sp>
        <p:nvSpPr>
          <p:cNvPr id="63" name="灯片编号占位符 3">
            <a:extLst>
              <a:ext uri="{FF2B5EF4-FFF2-40B4-BE49-F238E27FC236}">
                <a16:creationId xmlns:a16="http://schemas.microsoft.com/office/drawing/2014/main" id="{0D2D816B-8477-4F8F-A820-3A20018E1BCB}"/>
              </a:ext>
            </a:extLst>
          </p:cNvPr>
          <p:cNvSpPr>
            <a:spLocks noGrp="1"/>
          </p:cNvSpPr>
          <p:nvPr>
            <p:ph type="sldNum" sz="quarter" idx="4"/>
          </p:nvPr>
        </p:nvSpPr>
        <p:spPr>
          <a:xfrm>
            <a:off x="11424592" y="6381328"/>
            <a:ext cx="667792" cy="354939"/>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BCD43D5-037E-4195-86E5-C6B6202BC749}" type="slidenum">
              <a:rPr kumimoji="1" lang="en-US" altLang="zh-CN"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2</a:t>
            </a:fld>
            <a:endPar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2" name="矩形 11">
            <a:extLst>
              <a:ext uri="{FF2B5EF4-FFF2-40B4-BE49-F238E27FC236}">
                <a16:creationId xmlns:a16="http://schemas.microsoft.com/office/drawing/2014/main" id="{30A379B9-71F6-4B64-9CB8-03CFD0BA3D0E}"/>
              </a:ext>
            </a:extLst>
          </p:cNvPr>
          <p:cNvSpPr/>
          <p:nvPr/>
        </p:nvSpPr>
        <p:spPr bwMode="auto">
          <a:xfrm>
            <a:off x="0" y="1153945"/>
            <a:ext cx="12192000" cy="1138801"/>
          </a:xfrm>
          <a:prstGeom prst="rect">
            <a:avLst/>
          </a:prstGeom>
          <a:solidFill>
            <a:srgbClr val="E6F5FF"/>
          </a:solidFill>
          <a:ln>
            <a:noFill/>
          </a:ln>
        </p:spPr>
        <p:style>
          <a:lnRef idx="0">
            <a:scrgbClr r="0" g="0" b="0"/>
          </a:lnRef>
          <a:fillRef idx="0">
            <a:scrgbClr r="0" g="0" b="0"/>
          </a:fillRef>
          <a:effectRef idx="0">
            <a:scrgbClr r="0" g="0" b="0"/>
          </a:effectRef>
          <a:fontRef idx="minor">
            <a:schemeClr val="lt1"/>
          </a:fontRef>
        </p:style>
        <p:txBody>
          <a:bodyPr vert="horz" wrap="square" lIns="540000" tIns="0" rIns="288000" bIns="72000" numCol="1" rtlCol="0" anchor="ctr" anchorCtr="0" compatLnSpc="1">
            <a:prstTxWarp prst="textNoShape">
              <a:avLst/>
            </a:prstTxWarp>
          </a:bodyPr>
          <a:lstStyle/>
          <a:p>
            <a:pPr marL="342900" indent="-342900" eaLnBrk="1" hangingPunct="1">
              <a:lnSpc>
                <a:spcPct val="150000"/>
              </a:lnSpc>
              <a:spcBef>
                <a:spcPts val="0"/>
              </a:spcBef>
              <a:buClr>
                <a:srgbClr val="053B5F"/>
              </a:buClr>
              <a:buFont typeface="Wingdings" panose="05000000000000000000" pitchFamily="2" charset="2"/>
              <a:buChar char="Ø"/>
            </a:pPr>
            <a:r>
              <a:rPr lang="zh-CN" altLang="en-US" sz="2000" b="1" dirty="0">
                <a:solidFill>
                  <a:srgbClr val="053B5F"/>
                </a:solidFill>
                <a:latin typeface="+mj-ea"/>
                <a:ea typeface="+mj-ea"/>
              </a:rPr>
              <a:t>信道稀疏特征对通信、感知呈</a:t>
            </a:r>
            <a:r>
              <a:rPr lang="zh-CN" altLang="en-US" sz="2000" b="1" dirty="0">
                <a:solidFill>
                  <a:srgbClr val="C00000"/>
                </a:solidFill>
                <a:latin typeface="+mj-ea"/>
                <a:ea typeface="+mj-ea"/>
              </a:rPr>
              <a:t>“一好一坏”</a:t>
            </a:r>
            <a:r>
              <a:rPr lang="zh-CN" altLang="en-US" sz="2000" b="1" dirty="0">
                <a:solidFill>
                  <a:srgbClr val="053B5F"/>
                </a:solidFill>
                <a:latin typeface="+mj-ea"/>
                <a:ea typeface="+mj-ea"/>
              </a:rPr>
              <a:t>影响，阵列稀疏特征对通信、感知呈</a:t>
            </a:r>
            <a:r>
              <a:rPr lang="zh-CN" altLang="en-US" sz="2000" b="1" dirty="0">
                <a:solidFill>
                  <a:srgbClr val="C00000"/>
                </a:solidFill>
                <a:latin typeface="+mj-ea"/>
                <a:ea typeface="+mj-ea"/>
              </a:rPr>
              <a:t>“有好有坏”</a:t>
            </a:r>
            <a:r>
              <a:rPr lang="zh-CN" altLang="en-US" sz="2000" b="1" dirty="0">
                <a:solidFill>
                  <a:srgbClr val="053B5F"/>
                </a:solidFill>
                <a:latin typeface="+mj-ea"/>
                <a:ea typeface="+mj-ea"/>
              </a:rPr>
              <a:t>影响</a:t>
            </a:r>
            <a:endParaRPr lang="en-US" altLang="zh-CN" sz="2000" b="1" dirty="0">
              <a:solidFill>
                <a:srgbClr val="053B5F"/>
              </a:solidFill>
              <a:latin typeface="+mj-ea"/>
              <a:ea typeface="+mj-ea"/>
            </a:endParaRPr>
          </a:p>
          <a:p>
            <a:pPr marL="342900" indent="-342900" eaLnBrk="1" hangingPunct="1">
              <a:lnSpc>
                <a:spcPct val="150000"/>
              </a:lnSpc>
              <a:spcBef>
                <a:spcPts val="0"/>
              </a:spcBef>
              <a:buClr>
                <a:srgbClr val="053B5F"/>
              </a:buClr>
              <a:buFont typeface="Wingdings" panose="05000000000000000000" pitchFamily="2" charset="2"/>
              <a:buChar char="Ø"/>
            </a:pPr>
            <a:r>
              <a:rPr lang="zh-CN" altLang="en-US" sz="2000" b="1" dirty="0">
                <a:solidFill>
                  <a:srgbClr val="C00000"/>
                </a:solidFill>
                <a:latin typeface="+mj-ea"/>
                <a:ea typeface="+mj-ea"/>
              </a:rPr>
              <a:t>明晰并利用信道与阵列双稀疏对通信、感知的差异化影响</a:t>
            </a:r>
            <a:r>
              <a:rPr lang="zh-CN" altLang="en-US" sz="2000" b="1" dirty="0">
                <a:solidFill>
                  <a:srgbClr val="053B5F"/>
                </a:solidFill>
                <a:latin typeface="+mj-ea"/>
                <a:ea typeface="+mj-ea"/>
              </a:rPr>
              <a:t>，是高频通感融合理论和方法研究的关键</a:t>
            </a:r>
          </a:p>
        </p:txBody>
      </p:sp>
      <p:sp>
        <p:nvSpPr>
          <p:cNvPr id="17" name="文本框 16">
            <a:extLst>
              <a:ext uri="{FF2B5EF4-FFF2-40B4-BE49-F238E27FC236}">
                <a16:creationId xmlns:a16="http://schemas.microsoft.com/office/drawing/2014/main" id="{D7F96652-9C80-4D0D-9052-378FCDD72106}"/>
              </a:ext>
            </a:extLst>
          </p:cNvPr>
          <p:cNvSpPr txBox="1"/>
          <p:nvPr/>
        </p:nvSpPr>
        <p:spPr bwMode="auto">
          <a:xfrm>
            <a:off x="874632" y="6165304"/>
            <a:ext cx="10454017" cy="619853"/>
          </a:xfrm>
          <a:prstGeom prst="rect">
            <a:avLst/>
          </a:prstGeom>
          <a:noFill/>
          <a:ln w="19050">
            <a:solidFill>
              <a:srgbClr val="053B5F"/>
            </a:solidFill>
          </a:ln>
        </p:spPr>
        <p:style>
          <a:lnRef idx="0">
            <a:scrgbClr r="0" g="0" b="0"/>
          </a:lnRef>
          <a:fillRef idx="0">
            <a:scrgbClr r="0" g="0" b="0"/>
          </a:fillRef>
          <a:effectRef idx="0">
            <a:scrgbClr r="0" g="0" b="0"/>
          </a:effectRef>
          <a:fontRef idx="minor">
            <a:schemeClr val="dk1"/>
          </a:fontRef>
        </p:style>
        <p:txBody>
          <a:bodyPr wrap="square" lIns="0" tIns="36000" rIns="0" bIns="108000" anchor="ctr" anchorCtr="0">
            <a:noAutofit/>
          </a:bodyPr>
          <a:lstStyle/>
          <a:p>
            <a:pPr lvl="0" algn="ctr" eaLnBrk="1" hangingPunct="1">
              <a:lnSpc>
                <a:spcPct val="130000"/>
              </a:lnSpc>
              <a:spcBef>
                <a:spcPts val="0"/>
              </a:spcBef>
              <a:defRPr/>
            </a:pPr>
            <a:r>
              <a:rPr lang="zh-CN" altLang="en-US" sz="2000" b="1" dirty="0">
                <a:solidFill>
                  <a:srgbClr val="C00000"/>
                </a:solidFill>
                <a:latin typeface="微软雅黑" panose="020B0503020204020204" pitchFamily="34" charset="-122"/>
                <a:ea typeface="微软雅黑" panose="020B0503020204020204" pitchFamily="34" charset="-122"/>
              </a:rPr>
              <a:t>目标：</a:t>
            </a:r>
            <a:r>
              <a:rPr lang="zh-CN" altLang="en-US" sz="2000" b="1" dirty="0">
                <a:solidFill>
                  <a:srgbClr val="053B5F"/>
                </a:solidFill>
                <a:latin typeface="微软雅黑" panose="020B0503020204020204" pitchFamily="34" charset="-122"/>
                <a:ea typeface="微软雅黑" panose="020B0503020204020204" pitchFamily="34" charset="-122"/>
              </a:rPr>
              <a:t>在已取得的</a:t>
            </a:r>
            <a:r>
              <a:rPr lang="en-US" altLang="zh-CN" sz="2000" b="1" dirty="0">
                <a:solidFill>
                  <a:srgbClr val="053B5F"/>
                </a:solidFill>
                <a:latin typeface="微软雅黑" panose="020B0503020204020204" pitchFamily="34" charset="-122"/>
                <a:ea typeface="微软雅黑" panose="020B0503020204020204" pitchFamily="34" charset="-122"/>
              </a:rPr>
              <a:t>MIMO</a:t>
            </a:r>
            <a:r>
              <a:rPr lang="zh-CN" altLang="en-US" sz="2000" b="1" dirty="0">
                <a:solidFill>
                  <a:srgbClr val="053B5F"/>
                </a:solidFill>
                <a:latin typeface="微软雅黑" panose="020B0503020204020204" pitchFamily="34" charset="-122"/>
                <a:ea typeface="微软雅黑" panose="020B0503020204020204" pitchFamily="34" charset="-122"/>
              </a:rPr>
              <a:t>成果基础上，形成面向信道与阵列双稀疏的通感融合理论方法体系</a:t>
            </a:r>
          </a:p>
        </p:txBody>
      </p:sp>
      <p:sp>
        <p:nvSpPr>
          <p:cNvPr id="29" name="矩形 28">
            <a:extLst>
              <a:ext uri="{FF2B5EF4-FFF2-40B4-BE49-F238E27FC236}">
                <a16:creationId xmlns:a16="http://schemas.microsoft.com/office/drawing/2014/main" id="{40B56268-9CA4-453E-A8C6-511370B13703}"/>
              </a:ext>
            </a:extLst>
          </p:cNvPr>
          <p:cNvSpPr/>
          <p:nvPr/>
        </p:nvSpPr>
        <p:spPr>
          <a:xfrm>
            <a:off x="9141610" y="4780215"/>
            <a:ext cx="1037244"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提高感知精度</a:t>
            </a:r>
          </a:p>
        </p:txBody>
      </p:sp>
      <p:grpSp>
        <p:nvGrpSpPr>
          <p:cNvPr id="31" name="组合 30">
            <a:extLst>
              <a:ext uri="{FF2B5EF4-FFF2-40B4-BE49-F238E27FC236}">
                <a16:creationId xmlns:a16="http://schemas.microsoft.com/office/drawing/2014/main" id="{13EC0D50-A4C0-4DBD-BC29-CDC67430C9E7}"/>
              </a:ext>
            </a:extLst>
          </p:cNvPr>
          <p:cNvGrpSpPr/>
          <p:nvPr/>
        </p:nvGrpSpPr>
        <p:grpSpPr>
          <a:xfrm>
            <a:off x="943541" y="4578171"/>
            <a:ext cx="4824868" cy="1109219"/>
            <a:chOff x="6441397" y="4304700"/>
            <a:chExt cx="4637231" cy="1109219"/>
          </a:xfrm>
        </p:grpSpPr>
        <p:sp>
          <p:nvSpPr>
            <p:cNvPr id="32" name="矩形 31">
              <a:extLst>
                <a:ext uri="{FF2B5EF4-FFF2-40B4-BE49-F238E27FC236}">
                  <a16:creationId xmlns:a16="http://schemas.microsoft.com/office/drawing/2014/main" id="{E3164B37-F3B9-4E39-A38C-622558A316A9}"/>
                </a:ext>
              </a:extLst>
            </p:cNvPr>
            <p:cNvSpPr/>
            <p:nvPr/>
          </p:nvSpPr>
          <p:spPr bwMode="auto">
            <a:xfrm>
              <a:off x="6441398" y="4304700"/>
              <a:ext cx="4637230" cy="533400"/>
            </a:xfrm>
            <a:prstGeom prst="rect">
              <a:avLst/>
            </a:prstGeom>
            <a:solidFill>
              <a:srgbClr val="97BFE4"/>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3" name="矩形 32">
              <a:extLst>
                <a:ext uri="{FF2B5EF4-FFF2-40B4-BE49-F238E27FC236}">
                  <a16:creationId xmlns:a16="http://schemas.microsoft.com/office/drawing/2014/main" id="{F9C5C51D-9753-48F8-9060-BB5452895CC5}"/>
                </a:ext>
              </a:extLst>
            </p:cNvPr>
            <p:cNvSpPr/>
            <p:nvPr/>
          </p:nvSpPr>
          <p:spPr bwMode="auto">
            <a:xfrm>
              <a:off x="6441397" y="4304700"/>
              <a:ext cx="4637230" cy="1109219"/>
            </a:xfrm>
            <a:prstGeom prst="rect">
              <a:avLst/>
            </a:prstGeom>
            <a:noFill/>
            <a:ln w="25400" cap="flat" cmpd="sng" algn="ctr">
              <a:solidFill>
                <a:schemeClr val="bg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4" name="矩形 33">
              <a:extLst>
                <a:ext uri="{FF2B5EF4-FFF2-40B4-BE49-F238E27FC236}">
                  <a16:creationId xmlns:a16="http://schemas.microsoft.com/office/drawing/2014/main" id="{FECBDD89-BE66-434B-BE91-A7B0CAF54073}"/>
                </a:ext>
              </a:extLst>
            </p:cNvPr>
            <p:cNvSpPr/>
            <p:nvPr/>
          </p:nvSpPr>
          <p:spPr>
            <a:xfrm>
              <a:off x="7868887" y="4371345"/>
              <a:ext cx="1788814" cy="400110"/>
            </a:xfrm>
            <a:prstGeom prst="rect">
              <a:avLst/>
            </a:prstGeom>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基础理论层面</a:t>
              </a:r>
            </a:p>
          </p:txBody>
        </p:sp>
      </p:grpSp>
      <p:grpSp>
        <p:nvGrpSpPr>
          <p:cNvPr id="35" name="组合 34">
            <a:extLst>
              <a:ext uri="{FF2B5EF4-FFF2-40B4-BE49-F238E27FC236}">
                <a16:creationId xmlns:a16="http://schemas.microsoft.com/office/drawing/2014/main" id="{3E86C1B4-8771-48EA-8DE3-A9BCA0B1A106}"/>
              </a:ext>
            </a:extLst>
          </p:cNvPr>
          <p:cNvGrpSpPr/>
          <p:nvPr/>
        </p:nvGrpSpPr>
        <p:grpSpPr>
          <a:xfrm>
            <a:off x="6412846" y="4566872"/>
            <a:ext cx="4834660" cy="1109219"/>
            <a:chOff x="6441397" y="4304700"/>
            <a:chExt cx="4637231" cy="1109219"/>
          </a:xfrm>
        </p:grpSpPr>
        <p:sp>
          <p:nvSpPr>
            <p:cNvPr id="36" name="矩形 35">
              <a:extLst>
                <a:ext uri="{FF2B5EF4-FFF2-40B4-BE49-F238E27FC236}">
                  <a16:creationId xmlns:a16="http://schemas.microsoft.com/office/drawing/2014/main" id="{EFAA6841-359C-44DB-A22B-991639263641}"/>
                </a:ext>
              </a:extLst>
            </p:cNvPr>
            <p:cNvSpPr/>
            <p:nvPr/>
          </p:nvSpPr>
          <p:spPr bwMode="auto">
            <a:xfrm>
              <a:off x="6441398" y="4304700"/>
              <a:ext cx="4637230" cy="533400"/>
            </a:xfrm>
            <a:prstGeom prst="rect">
              <a:avLst/>
            </a:prstGeom>
            <a:solidFill>
              <a:srgbClr val="97BFE4"/>
            </a:solidFill>
            <a:ln w="190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7" name="矩形 36">
              <a:extLst>
                <a:ext uri="{FF2B5EF4-FFF2-40B4-BE49-F238E27FC236}">
                  <a16:creationId xmlns:a16="http://schemas.microsoft.com/office/drawing/2014/main" id="{CA9F79A3-284A-446A-8199-DEE7BC0D44C6}"/>
                </a:ext>
              </a:extLst>
            </p:cNvPr>
            <p:cNvSpPr/>
            <p:nvPr/>
          </p:nvSpPr>
          <p:spPr bwMode="auto">
            <a:xfrm>
              <a:off x="6441397" y="4304700"/>
              <a:ext cx="4637231" cy="1109219"/>
            </a:xfrm>
            <a:prstGeom prst="rect">
              <a:avLst/>
            </a:prstGeom>
            <a:noFill/>
            <a:ln w="25400" cap="flat" cmpd="sng" algn="ctr">
              <a:solidFill>
                <a:schemeClr val="bg1">
                  <a:lumMod val="25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38" name="矩形 37">
              <a:extLst>
                <a:ext uri="{FF2B5EF4-FFF2-40B4-BE49-F238E27FC236}">
                  <a16:creationId xmlns:a16="http://schemas.microsoft.com/office/drawing/2014/main" id="{1F4388C1-DF3E-471F-9DD8-F50306CD7D4D}"/>
                </a:ext>
              </a:extLst>
            </p:cNvPr>
            <p:cNvSpPr/>
            <p:nvPr/>
          </p:nvSpPr>
          <p:spPr>
            <a:xfrm>
              <a:off x="7889376" y="4371345"/>
              <a:ext cx="1741271" cy="400110"/>
            </a:xfrm>
            <a:prstGeom prst="rect">
              <a:avLst/>
            </a:prstGeom>
            <a:effectLst>
              <a:outerShdw blurRad="50800" dist="38100" dir="2700000" algn="tl" rotWithShape="0">
                <a:prstClr val="black">
                  <a:alpha val="40000"/>
                </a:prstClr>
              </a:outerShdw>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rPr>
                <a:t>技术方法</a:t>
              </a:r>
              <a:r>
                <a:rPr kumimoji="0" lang="zh-CN" altLang="en-US" sz="2000" b="1" dirty="0">
                  <a:solidFill>
                    <a:srgbClr val="FFFF00"/>
                  </a:solidFill>
                  <a:latin typeface="微软雅黑" panose="020B0503020204020204" pitchFamily="34" charset="-122"/>
                  <a:ea typeface="微软雅黑" panose="020B0503020204020204" pitchFamily="34" charset="-122"/>
                </a:rPr>
                <a:t>层面</a:t>
              </a:r>
              <a:endParaRPr kumimoji="0" lang="zh-CN" altLang="en-US" sz="2000" b="1" i="0" u="none" strike="noStrike" kern="120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grpSp>
      <p:sp>
        <p:nvSpPr>
          <p:cNvPr id="39" name="箭头: 右 38">
            <a:extLst>
              <a:ext uri="{FF2B5EF4-FFF2-40B4-BE49-F238E27FC236}">
                <a16:creationId xmlns:a16="http://schemas.microsoft.com/office/drawing/2014/main" id="{1957A744-C017-471C-A3C6-8F31646EF7F8}"/>
              </a:ext>
            </a:extLst>
          </p:cNvPr>
          <p:cNvSpPr/>
          <p:nvPr/>
        </p:nvSpPr>
        <p:spPr bwMode="auto">
          <a:xfrm>
            <a:off x="5829304" y="4948771"/>
            <a:ext cx="536846" cy="455472"/>
          </a:xfrm>
          <a:prstGeom prst="rightArrow">
            <a:avLst/>
          </a:prstGeom>
          <a:solidFill>
            <a:schemeClr val="bg2">
              <a:lumMod val="20000"/>
              <a:lumOff val="80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40" name="矩形 39">
            <a:extLst>
              <a:ext uri="{FF2B5EF4-FFF2-40B4-BE49-F238E27FC236}">
                <a16:creationId xmlns:a16="http://schemas.microsoft.com/office/drawing/2014/main" id="{5BA5C11C-E91E-4A9A-97F6-BBCB3CE81147}"/>
              </a:ext>
            </a:extLst>
          </p:cNvPr>
          <p:cNvSpPr/>
          <p:nvPr/>
        </p:nvSpPr>
        <p:spPr>
          <a:xfrm>
            <a:off x="1186149" y="5203124"/>
            <a:ext cx="433965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刻画双稀疏特征下的通感双目标性能边界</a:t>
            </a:r>
          </a:p>
        </p:txBody>
      </p:sp>
      <p:sp>
        <p:nvSpPr>
          <p:cNvPr id="41" name="矩形 40">
            <a:extLst>
              <a:ext uri="{FF2B5EF4-FFF2-40B4-BE49-F238E27FC236}">
                <a16:creationId xmlns:a16="http://schemas.microsoft.com/office/drawing/2014/main" id="{044196C6-7033-4329-8804-749992EDB347}"/>
              </a:ext>
            </a:extLst>
          </p:cNvPr>
          <p:cNvSpPr/>
          <p:nvPr/>
        </p:nvSpPr>
        <p:spPr>
          <a:xfrm>
            <a:off x="6776134" y="5175212"/>
            <a:ext cx="4108817" cy="396583"/>
          </a:xfrm>
          <a:prstGeom prst="rect">
            <a:avLst/>
          </a:prstGeom>
        </p:spPr>
        <p:txBody>
          <a:bodyPr wrap="non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zh-CN" altLang="en-US" b="1" dirty="0">
                <a:solidFill>
                  <a:srgbClr val="002060"/>
                </a:solidFill>
                <a:latin typeface="微软雅黑" panose="020B0503020204020204" pitchFamily="34" charset="-122"/>
                <a:ea typeface="微软雅黑" panose="020B0503020204020204" pitchFamily="34" charset="-122"/>
              </a:rPr>
              <a:t>构建逼近性能边界的通感融合设计方法</a:t>
            </a:r>
            <a:endPar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42" name="矩形: 圆角 41">
            <a:extLst>
              <a:ext uri="{FF2B5EF4-FFF2-40B4-BE49-F238E27FC236}">
                <a16:creationId xmlns:a16="http://schemas.microsoft.com/office/drawing/2014/main" id="{0C917460-F4B0-476D-BB00-E3CBA478C856}"/>
              </a:ext>
            </a:extLst>
          </p:cNvPr>
          <p:cNvSpPr/>
          <p:nvPr/>
        </p:nvSpPr>
        <p:spPr bwMode="auto">
          <a:xfrm>
            <a:off x="767408" y="4476925"/>
            <a:ext cx="10657184" cy="1309191"/>
          </a:xfrm>
          <a:prstGeom prst="roundRect">
            <a:avLst>
              <a:gd name="adj" fmla="val 4652"/>
            </a:avLst>
          </a:prstGeom>
          <a:noFill/>
          <a:ln w="22225" cap="flat" cmpd="sng" algn="ctr">
            <a:solidFill>
              <a:schemeClr val="accent2">
                <a:lumMod val="50000"/>
              </a:schemeClr>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a:ln>
                <a:noFill/>
              </a:ln>
              <a:solidFill>
                <a:srgbClr val="000000"/>
              </a:solidFill>
              <a:effectLst/>
              <a:uLnTx/>
              <a:uFillTx/>
              <a:latin typeface="Times New Roman" pitchFamily="18" charset="0"/>
              <a:ea typeface="宋体" pitchFamily="2" charset="-122"/>
              <a:cs typeface="+mn-cs"/>
            </a:endParaRPr>
          </a:p>
        </p:txBody>
      </p:sp>
      <p:sp>
        <p:nvSpPr>
          <p:cNvPr id="8" name="箭头: 下 7">
            <a:extLst>
              <a:ext uri="{FF2B5EF4-FFF2-40B4-BE49-F238E27FC236}">
                <a16:creationId xmlns:a16="http://schemas.microsoft.com/office/drawing/2014/main" id="{DE17EF84-E668-41D1-B86A-DAD6507CBABA}"/>
              </a:ext>
            </a:extLst>
          </p:cNvPr>
          <p:cNvSpPr/>
          <p:nvPr/>
        </p:nvSpPr>
        <p:spPr bwMode="auto">
          <a:xfrm>
            <a:off x="5822329" y="5838749"/>
            <a:ext cx="536846" cy="283269"/>
          </a:xfrm>
          <a:prstGeom prst="downArrow">
            <a:avLst/>
          </a:prstGeom>
          <a:solidFill>
            <a:srgbClr val="97BFE4"/>
          </a:solidFill>
          <a:ln w="9525" cap="flat" cmpd="sng" algn="ctr">
            <a:solidFill>
              <a:srgbClr val="97B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4" name="表格 4">
            <a:extLst>
              <a:ext uri="{FF2B5EF4-FFF2-40B4-BE49-F238E27FC236}">
                <a16:creationId xmlns:a16="http://schemas.microsoft.com/office/drawing/2014/main" id="{9B98A6AE-2BC2-41BB-A7A2-BB78947858C1}"/>
              </a:ext>
            </a:extLst>
          </p:cNvPr>
          <p:cNvGraphicFramePr>
            <a:graphicFrameLocks noGrp="1"/>
          </p:cNvGraphicFramePr>
          <p:nvPr>
            <p:extLst>
              <p:ext uri="{D42A27DB-BD31-4B8C-83A1-F6EECF244321}">
                <p14:modId xmlns:p14="http://schemas.microsoft.com/office/powerpoint/2010/main" val="326877048"/>
              </p:ext>
            </p:extLst>
          </p:nvPr>
        </p:nvGraphicFramePr>
        <p:xfrm>
          <a:off x="1963022" y="2363325"/>
          <a:ext cx="8280920" cy="1734412"/>
        </p:xfrm>
        <a:graphic>
          <a:graphicData uri="http://schemas.openxmlformats.org/drawingml/2006/table">
            <a:tbl>
              <a:tblPr firstRow="1" bandRow="1">
                <a:tableStyleId>{5C22544A-7EE6-4342-B048-85BDC9FD1C3A}</a:tableStyleId>
              </a:tblPr>
              <a:tblGrid>
                <a:gridCol w="1902420">
                  <a:extLst>
                    <a:ext uri="{9D8B030D-6E8A-4147-A177-3AD203B41FA5}">
                      <a16:colId xmlns:a16="http://schemas.microsoft.com/office/drawing/2014/main" val="463752640"/>
                    </a:ext>
                  </a:extLst>
                </a:gridCol>
                <a:gridCol w="3189250">
                  <a:extLst>
                    <a:ext uri="{9D8B030D-6E8A-4147-A177-3AD203B41FA5}">
                      <a16:colId xmlns:a16="http://schemas.microsoft.com/office/drawing/2014/main" val="3368797210"/>
                    </a:ext>
                  </a:extLst>
                </a:gridCol>
                <a:gridCol w="3189250">
                  <a:extLst>
                    <a:ext uri="{9D8B030D-6E8A-4147-A177-3AD203B41FA5}">
                      <a16:colId xmlns:a16="http://schemas.microsoft.com/office/drawing/2014/main" val="4251912898"/>
                    </a:ext>
                  </a:extLst>
                </a:gridCol>
              </a:tblGrid>
              <a:tr h="433603">
                <a:tc>
                  <a:txBody>
                    <a:bodyPr/>
                    <a:lstStyle/>
                    <a:p>
                      <a:pPr algn="ctr"/>
                      <a:endParaRPr lang="zh-CN" altLang="en-US" sz="16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mn-cs"/>
                        </a:rPr>
                        <a:t>对通信的影响</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mn-cs"/>
                        </a:rPr>
                        <a:t>对感知的影响</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9347096"/>
                  </a:ext>
                </a:extLst>
              </a:tr>
              <a:tr h="433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mn-cs"/>
                        </a:rPr>
                        <a:t>信道稀疏</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zh-CN" altLang="en-US" sz="1500" dirty="0"/>
                        <a:t>❌ </a:t>
                      </a:r>
                      <a:r>
                        <a:rPr kumimoji="0" lang="zh-CN" altLang="en-US" sz="1500" b="1" i="0" u="none" strike="noStrike" kern="1200" cap="none" spc="0" normalizeH="0" baseline="0" dirty="0">
                          <a:ln>
                            <a:noFill/>
                          </a:ln>
                          <a:solidFill>
                            <a:srgbClr val="002060"/>
                          </a:solidFill>
                          <a:effectLst/>
                          <a:uLnTx/>
                          <a:uFillTx/>
                          <a:latin typeface="微软雅黑" panose="020B0503020204020204" pitchFamily="34" charset="-122"/>
                          <a:ea typeface="微软雅黑" panose="020B0503020204020204" pitchFamily="34" charset="-122"/>
                          <a:cs typeface="+mn-cs"/>
                        </a:rPr>
                        <a:t>降低空间复用增益</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zh-CN" altLang="en-US" sz="1500" dirty="0"/>
                        <a:t>✅ </a:t>
                      </a:r>
                      <a:r>
                        <a:rPr kumimoji="0" lang="zh-CN" altLang="en-US" sz="1500" b="1" i="0" u="none" strike="noStrike" kern="1200" cap="none" spc="0" normalizeH="0" baseline="0" dirty="0">
                          <a:ln>
                            <a:noFill/>
                          </a:ln>
                          <a:solidFill>
                            <a:srgbClr val="002060"/>
                          </a:solidFill>
                          <a:effectLst/>
                          <a:uLnTx/>
                          <a:uFillTx/>
                          <a:latin typeface="微软雅黑" panose="020B0503020204020204" pitchFamily="34" charset="-122"/>
                          <a:ea typeface="微软雅黑" panose="020B0503020204020204" pitchFamily="34" charset="-122"/>
                          <a:cs typeface="+mn-cs"/>
                        </a:rPr>
                        <a:t>提升感知精度</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6562580"/>
                  </a:ext>
                </a:extLst>
              </a:tr>
              <a:tr h="43360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dirty="0">
                          <a:ln>
                            <a:noFill/>
                          </a:ln>
                          <a:solidFill>
                            <a:srgbClr val="C00000"/>
                          </a:solidFill>
                          <a:effectLst/>
                          <a:uLnTx/>
                          <a:uFillTx/>
                          <a:latin typeface="微软雅黑" panose="020B0503020204020204" pitchFamily="34" charset="-122"/>
                          <a:ea typeface="微软雅黑" panose="020B0503020204020204" pitchFamily="34" charset="-122"/>
                          <a:cs typeface="+mn-cs"/>
                        </a:rPr>
                        <a:t>阵列稀疏</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gridSpan="2">
                  <a:txBody>
                    <a:bodyPr/>
                    <a:lstStyle/>
                    <a:p>
                      <a:pPr algn="ctr"/>
                      <a:r>
                        <a:rPr lang="zh-CN" altLang="en-US" sz="1500" dirty="0"/>
                        <a:t>✅ </a:t>
                      </a:r>
                      <a:r>
                        <a:rPr kumimoji="0" lang="zh-CN" altLang="en-US" sz="1500" b="1" i="0" u="none" strike="noStrike" kern="1200" cap="none" spc="0" normalizeH="0" baseline="0" dirty="0">
                          <a:ln>
                            <a:noFill/>
                          </a:ln>
                          <a:solidFill>
                            <a:srgbClr val="002060"/>
                          </a:solidFill>
                          <a:effectLst/>
                          <a:uLnTx/>
                          <a:uFillTx/>
                          <a:latin typeface="微软雅黑" panose="020B0503020204020204" pitchFamily="34" charset="-122"/>
                          <a:ea typeface="微软雅黑" panose="020B0503020204020204" pitchFamily="34" charset="-122"/>
                          <a:cs typeface="+mn-cs"/>
                        </a:rPr>
                        <a:t>大天线孔径增加空间自由度，提升波束分辨率</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hMerge="1">
                  <a:txBody>
                    <a:bodyPr/>
                    <a:lstStyle/>
                    <a:p>
                      <a:endParaRPr lang="zh-CN" altLang="en-US" dirty="0"/>
                    </a:p>
                  </a:txBody>
                  <a:tcPr/>
                </a:tc>
                <a:extLst>
                  <a:ext uri="{0D108BD9-81ED-4DB2-BD59-A6C34878D82A}">
                    <a16:rowId xmlns:a16="http://schemas.microsoft.com/office/drawing/2014/main" val="477671908"/>
                  </a:ext>
                </a:extLst>
              </a:tr>
              <a:tr h="433603">
                <a:tc vMerge="1">
                  <a:txBody>
                    <a:bodyPr/>
                    <a:lstStyle/>
                    <a:p>
                      <a:endParaRPr lang="zh-CN" altLang="en-US" dirty="0"/>
                    </a:p>
                  </a:txBody>
                  <a:tcPr/>
                </a:tc>
                <a:tc>
                  <a:txBody>
                    <a:bodyPr/>
                    <a:lstStyle/>
                    <a:p>
                      <a:pPr algn="ctr"/>
                      <a:r>
                        <a:rPr lang="zh-CN" altLang="en-US" sz="1500" dirty="0"/>
                        <a:t>❌ </a:t>
                      </a:r>
                      <a:r>
                        <a:rPr kumimoji="0" lang="zh-CN" altLang="en-US" sz="1500" b="1" i="0" u="none" strike="noStrike" kern="1200" cap="none" spc="0" normalizeH="0" baseline="0" dirty="0">
                          <a:ln>
                            <a:noFill/>
                          </a:ln>
                          <a:solidFill>
                            <a:srgbClr val="002060"/>
                          </a:solidFill>
                          <a:effectLst/>
                          <a:uLnTx/>
                          <a:uFillTx/>
                          <a:latin typeface="微软雅黑" panose="020B0503020204020204" pitchFamily="34" charset="-122"/>
                          <a:ea typeface="微软雅黑" panose="020B0503020204020204" pitchFamily="34" charset="-122"/>
                          <a:cs typeface="+mn-cs"/>
                        </a:rPr>
                        <a:t>加剧用户间干扰</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pPr algn="ctr"/>
                      <a:r>
                        <a:rPr lang="zh-CN" altLang="en-US" sz="1500" dirty="0"/>
                        <a:t>❌ </a:t>
                      </a:r>
                      <a:r>
                        <a:rPr kumimoji="0" lang="zh-CN" altLang="en-US" sz="1500" b="1" i="0" u="none" strike="noStrike" kern="1200" cap="none" spc="0" normalizeH="0" baseline="0" dirty="0">
                          <a:ln>
                            <a:noFill/>
                          </a:ln>
                          <a:solidFill>
                            <a:srgbClr val="002060"/>
                          </a:solidFill>
                          <a:effectLst/>
                          <a:uLnTx/>
                          <a:uFillTx/>
                          <a:latin typeface="微软雅黑" panose="020B0503020204020204" pitchFamily="34" charset="-122"/>
                          <a:ea typeface="微软雅黑" panose="020B0503020204020204" pitchFamily="34" charset="-122"/>
                          <a:cs typeface="+mn-cs"/>
                        </a:rPr>
                        <a:t>模糊感知角度</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6929969"/>
                  </a:ext>
                </a:extLst>
              </a:tr>
            </a:tbl>
          </a:graphicData>
        </a:graphic>
      </p:graphicFrame>
      <p:sp>
        <p:nvSpPr>
          <p:cNvPr id="45" name="箭头: 下 44">
            <a:extLst>
              <a:ext uri="{FF2B5EF4-FFF2-40B4-BE49-F238E27FC236}">
                <a16:creationId xmlns:a16="http://schemas.microsoft.com/office/drawing/2014/main" id="{BC0A46E3-4633-4E16-A07F-EA6F98A15A40}"/>
              </a:ext>
            </a:extLst>
          </p:cNvPr>
          <p:cNvSpPr/>
          <p:nvPr/>
        </p:nvSpPr>
        <p:spPr bwMode="auto">
          <a:xfrm>
            <a:off x="5832364" y="4142093"/>
            <a:ext cx="536846" cy="283269"/>
          </a:xfrm>
          <a:prstGeom prst="downArrow">
            <a:avLst/>
          </a:prstGeom>
          <a:solidFill>
            <a:srgbClr val="97BFE4"/>
          </a:solidFill>
          <a:ln w="9525" cap="flat" cmpd="sng" algn="ctr">
            <a:solidFill>
              <a:srgbClr val="97B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1147631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a:extLst>
              <a:ext uri="{FF2B5EF4-FFF2-40B4-BE49-F238E27FC236}">
                <a16:creationId xmlns:a16="http://schemas.microsoft.com/office/drawing/2014/main" id="{7FC7CDDC-BCD6-44AC-8B6A-311188B09274}"/>
              </a:ext>
            </a:extLst>
          </p:cNvPr>
          <p:cNvSpPr/>
          <p:nvPr/>
        </p:nvSpPr>
        <p:spPr>
          <a:xfrm>
            <a:off x="1444204" y="1252211"/>
            <a:ext cx="10225136" cy="5334233"/>
          </a:xfrm>
          <a:prstGeom prst="rect">
            <a:avLst/>
          </a:prstGeom>
          <a:solidFill>
            <a:srgbClr val="FBE5D6">
              <a:alpha val="16863"/>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a:extLst>
              <a:ext uri="{FF2B5EF4-FFF2-40B4-BE49-F238E27FC236}">
                <a16:creationId xmlns:a16="http://schemas.microsoft.com/office/drawing/2014/main" id="{EA58188A-F064-4DCA-B59D-AC876CEF23D5}"/>
              </a:ext>
            </a:extLst>
          </p:cNvPr>
          <p:cNvSpPr>
            <a:spLocks noGrp="1"/>
          </p:cNvSpPr>
          <p:nvPr>
            <p:ph type="title"/>
          </p:nvPr>
        </p:nvSpPr>
        <p:spPr>
          <a:xfrm>
            <a:off x="407368" y="215617"/>
            <a:ext cx="8737600" cy="533400"/>
          </a:xfrm>
        </p:spPr>
        <p:txBody>
          <a:bodyPr/>
          <a:lstStyle/>
          <a:p>
            <a:r>
              <a:rPr lang="zh-CN" altLang="en-US" dirty="0"/>
              <a:t>项目研究内容</a:t>
            </a:r>
            <a:r>
              <a:rPr kumimoji="1" lang="zh-CN" altLang="en-US" sz="3600" b="1" i="0" u="none" strike="noStrike" kern="0" cap="none" spc="0" normalizeH="0" baseline="0" noProof="0" dirty="0">
                <a:ln>
                  <a:noFill/>
                </a:ln>
                <a:solidFill>
                  <a:srgbClr val="17177A"/>
                </a:solidFill>
                <a:effectLst/>
                <a:uLnTx/>
                <a:uFillTx/>
                <a:latin typeface="Arial Black" panose="020B0A04020102020204"/>
                <a:ea typeface="微软雅黑" panose="020B0503020204020204" pitchFamily="34" charset="-122"/>
                <a:cs typeface="+mj-cs"/>
              </a:rPr>
              <a:t>：</a:t>
            </a:r>
            <a:r>
              <a:rPr lang="zh-CN" altLang="en-US" sz="2800" dirty="0">
                <a:solidFill>
                  <a:srgbClr val="C00000"/>
                </a:solidFill>
                <a:latin typeface="Arial Black" panose="020B0A04020102020204"/>
                <a:ea typeface="微软雅黑" panose="020B0503020204020204" pitchFamily="34" charset="-122"/>
              </a:rPr>
              <a:t>已有基础与研究计划</a:t>
            </a:r>
            <a:endParaRPr lang="zh-CN" altLang="en-US" dirty="0">
              <a:solidFill>
                <a:srgbClr val="C00000"/>
              </a:solidFill>
            </a:endParaRPr>
          </a:p>
        </p:txBody>
      </p:sp>
      <p:sp>
        <p:nvSpPr>
          <p:cNvPr id="4" name="灯片编号占位符 3">
            <a:extLst>
              <a:ext uri="{FF2B5EF4-FFF2-40B4-BE49-F238E27FC236}">
                <a16:creationId xmlns:a16="http://schemas.microsoft.com/office/drawing/2014/main" id="{B933F6C0-D57C-4849-A431-9F020C0778A5}"/>
              </a:ext>
            </a:extLst>
          </p:cNvPr>
          <p:cNvSpPr>
            <a:spLocks noGrp="1"/>
          </p:cNvSpPr>
          <p:nvPr>
            <p:ph type="sldNum"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BCD43D5-037E-4195-86E5-C6B6202BC749}" type="slidenum">
              <a:rPr kumimoji="1" lang="en-US" altLang="zh-CN" sz="1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1" lang="en-US" altLang="zh-CN" sz="1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3" name="组合 2">
            <a:extLst>
              <a:ext uri="{FF2B5EF4-FFF2-40B4-BE49-F238E27FC236}">
                <a16:creationId xmlns:a16="http://schemas.microsoft.com/office/drawing/2014/main" id="{A3C81D14-EB56-4841-8D98-DC0957717DA8}"/>
              </a:ext>
            </a:extLst>
          </p:cNvPr>
          <p:cNvGrpSpPr/>
          <p:nvPr/>
        </p:nvGrpSpPr>
        <p:grpSpPr>
          <a:xfrm>
            <a:off x="541610" y="1252211"/>
            <a:ext cx="745234" cy="5334233"/>
            <a:chOff x="900748" y="1252211"/>
            <a:chExt cx="745234" cy="5334233"/>
          </a:xfrm>
        </p:grpSpPr>
        <p:sp>
          <p:nvSpPr>
            <p:cNvPr id="36" name="矩形: 圆角 35">
              <a:extLst>
                <a:ext uri="{FF2B5EF4-FFF2-40B4-BE49-F238E27FC236}">
                  <a16:creationId xmlns:a16="http://schemas.microsoft.com/office/drawing/2014/main" id="{0B30D891-34B0-4585-ABCB-0FBA56C9D10F}"/>
                </a:ext>
              </a:extLst>
            </p:cNvPr>
            <p:cNvSpPr/>
            <p:nvPr/>
          </p:nvSpPr>
          <p:spPr bwMode="auto">
            <a:xfrm>
              <a:off x="900748" y="1252211"/>
              <a:ext cx="745234" cy="5334233"/>
            </a:xfrm>
            <a:prstGeom prst="roundRect">
              <a:avLst>
                <a:gd name="adj" fmla="val 9169"/>
              </a:avLst>
            </a:prstGeom>
            <a:solidFill>
              <a:srgbClr val="053B5F"/>
            </a:solidFill>
            <a:ln w="28575">
              <a:solidFill>
                <a:srgbClr val="053B5F"/>
              </a:solid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1" lang="zh-CN" altLang="en-US" sz="18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mn-cs"/>
              </a:endParaRPr>
            </a:p>
          </p:txBody>
        </p:sp>
        <p:sp>
          <p:nvSpPr>
            <p:cNvPr id="38" name="文本框 37">
              <a:extLst>
                <a:ext uri="{FF2B5EF4-FFF2-40B4-BE49-F238E27FC236}">
                  <a16:creationId xmlns:a16="http://schemas.microsoft.com/office/drawing/2014/main" id="{0A73AB5C-B98D-455D-80D0-7080C789D9FE}"/>
                </a:ext>
              </a:extLst>
            </p:cNvPr>
            <p:cNvSpPr txBox="1"/>
            <p:nvPr/>
          </p:nvSpPr>
          <p:spPr bwMode="auto">
            <a:xfrm>
              <a:off x="1039236" y="1546220"/>
              <a:ext cx="569387" cy="4743841"/>
            </a:xfrm>
            <a:prstGeom prst="rect">
              <a:avLst/>
            </a:prstGeom>
            <a:noFill/>
            <a:ln w="34925">
              <a:noFill/>
            </a:ln>
            <a:effectLst/>
          </p:spPr>
          <p:style>
            <a:lnRef idx="0">
              <a:schemeClr val="accent5"/>
            </a:lnRef>
            <a:fillRef idx="3">
              <a:schemeClr val="accent5"/>
            </a:fillRef>
            <a:effectRef idx="3">
              <a:schemeClr val="accent5"/>
            </a:effectRef>
            <a:fontRef idx="minor">
              <a:schemeClr val="lt1"/>
            </a:fontRef>
          </p:style>
          <p:txBody>
            <a:bodyPr vert="eaVert" wrap="square" rtlCol="0" anchor="ctr">
              <a:spAutoFit/>
            </a:bodyPr>
            <a:lstStyle/>
            <a:p>
              <a:pPr marL="0" marR="0" lvl="0" indent="0" algn="dist" defTabSz="914400" rtl="0" eaLnBrk="1" fontAlgn="auto" latinLnBrk="0" hangingPunct="1">
                <a:lnSpc>
                  <a:spcPct val="125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高频双稀疏通感融合理论方法</a:t>
              </a:r>
              <a:endPar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grpSp>
        <p:nvGrpSpPr>
          <p:cNvPr id="51" name="组合 50">
            <a:extLst>
              <a:ext uri="{FF2B5EF4-FFF2-40B4-BE49-F238E27FC236}">
                <a16:creationId xmlns:a16="http://schemas.microsoft.com/office/drawing/2014/main" id="{40352B69-78F8-44E9-A8F5-042FB73A2D39}"/>
              </a:ext>
            </a:extLst>
          </p:cNvPr>
          <p:cNvGrpSpPr/>
          <p:nvPr/>
        </p:nvGrpSpPr>
        <p:grpSpPr>
          <a:xfrm>
            <a:off x="1704413" y="1231359"/>
            <a:ext cx="3904945" cy="1675214"/>
            <a:chOff x="4172176" y="3215206"/>
            <a:chExt cx="3780000" cy="1807903"/>
          </a:xfrm>
        </p:grpSpPr>
        <p:sp>
          <p:nvSpPr>
            <p:cNvPr id="59" name="矩形 58">
              <a:extLst>
                <a:ext uri="{FF2B5EF4-FFF2-40B4-BE49-F238E27FC236}">
                  <a16:creationId xmlns:a16="http://schemas.microsoft.com/office/drawing/2014/main" id="{67D9B089-4140-498A-B494-D4B94109384D}"/>
                </a:ext>
              </a:extLst>
            </p:cNvPr>
            <p:cNvSpPr/>
            <p:nvPr/>
          </p:nvSpPr>
          <p:spPr>
            <a:xfrm>
              <a:off x="4172176" y="4124956"/>
              <a:ext cx="3780000" cy="898153"/>
            </a:xfrm>
            <a:prstGeom prst="rect">
              <a:avLst/>
            </a:prstGeom>
            <a:solidFill>
              <a:sysClr val="window" lastClr="FFFFFF"/>
            </a:solidFill>
            <a:ln w="12700" cap="flat" cmpd="sng" algn="ctr">
              <a:solidFill>
                <a:sysClr val="window" lastClr="FFFFFF">
                  <a:lumMod val="85000"/>
                </a:sysClr>
              </a:solidFill>
              <a:prstDash val="solid"/>
              <a:miter lim="800000"/>
            </a:ln>
            <a:effectLst/>
          </p:spPr>
          <p:txBody>
            <a:bodyPr rtlCol="0" anchor="ctr" anchorCtr="0"/>
            <a:lstStyle/>
            <a:p>
              <a:pPr marL="324000" marR="0" lvl="0" indent="-288000"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稀疏信道的通感双目标性能域分析</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a:p>
              <a:pPr marL="324000" marR="0" lvl="0" indent="-288000"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匹配稀疏信道的通感一体化波形设计</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26357094-9269-4EEA-86E0-E1FDA6A8D034}"/>
                </a:ext>
              </a:extLst>
            </p:cNvPr>
            <p:cNvSpPr/>
            <p:nvPr/>
          </p:nvSpPr>
          <p:spPr>
            <a:xfrm>
              <a:off x="4172176" y="3215206"/>
              <a:ext cx="3780000" cy="901419"/>
            </a:xfrm>
            <a:prstGeom prst="rect">
              <a:avLst/>
            </a:prstGeom>
            <a:solidFill>
              <a:srgbClr val="97BFE4"/>
            </a:solidFill>
            <a:ln w="12700" cap="flat" cmpd="sng" algn="ctr">
              <a:solidFill>
                <a:sysClr val="window" lastClr="FFFFFF">
                  <a:lumMod val="85000"/>
                </a:sysClr>
              </a:solidFill>
              <a:prstDash val="solid"/>
              <a:miter lim="800000"/>
            </a:ln>
            <a:effectLst/>
          </p:spPr>
          <p:txBody>
            <a:bodyPr rtlCol="0" anchor="ctr" anchorCtr="0"/>
            <a:lstStyle/>
            <a:p>
              <a:pPr marL="342900" indent="-342900" algn="ctr" eaLnBrk="1" fontAlgn="auto" hangingPunct="1">
                <a:lnSpc>
                  <a:spcPct val="120000"/>
                </a:lnSpc>
                <a:spcBef>
                  <a:spcPts val="0"/>
                </a:spcBef>
                <a:spcAft>
                  <a:spcPts val="0"/>
                </a:spcAft>
                <a:buFont typeface="Wingdings 2" panose="05020102010507070707" pitchFamily="18" charset="2"/>
                <a:buChar char="j"/>
                <a:defRPr/>
              </a:pP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稀疏</a:t>
              </a:r>
              <a:r>
                <a:rPr kumimoji="0" lang="en-US" altLang="zh-CN"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MIMO</a:t>
              </a: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信道的通感</a:t>
              </a:r>
              <a:endParaRPr kumimoji="0" lang="en-US" altLang="zh-CN"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endParaRPr>
            </a:p>
            <a:p>
              <a:pPr algn="ctr" eaLnBrk="1" fontAlgn="auto" hangingPunct="1">
                <a:lnSpc>
                  <a:spcPct val="120000"/>
                </a:lnSpc>
                <a:spcBef>
                  <a:spcPts val="0"/>
                </a:spcBef>
                <a:spcAft>
                  <a:spcPts val="0"/>
                </a:spcAft>
                <a:defRPr/>
              </a:pPr>
              <a:r>
                <a:rPr kumimoji="0" lang="zh-CN" altLang="en-US" sz="22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sym typeface="Wingdings 2" panose="05020102010507070707" pitchFamily="18" charset="2"/>
                </a:rPr>
                <a:t>性能域分析及波形设计</a:t>
              </a:r>
              <a:endParaRPr kumimoji="0" lang="zh-CN" altLang="en-US" sz="2000" b="1" kern="0" dirty="0">
                <a:solidFill>
                  <a:srgbClr val="C00000"/>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31B3F4CE-C257-43E7-9037-2DF12BB53871}"/>
              </a:ext>
            </a:extLst>
          </p:cNvPr>
          <p:cNvGrpSpPr/>
          <p:nvPr/>
        </p:nvGrpSpPr>
        <p:grpSpPr>
          <a:xfrm>
            <a:off x="6469929" y="1236347"/>
            <a:ext cx="3904945" cy="1670225"/>
            <a:chOff x="6614830" y="3052153"/>
            <a:chExt cx="3780000" cy="2009721"/>
          </a:xfrm>
        </p:grpSpPr>
        <p:sp>
          <p:nvSpPr>
            <p:cNvPr id="62" name="矩形 61">
              <a:extLst>
                <a:ext uri="{FF2B5EF4-FFF2-40B4-BE49-F238E27FC236}">
                  <a16:creationId xmlns:a16="http://schemas.microsoft.com/office/drawing/2014/main" id="{748F5B8A-C98D-4316-9519-E3152182A4DF}"/>
                </a:ext>
              </a:extLst>
            </p:cNvPr>
            <p:cNvSpPr/>
            <p:nvPr/>
          </p:nvSpPr>
          <p:spPr>
            <a:xfrm>
              <a:off x="6614830" y="4060696"/>
              <a:ext cx="3780000" cy="1001178"/>
            </a:xfrm>
            <a:prstGeom prst="rect">
              <a:avLst/>
            </a:prstGeom>
            <a:solidFill>
              <a:sysClr val="window" lastClr="FFFFFF"/>
            </a:solidFill>
            <a:ln w="12700" cap="flat" cmpd="sng" algn="ctr">
              <a:solidFill>
                <a:sysClr val="window" lastClr="FFFFFF">
                  <a:lumMod val="85000"/>
                </a:sysClr>
              </a:solidFill>
              <a:prstDash val="solid"/>
              <a:miter lim="800000"/>
            </a:ln>
            <a:effectLst/>
          </p:spPr>
          <p:txBody>
            <a:bodyPr rtlCol="0" anchor="ctr" anchorCtr="0"/>
            <a:lstStyle/>
            <a:p>
              <a:pPr marL="324000" marR="0" lvl="0" indent="-288000"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稀疏阵列的通感双目标性能域分析</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a:p>
              <a:pPr marL="324000" marR="0" lvl="0" indent="-288000" defTabSz="914400" eaLnBrk="1" fontAlgn="auto" latinLnBrk="0" hangingPunct="1">
                <a:lnSpc>
                  <a:spcPct val="130000"/>
                </a:lnSpc>
                <a:spcBef>
                  <a:spcPts val="0"/>
                </a:spcBef>
                <a:spcAft>
                  <a:spcPts val="0"/>
                </a:spcAft>
                <a:buClrTx/>
                <a:buSzTx/>
                <a:buFont typeface="Arial" panose="020B0604020202020204" pitchFamily="34" charset="0"/>
                <a:buChar char="•"/>
                <a:tabLst/>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阵元位置和通感一体化传输联合优化</a:t>
              </a:r>
            </a:p>
          </p:txBody>
        </p:sp>
        <p:sp>
          <p:nvSpPr>
            <p:cNvPr id="61" name="矩形 60">
              <a:extLst>
                <a:ext uri="{FF2B5EF4-FFF2-40B4-BE49-F238E27FC236}">
                  <a16:creationId xmlns:a16="http://schemas.microsoft.com/office/drawing/2014/main" id="{C7C4C02C-64A1-4160-9C3E-7ADB0E1A301B}"/>
                </a:ext>
              </a:extLst>
            </p:cNvPr>
            <p:cNvSpPr/>
            <p:nvPr/>
          </p:nvSpPr>
          <p:spPr>
            <a:xfrm>
              <a:off x="6614830" y="3052153"/>
              <a:ext cx="3780000" cy="1008543"/>
            </a:xfrm>
            <a:prstGeom prst="rect">
              <a:avLst/>
            </a:prstGeom>
            <a:solidFill>
              <a:srgbClr val="97BFE4"/>
            </a:solidFill>
            <a:ln w="12700" cap="flat" cmpd="sng" algn="ctr">
              <a:solidFill>
                <a:sysClr val="window" lastClr="FFFFFF">
                  <a:lumMod val="85000"/>
                </a:sysClr>
              </a:solidFill>
              <a:prstDash val="solid"/>
              <a:miter lim="800000"/>
            </a:ln>
            <a:effectLst/>
          </p:spPr>
          <p:txBody>
            <a:bodyPr rtlCol="0" anchor="ctr" anchorCtr="0"/>
            <a:lstStyle/>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200" b="1" kern="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 大规模稀疏阵列下通感</a:t>
              </a:r>
              <a:endParaRPr kumimoji="0" lang="en-US" altLang="zh-CN" sz="2200" b="1" kern="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endParaRPr>
            </a:p>
            <a:p>
              <a:pPr marL="0" marR="0" lvl="0" indent="0" algn="ctr" defTabSz="914400" rtl="0" eaLnBrk="1" fontAlgn="auto" latinLnBrk="0" hangingPunct="1">
                <a:lnSpc>
                  <a:spcPct val="130000"/>
                </a:lnSpc>
                <a:spcBef>
                  <a:spcPts val="0"/>
                </a:spcBef>
                <a:spcAft>
                  <a:spcPts val="0"/>
                </a:spcAft>
                <a:buClrTx/>
                <a:buSzTx/>
                <a:buFontTx/>
                <a:buNone/>
                <a:tabLst/>
                <a:defRPr/>
              </a:pPr>
              <a:r>
                <a:rPr kumimoji="0" lang="zh-CN" altLang="en-US" sz="2200" b="1" kern="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性能域分析及传输优化</a:t>
              </a:r>
              <a:endParaRPr kumimoji="0" lang="zh-CN" altLang="en-US" sz="2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grpSp>
      <p:sp>
        <p:nvSpPr>
          <p:cNvPr id="86" name="矩形 85">
            <a:extLst>
              <a:ext uri="{FF2B5EF4-FFF2-40B4-BE49-F238E27FC236}">
                <a16:creationId xmlns:a16="http://schemas.microsoft.com/office/drawing/2014/main" id="{724BE535-E367-43A6-95BA-058CA1B43596}"/>
              </a:ext>
            </a:extLst>
          </p:cNvPr>
          <p:cNvSpPr/>
          <p:nvPr/>
        </p:nvSpPr>
        <p:spPr>
          <a:xfrm>
            <a:off x="1704414" y="6035649"/>
            <a:ext cx="8669312" cy="581799"/>
          </a:xfrm>
          <a:prstGeom prst="rect">
            <a:avLst/>
          </a:prstGeom>
          <a:solidFill>
            <a:srgbClr val="97BFE4"/>
          </a:solidFill>
          <a:ln w="12700" cap="flat" cmpd="sng" algn="ctr">
            <a:solidFill>
              <a:sysClr val="window" lastClr="FFFFFF">
                <a:lumMod val="85000"/>
              </a:sysClr>
            </a:solidFill>
            <a:prstDash val="solid"/>
            <a:miter lim="800000"/>
          </a:ln>
          <a:effectLst/>
        </p:spPr>
        <p:txBody>
          <a:bodyPr rtlCol="0" anchor="ctr" anchorCtr="0"/>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srgbClr val="053B5F"/>
                </a:solidFill>
                <a:effectLst/>
                <a:uLnTx/>
                <a:uFillTx/>
                <a:latin typeface="微软雅黑" panose="020B0503020204020204" pitchFamily="34" charset="-122"/>
                <a:ea typeface="微软雅黑" panose="020B0503020204020204" pitchFamily="34" charset="-122"/>
                <a:cs typeface="+mn-cs"/>
              </a:rPr>
              <a:t>    </a:t>
            </a:r>
            <a:r>
              <a:rPr kumimoji="0" lang="zh-CN" altLang="en-US" sz="2200" b="1" kern="0" dirty="0">
                <a:solidFill>
                  <a:srgbClr val="C00000"/>
                </a:solidFill>
                <a:latin typeface="微软雅黑" panose="020B0503020204020204" pitchFamily="34" charset="-122"/>
                <a:ea typeface="微软雅黑" panose="020B0503020204020204" pitchFamily="34" charset="-122"/>
              </a:rPr>
              <a:t> </a:t>
            </a:r>
            <a:r>
              <a:rPr kumimoji="0" lang="zh-CN" altLang="en-US" sz="2200" b="1" kern="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2200" b="1" kern="0" dirty="0">
                <a:solidFill>
                  <a:srgbClr val="C00000"/>
                </a:solidFill>
                <a:latin typeface="微软雅黑" panose="020B0503020204020204" pitchFamily="34" charset="-122"/>
                <a:ea typeface="微软雅黑" panose="020B0503020204020204" pitchFamily="34" charset="-122"/>
              </a:rPr>
              <a:t>高频稀疏</a:t>
            </a:r>
            <a:r>
              <a:rPr kumimoji="0" lang="en-US" altLang="zh-CN" sz="2200" b="1" kern="0" dirty="0">
                <a:solidFill>
                  <a:srgbClr val="C00000"/>
                </a:solidFill>
                <a:latin typeface="微软雅黑" panose="020B0503020204020204" pitchFamily="34" charset="-122"/>
                <a:ea typeface="微软雅黑" panose="020B0503020204020204" pitchFamily="34" charset="-122"/>
              </a:rPr>
              <a:t>MIMO</a:t>
            </a:r>
            <a:r>
              <a:rPr kumimoji="0" lang="zh-CN" altLang="en-US" sz="2200" b="1" kern="0" dirty="0">
                <a:solidFill>
                  <a:srgbClr val="C00000"/>
                </a:solidFill>
                <a:latin typeface="微软雅黑" panose="020B0503020204020204" pitchFamily="34" charset="-122"/>
                <a:ea typeface="微软雅黑" panose="020B0503020204020204" pitchFamily="34" charset="-122"/>
              </a:rPr>
              <a:t>通感融合实验演示与验证</a:t>
            </a:r>
          </a:p>
        </p:txBody>
      </p:sp>
      <p:sp>
        <p:nvSpPr>
          <p:cNvPr id="31" name="矩形 30">
            <a:extLst>
              <a:ext uri="{FF2B5EF4-FFF2-40B4-BE49-F238E27FC236}">
                <a16:creationId xmlns:a16="http://schemas.microsoft.com/office/drawing/2014/main" id="{A6B99B22-3B86-40E6-BBD0-EA0681E5035A}"/>
              </a:ext>
            </a:extLst>
          </p:cNvPr>
          <p:cNvSpPr/>
          <p:nvPr/>
        </p:nvSpPr>
        <p:spPr>
          <a:xfrm>
            <a:off x="1704414" y="2910583"/>
            <a:ext cx="8669312" cy="461746"/>
          </a:xfrm>
          <a:prstGeom prst="rect">
            <a:avLst/>
          </a:prstGeom>
          <a:solidFill>
            <a:srgbClr val="FFFF00"/>
          </a:solidFill>
          <a:ln w="12700" cap="flat" cmpd="sng" algn="ctr">
            <a:solidFill>
              <a:sysClr val="window" lastClr="FFFFFF">
                <a:lumMod val="85000"/>
              </a:sysClr>
            </a:solidFill>
            <a:prstDash val="solid"/>
            <a:miter lim="800000"/>
          </a:ln>
          <a:effectLst/>
        </p:spPr>
        <p:txBody>
          <a:bodyPr rtlCol="0" anchor="ctr"/>
          <a:lstStyle/>
          <a:p>
            <a:pPr marR="0" lvl="0" algn="ctr" defTabSz="914400" rtl="0" eaLnBrk="1" fontAlgn="auto" latinLnBrk="0" hangingPunct="1">
              <a:lnSpc>
                <a:spcPct val="130000"/>
              </a:lnSpc>
              <a:spcBef>
                <a:spcPts val="0"/>
              </a:spcBef>
              <a:spcAft>
                <a:spcPts val="0"/>
              </a:spcAft>
              <a:buClrTx/>
              <a:buSzTx/>
              <a:tabLst/>
              <a:defRPr/>
            </a:pPr>
            <a:r>
              <a:rPr kumimoji="0" lang="zh-CN" altLang="en-US" b="1" kern="0" dirty="0">
                <a:solidFill>
                  <a:srgbClr val="002060"/>
                </a:solidFill>
                <a:latin typeface="微软雅黑" panose="020B0503020204020204" pitchFamily="34" charset="-122"/>
                <a:ea typeface="微软雅黑" panose="020B0503020204020204" pitchFamily="34" charset="-122"/>
              </a:rPr>
              <a:t>已有研究基础： </a:t>
            </a:r>
            <a:r>
              <a:rPr kumimoji="0" lang="zh-CN" altLang="en-US"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大规模</a:t>
            </a:r>
            <a:r>
              <a:rPr kumimoji="0" lang="en-US" altLang="zh-CN"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MIMO</a:t>
            </a:r>
            <a:r>
              <a:rPr kumimoji="0" lang="zh-CN" altLang="en-US"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性能域分析</a:t>
            </a:r>
            <a:endParaRPr kumimoji="0" lang="en-US" altLang="zh-CN"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32" name="矩形 31">
            <a:extLst>
              <a:ext uri="{FF2B5EF4-FFF2-40B4-BE49-F238E27FC236}">
                <a16:creationId xmlns:a16="http://schemas.microsoft.com/office/drawing/2014/main" id="{51929D0B-5E74-4CCA-BE99-F8BD23154EC1}"/>
              </a:ext>
            </a:extLst>
          </p:cNvPr>
          <p:cNvSpPr/>
          <p:nvPr/>
        </p:nvSpPr>
        <p:spPr>
          <a:xfrm>
            <a:off x="7825094" y="6038001"/>
            <a:ext cx="2548632" cy="584430"/>
          </a:xfrm>
          <a:prstGeom prst="rect">
            <a:avLst/>
          </a:prstGeom>
          <a:solidFill>
            <a:srgbClr val="FFFF00"/>
          </a:solidFill>
          <a:ln w="12700" cap="flat" cmpd="sng" algn="ctr">
            <a:solidFill>
              <a:sysClr val="window" lastClr="FFFFFF">
                <a:lumMod val="85000"/>
              </a:sysClr>
            </a:solidFill>
            <a:prstDash val="solid"/>
            <a:miter lim="800000"/>
          </a:ln>
          <a:effectLst/>
        </p:spPr>
        <p:txBody>
          <a:bodyPr lIns="36000" rtlCol="0" anchor="ctr"/>
          <a:lstStyle/>
          <a:p>
            <a:pPr algn="ctr" eaLnBrk="1" fontAlgn="auto" hangingPunct="1">
              <a:lnSpc>
                <a:spcPct val="130000"/>
              </a:lnSpc>
              <a:spcBef>
                <a:spcPts val="0"/>
              </a:spcBef>
              <a:spcAft>
                <a:spcPts val="0"/>
              </a:spcAft>
              <a:defRPr/>
            </a:pPr>
            <a:r>
              <a:rPr kumimoji="0" lang="zh-CN" altLang="en-US" b="1" kern="0" dirty="0">
                <a:solidFill>
                  <a:srgbClr val="002060"/>
                </a:solidFill>
                <a:latin typeface="微软雅黑" panose="020B0503020204020204" pitchFamily="34" charset="-122"/>
                <a:ea typeface="微软雅黑" panose="020B0503020204020204" pitchFamily="34" charset="-122"/>
              </a:rPr>
              <a:t>大规模</a:t>
            </a:r>
            <a:r>
              <a:rPr kumimoji="0" lang="en-US" altLang="zh-CN" b="1" kern="0" dirty="0">
                <a:solidFill>
                  <a:srgbClr val="002060"/>
                </a:solidFill>
                <a:latin typeface="微软雅黑" panose="020B0503020204020204" pitchFamily="34" charset="-122"/>
                <a:ea typeface="微软雅黑" panose="020B0503020204020204" pitchFamily="34" charset="-122"/>
              </a:rPr>
              <a:t>MIMO</a:t>
            </a:r>
            <a:r>
              <a:rPr kumimoji="0" lang="zh-CN" altLang="en-US" b="1" kern="0" dirty="0">
                <a:solidFill>
                  <a:srgbClr val="002060"/>
                </a:solidFill>
                <a:latin typeface="微软雅黑" panose="020B0503020204020204" pitchFamily="34" charset="-122"/>
                <a:ea typeface="微软雅黑" panose="020B0503020204020204" pitchFamily="34" charset="-122"/>
              </a:rPr>
              <a:t>平台</a:t>
            </a:r>
            <a:endParaRPr kumimoji="0" lang="en-US" altLang="zh-CN" b="1" kern="0" dirty="0">
              <a:solidFill>
                <a:srgbClr val="002060"/>
              </a:solidFill>
              <a:latin typeface="微软雅黑" panose="020B0503020204020204" pitchFamily="34" charset="-122"/>
              <a:ea typeface="微软雅黑" panose="020B0503020204020204" pitchFamily="34" charset="-122"/>
            </a:endParaRPr>
          </a:p>
        </p:txBody>
      </p:sp>
      <p:sp>
        <p:nvSpPr>
          <p:cNvPr id="5" name="箭头: 左右 4">
            <a:extLst>
              <a:ext uri="{FF2B5EF4-FFF2-40B4-BE49-F238E27FC236}">
                <a16:creationId xmlns:a16="http://schemas.microsoft.com/office/drawing/2014/main" id="{435335A9-E9F4-4EBC-9CA6-E3E739861202}"/>
              </a:ext>
            </a:extLst>
          </p:cNvPr>
          <p:cNvSpPr/>
          <p:nvPr/>
        </p:nvSpPr>
        <p:spPr bwMode="auto">
          <a:xfrm>
            <a:off x="5826070" y="2045326"/>
            <a:ext cx="468560" cy="303554"/>
          </a:xfrm>
          <a:prstGeom prst="leftRightArrow">
            <a:avLst/>
          </a:prstGeom>
          <a:solidFill>
            <a:srgbClr val="97BFE4"/>
          </a:solidFill>
          <a:ln w="9525" cap="flat" cmpd="sng" algn="ctr">
            <a:solidFill>
              <a:srgbClr val="E6F5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grpSp>
        <p:nvGrpSpPr>
          <p:cNvPr id="54" name="组合 53">
            <a:extLst>
              <a:ext uri="{FF2B5EF4-FFF2-40B4-BE49-F238E27FC236}">
                <a16:creationId xmlns:a16="http://schemas.microsoft.com/office/drawing/2014/main" id="{40C2A371-3F20-48EF-8C50-030FFCCB5A93}"/>
              </a:ext>
            </a:extLst>
          </p:cNvPr>
          <p:cNvGrpSpPr/>
          <p:nvPr/>
        </p:nvGrpSpPr>
        <p:grpSpPr>
          <a:xfrm>
            <a:off x="1692309" y="3618057"/>
            <a:ext cx="8669312" cy="1687165"/>
            <a:chOff x="4812425" y="1830431"/>
            <a:chExt cx="7187371" cy="1398758"/>
          </a:xfrm>
        </p:grpSpPr>
        <p:sp>
          <p:nvSpPr>
            <p:cNvPr id="55" name="矩形 54">
              <a:extLst>
                <a:ext uri="{FF2B5EF4-FFF2-40B4-BE49-F238E27FC236}">
                  <a16:creationId xmlns:a16="http://schemas.microsoft.com/office/drawing/2014/main" id="{28C73E61-28F2-44DE-8E5C-E1D631F41CD0}"/>
                </a:ext>
              </a:extLst>
            </p:cNvPr>
            <p:cNvSpPr/>
            <p:nvPr/>
          </p:nvSpPr>
          <p:spPr>
            <a:xfrm>
              <a:off x="4812425" y="1830431"/>
              <a:ext cx="7187371" cy="563782"/>
            </a:xfrm>
            <a:prstGeom prst="rect">
              <a:avLst/>
            </a:prstGeom>
            <a:solidFill>
              <a:srgbClr val="97BFE4"/>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zh-CN" altLang="en-US" sz="2200" b="1" kern="0" dirty="0">
                  <a:solidFill>
                    <a:srgbClr val="C00000"/>
                  </a:solidFill>
                  <a:latin typeface="微软雅黑" panose="020B0503020204020204" pitchFamily="34" charset="-122"/>
                  <a:ea typeface="微软雅黑" panose="020B0503020204020204" pitchFamily="34" charset="-122"/>
                  <a:sym typeface="Wingdings 2" panose="05020102010507070707" pitchFamily="18" charset="2"/>
                </a:rPr>
                <a:t> </a:t>
              </a:r>
              <a:r>
                <a:rPr kumimoji="0" lang="zh-CN" altLang="en-US" sz="2200" b="1" kern="0" dirty="0">
                  <a:solidFill>
                    <a:srgbClr val="C00000"/>
                  </a:solidFill>
                  <a:latin typeface="微软雅黑" panose="020B0503020204020204" pitchFamily="34" charset="-122"/>
                  <a:ea typeface="微软雅黑" panose="020B0503020204020204" pitchFamily="34" charset="-122"/>
                </a:rPr>
                <a:t>高频双稀疏</a:t>
              </a:r>
              <a:r>
                <a:rPr kumimoji="0" lang="en-US" altLang="zh-CN" sz="2200" b="1" kern="0" dirty="0">
                  <a:solidFill>
                    <a:srgbClr val="C00000"/>
                  </a:solidFill>
                  <a:latin typeface="微软雅黑" panose="020B0503020204020204" pitchFamily="34" charset="-122"/>
                  <a:ea typeface="微软雅黑" panose="020B0503020204020204" pitchFamily="34" charset="-122"/>
                </a:rPr>
                <a:t>MIMO</a:t>
              </a:r>
              <a:r>
                <a:rPr kumimoji="0" lang="zh-CN" altLang="en-US" sz="2200" b="1" kern="0" dirty="0">
                  <a:solidFill>
                    <a:srgbClr val="C00000"/>
                  </a:solidFill>
                  <a:latin typeface="微软雅黑" panose="020B0503020204020204" pitchFamily="34" charset="-122"/>
                  <a:ea typeface="微软雅黑" panose="020B0503020204020204" pitchFamily="34" charset="-122"/>
                </a:rPr>
                <a:t>的通信和感知融合设计</a:t>
              </a:r>
            </a:p>
          </p:txBody>
        </p:sp>
        <p:sp>
          <p:nvSpPr>
            <p:cNvPr id="56" name="矩形 55">
              <a:extLst>
                <a:ext uri="{FF2B5EF4-FFF2-40B4-BE49-F238E27FC236}">
                  <a16:creationId xmlns:a16="http://schemas.microsoft.com/office/drawing/2014/main" id="{40CD2A77-D81B-4D0C-8D54-9E865D77FD2C}"/>
                </a:ext>
              </a:extLst>
            </p:cNvPr>
            <p:cNvSpPr/>
            <p:nvPr/>
          </p:nvSpPr>
          <p:spPr>
            <a:xfrm>
              <a:off x="4812425" y="2394213"/>
              <a:ext cx="7187371" cy="834976"/>
            </a:xfrm>
            <a:prstGeom prst="rect">
              <a:avLst/>
            </a:prstGeom>
            <a:solidFill>
              <a:sysClr val="window" lastClr="FFFFFF"/>
            </a:solidFill>
            <a:ln w="12700" cap="flat" cmpd="sng" algn="ctr">
              <a:solidFill>
                <a:sysClr val="window" lastClr="FFFFFF">
                  <a:lumMod val="85000"/>
                </a:sysClr>
              </a:solidFill>
              <a:prstDash val="solid"/>
              <a:miter lim="800000"/>
            </a:ln>
            <a:effectLst/>
          </p:spPr>
          <p:txBody>
            <a:bodyPr rtlCol="0" anchor="ctr"/>
            <a:lstStyle/>
            <a:p>
              <a:pPr marL="324000" indent="-288000" eaLnBrk="1" fontAlgn="auto" hangingPunct="1">
                <a:lnSpc>
                  <a:spcPct val="130000"/>
                </a:lnSpc>
                <a:spcBef>
                  <a:spcPts val="0"/>
                </a:spcBef>
                <a:spcAft>
                  <a:spcPts val="0"/>
                </a:spcAft>
                <a:buFont typeface="Arial" panose="020B0604020202020204" pitchFamily="34" charset="0"/>
                <a:buChar char="•"/>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面向高频双稀疏</a:t>
              </a:r>
              <a:r>
                <a:rPr kumimoji="0" lang="en-US" altLang="zh-CN" sz="1400" b="1" kern="0" dirty="0">
                  <a:solidFill>
                    <a:srgbClr val="0070C0"/>
                  </a:solidFill>
                  <a:latin typeface="微软雅黑" panose="020B0503020204020204" pitchFamily="34" charset="-122"/>
                  <a:ea typeface="微软雅黑" panose="020B0503020204020204" pitchFamily="34" charset="-122"/>
                </a:rPr>
                <a:t>MIMO</a:t>
              </a:r>
              <a:r>
                <a:rPr kumimoji="0" lang="zh-CN" altLang="en-US" sz="1400" b="1" kern="0" dirty="0">
                  <a:solidFill>
                    <a:srgbClr val="0070C0"/>
                  </a:solidFill>
                  <a:latin typeface="微软雅黑" panose="020B0503020204020204" pitchFamily="34" charset="-122"/>
                  <a:ea typeface="微软雅黑" panose="020B0503020204020204" pitchFamily="34" charset="-122"/>
                </a:rPr>
                <a:t>的用户信道和目标参数联合获取方法</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a:p>
              <a:pPr marL="324000" indent="-288000" eaLnBrk="1" fontAlgn="auto" hangingPunct="1">
                <a:lnSpc>
                  <a:spcPct val="130000"/>
                </a:lnSpc>
                <a:spcBef>
                  <a:spcPts val="0"/>
                </a:spcBef>
                <a:spcAft>
                  <a:spcPts val="0"/>
                </a:spcAft>
                <a:buFont typeface="Arial" panose="020B0604020202020204" pitchFamily="34" charset="0"/>
                <a:buChar char="•"/>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面向高频双稀疏</a:t>
              </a:r>
              <a:r>
                <a:rPr kumimoji="0" lang="en-US" altLang="zh-CN" sz="1400" b="1" kern="0" dirty="0">
                  <a:solidFill>
                    <a:srgbClr val="0070C0"/>
                  </a:solidFill>
                  <a:latin typeface="微软雅黑" panose="020B0503020204020204" pitchFamily="34" charset="-122"/>
                  <a:ea typeface="微软雅黑" panose="020B0503020204020204" pitchFamily="34" charset="-122"/>
                </a:rPr>
                <a:t>MIMO</a:t>
              </a:r>
              <a:r>
                <a:rPr kumimoji="0" lang="zh-CN" altLang="en-US" sz="1400" b="1" kern="0" dirty="0">
                  <a:solidFill>
                    <a:srgbClr val="0070C0"/>
                  </a:solidFill>
                  <a:latin typeface="微软雅黑" panose="020B0503020204020204" pitchFamily="34" charset="-122"/>
                  <a:ea typeface="微软雅黑" panose="020B0503020204020204" pitchFamily="34" charset="-122"/>
                </a:rPr>
                <a:t>的多用户调度和通感一体化传输联合优化</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a:p>
              <a:pPr marL="324000" indent="-288000" eaLnBrk="1" fontAlgn="auto" hangingPunct="1">
                <a:lnSpc>
                  <a:spcPct val="130000"/>
                </a:lnSpc>
                <a:spcBef>
                  <a:spcPts val="0"/>
                </a:spcBef>
                <a:spcAft>
                  <a:spcPts val="0"/>
                </a:spcAft>
                <a:buFont typeface="Arial" panose="020B0604020202020204" pitchFamily="34" charset="0"/>
                <a:buChar char="•"/>
                <a:defRPr/>
              </a:pPr>
              <a:r>
                <a:rPr kumimoji="0" lang="zh-CN" altLang="en-US" sz="1400" b="1" kern="0" dirty="0">
                  <a:solidFill>
                    <a:srgbClr val="0070C0"/>
                  </a:solidFill>
                  <a:latin typeface="微软雅黑" panose="020B0503020204020204" pitchFamily="34" charset="-122"/>
                  <a:ea typeface="微软雅黑" panose="020B0503020204020204" pitchFamily="34" charset="-122"/>
                </a:rPr>
                <a:t>基于双稀疏互补的跨空间多站协作通感设计和联合资源配置</a:t>
              </a:r>
              <a:endParaRPr kumimoji="0" lang="en-US" altLang="zh-CN" sz="1400" b="1" kern="0" dirty="0">
                <a:solidFill>
                  <a:srgbClr val="0070C0"/>
                </a:solidFill>
                <a:latin typeface="微软雅黑" panose="020B0503020204020204" pitchFamily="34" charset="-122"/>
                <a:ea typeface="微软雅黑" panose="020B0503020204020204" pitchFamily="34" charset="-122"/>
              </a:endParaRPr>
            </a:p>
          </p:txBody>
        </p:sp>
      </p:grpSp>
      <p:sp>
        <p:nvSpPr>
          <p:cNvPr id="66" name="矩形 65">
            <a:extLst>
              <a:ext uri="{FF2B5EF4-FFF2-40B4-BE49-F238E27FC236}">
                <a16:creationId xmlns:a16="http://schemas.microsoft.com/office/drawing/2014/main" id="{8AFC1B98-2710-4457-8594-9D77E691230F}"/>
              </a:ext>
            </a:extLst>
          </p:cNvPr>
          <p:cNvSpPr/>
          <p:nvPr/>
        </p:nvSpPr>
        <p:spPr>
          <a:xfrm>
            <a:off x="1692309" y="5305222"/>
            <a:ext cx="8669312" cy="461746"/>
          </a:xfrm>
          <a:prstGeom prst="rect">
            <a:avLst/>
          </a:prstGeom>
          <a:solidFill>
            <a:srgbClr val="FFFF00"/>
          </a:solidFill>
          <a:ln w="12700" cap="flat" cmpd="sng" algn="ctr">
            <a:solidFill>
              <a:sysClr val="window" lastClr="FFFFFF">
                <a:lumMod val="85000"/>
              </a:sysClr>
            </a:solidFill>
            <a:prstDash val="solid"/>
            <a:miter lim="800000"/>
          </a:ln>
          <a:effectLst/>
        </p:spPr>
        <p:txBody>
          <a:bodyPr rtlCol="0" anchor="ctr"/>
          <a:lstStyle/>
          <a:p>
            <a:pPr marR="0" lvl="0" algn="ctr" defTabSz="914400" rtl="0" eaLnBrk="1" fontAlgn="auto" latinLnBrk="0" hangingPunct="1">
              <a:lnSpc>
                <a:spcPct val="130000"/>
              </a:lnSpc>
              <a:spcBef>
                <a:spcPts val="0"/>
              </a:spcBef>
              <a:spcAft>
                <a:spcPts val="0"/>
              </a:spcAft>
              <a:buClrTx/>
              <a:buSzTx/>
              <a:tabLst/>
              <a:defRPr/>
            </a:pPr>
            <a:r>
              <a:rPr kumimoji="0" lang="zh-CN" altLang="en-US" b="1" kern="0" dirty="0">
                <a:solidFill>
                  <a:srgbClr val="002060"/>
                </a:solidFill>
                <a:latin typeface="微软雅黑" panose="020B0503020204020204" pitchFamily="34" charset="-122"/>
                <a:ea typeface="微软雅黑" panose="020B0503020204020204" pitchFamily="34" charset="-122"/>
              </a:rPr>
              <a:t>已有研究基础： </a:t>
            </a:r>
            <a:r>
              <a:rPr kumimoji="0" lang="zh-CN" altLang="en-US"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大规模</a:t>
            </a:r>
            <a:r>
              <a:rPr kumimoji="0" lang="en-US" altLang="zh-CN"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MIMO</a:t>
            </a:r>
            <a:r>
              <a:rPr kumimoji="0" lang="zh-CN" altLang="en-US" b="1" kern="0" dirty="0">
                <a:solidFill>
                  <a:srgbClr val="002060"/>
                </a:solidFill>
                <a:latin typeface="微软雅黑" panose="020B0503020204020204" pitchFamily="34" charset="-122"/>
                <a:ea typeface="微软雅黑" panose="020B0503020204020204" pitchFamily="34" charset="-122"/>
              </a:rPr>
              <a:t>信道估计和传输</a:t>
            </a:r>
            <a:r>
              <a:rPr kumimoji="0" lang="zh-CN" altLang="en-US"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技术</a:t>
            </a:r>
            <a:endParaRPr kumimoji="0" lang="en-US" altLang="zh-CN" b="1" i="0" u="none" strike="noStrike" kern="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67" name="箭头: 下 66">
            <a:extLst>
              <a:ext uri="{FF2B5EF4-FFF2-40B4-BE49-F238E27FC236}">
                <a16:creationId xmlns:a16="http://schemas.microsoft.com/office/drawing/2014/main" id="{1F99E676-6E9C-42ED-A9C6-D57B267E8996}"/>
              </a:ext>
            </a:extLst>
          </p:cNvPr>
          <p:cNvSpPr/>
          <p:nvPr/>
        </p:nvSpPr>
        <p:spPr bwMode="auto">
          <a:xfrm>
            <a:off x="3566849" y="3379933"/>
            <a:ext cx="288032" cy="234408"/>
          </a:xfrm>
          <a:prstGeom prst="downArrow">
            <a:avLst/>
          </a:prstGeom>
          <a:solidFill>
            <a:srgbClr val="97BFE4"/>
          </a:solidFill>
          <a:ln w="9525" cap="flat" cmpd="sng" algn="ctr">
            <a:solidFill>
              <a:srgbClr val="97B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8" name="箭头: 下 67">
            <a:extLst>
              <a:ext uri="{FF2B5EF4-FFF2-40B4-BE49-F238E27FC236}">
                <a16:creationId xmlns:a16="http://schemas.microsoft.com/office/drawing/2014/main" id="{44FEE461-A45D-4FCC-ABD0-86EBAF3EEA79}"/>
              </a:ext>
            </a:extLst>
          </p:cNvPr>
          <p:cNvSpPr/>
          <p:nvPr/>
        </p:nvSpPr>
        <p:spPr bwMode="auto">
          <a:xfrm>
            <a:off x="8355219" y="3381894"/>
            <a:ext cx="288032" cy="234408"/>
          </a:xfrm>
          <a:prstGeom prst="downArrow">
            <a:avLst/>
          </a:prstGeom>
          <a:solidFill>
            <a:srgbClr val="97BFE4"/>
          </a:solidFill>
          <a:ln w="9525" cap="flat" cmpd="sng" algn="ctr">
            <a:solidFill>
              <a:srgbClr val="97B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9" name="箭头: 下 68">
            <a:extLst>
              <a:ext uri="{FF2B5EF4-FFF2-40B4-BE49-F238E27FC236}">
                <a16:creationId xmlns:a16="http://schemas.microsoft.com/office/drawing/2014/main" id="{AEFD49AF-98B2-45C2-B834-C6E9FA3C7C67}"/>
              </a:ext>
            </a:extLst>
          </p:cNvPr>
          <p:cNvSpPr/>
          <p:nvPr/>
        </p:nvSpPr>
        <p:spPr bwMode="auto">
          <a:xfrm>
            <a:off x="5889661" y="5784162"/>
            <a:ext cx="288032" cy="234408"/>
          </a:xfrm>
          <a:prstGeom prst="downArrow">
            <a:avLst/>
          </a:prstGeom>
          <a:solidFill>
            <a:srgbClr val="97BFE4"/>
          </a:solidFill>
          <a:ln w="9525" cap="flat" cmpd="sng" algn="ctr">
            <a:solidFill>
              <a:srgbClr val="97BFE4"/>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70" name="箭头: 下 69">
            <a:extLst>
              <a:ext uri="{FF2B5EF4-FFF2-40B4-BE49-F238E27FC236}">
                <a16:creationId xmlns:a16="http://schemas.microsoft.com/office/drawing/2014/main" id="{6728B7EE-58C7-4A33-BB7E-77A2B9E6C353}"/>
              </a:ext>
            </a:extLst>
          </p:cNvPr>
          <p:cNvSpPr/>
          <p:nvPr/>
        </p:nvSpPr>
        <p:spPr bwMode="auto">
          <a:xfrm>
            <a:off x="10905515" y="1252210"/>
            <a:ext cx="288032" cy="5365238"/>
          </a:xfrm>
          <a:prstGeom prst="downArrow">
            <a:avLst/>
          </a:prstGeom>
          <a:gradFill flip="none" rotWithShape="1">
            <a:gsLst>
              <a:gs pos="0">
                <a:srgbClr val="97BFE4"/>
              </a:gs>
              <a:gs pos="35000">
                <a:schemeClr val="accent4">
                  <a:lumMod val="0"/>
                  <a:lumOff val="100000"/>
                </a:schemeClr>
              </a:gs>
              <a:gs pos="100000">
                <a:schemeClr val="accent4">
                  <a:lumMod val="100000"/>
                </a:schemeClr>
              </a:gs>
            </a:gsLst>
            <a:path path="circle">
              <a:fillToRect l="50000" t="-80000" r="50000" b="180000"/>
            </a:path>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1" lang="zh-CN" altLang="en-US" sz="1800" b="0" i="0" u="none" strike="noStrike" cap="none" normalizeH="0" baseline="0">
              <a:ln>
                <a:noFill/>
              </a:ln>
              <a:solidFill>
                <a:schemeClr val="tx1"/>
              </a:solidFill>
              <a:effectLst/>
              <a:latin typeface="Times New Roman" pitchFamily="18" charset="0"/>
              <a:ea typeface="宋体" pitchFamily="2" charset="-122"/>
            </a:endParaRPr>
          </a:p>
        </p:txBody>
      </p:sp>
      <p:sp>
        <p:nvSpPr>
          <p:cNvPr id="6" name="文本框 5">
            <a:extLst>
              <a:ext uri="{FF2B5EF4-FFF2-40B4-BE49-F238E27FC236}">
                <a16:creationId xmlns:a16="http://schemas.microsoft.com/office/drawing/2014/main" id="{01608E7D-8908-4CB6-8AD0-7F6487006AB9}"/>
              </a:ext>
            </a:extLst>
          </p:cNvPr>
          <p:cNvSpPr txBox="1"/>
          <p:nvPr/>
        </p:nvSpPr>
        <p:spPr bwMode="auto">
          <a:xfrm>
            <a:off x="10399781" y="2204864"/>
            <a:ext cx="138575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eaLnBrk="1" fontAlgn="auto" hangingPunct="1">
              <a:spcBef>
                <a:spcPts val="0"/>
              </a:spcBef>
              <a:spcAft>
                <a:spcPts val="0"/>
              </a:spcAft>
              <a:defRPr/>
            </a:pPr>
            <a:r>
              <a:rPr kumimoji="0" lang="zh-CN" altLang="en-US" b="1" dirty="0">
                <a:solidFill>
                  <a:srgbClr val="9999FF">
                    <a:lumMod val="25000"/>
                  </a:srgbClr>
                </a:solidFill>
                <a:latin typeface="微软雅黑" panose="020B0503020204020204" pitchFamily="34" charset="-122"/>
                <a:ea typeface="微软雅黑" panose="020B0503020204020204" pitchFamily="34" charset="-122"/>
              </a:rPr>
              <a:t>基础   理论</a:t>
            </a:r>
          </a:p>
        </p:txBody>
      </p:sp>
      <p:sp>
        <p:nvSpPr>
          <p:cNvPr id="71" name="文本框 70">
            <a:extLst>
              <a:ext uri="{FF2B5EF4-FFF2-40B4-BE49-F238E27FC236}">
                <a16:creationId xmlns:a16="http://schemas.microsoft.com/office/drawing/2014/main" id="{0C18C862-CBA6-46E7-8396-8D37D4A807A3}"/>
              </a:ext>
            </a:extLst>
          </p:cNvPr>
          <p:cNvSpPr txBox="1"/>
          <p:nvPr/>
        </p:nvSpPr>
        <p:spPr bwMode="auto">
          <a:xfrm>
            <a:off x="10392874" y="4537831"/>
            <a:ext cx="138575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eaLnBrk="1" fontAlgn="auto" hangingPunct="1">
              <a:spcBef>
                <a:spcPts val="0"/>
              </a:spcBef>
              <a:spcAft>
                <a:spcPts val="0"/>
              </a:spcAft>
              <a:defRPr/>
            </a:pPr>
            <a:r>
              <a:rPr kumimoji="0" lang="zh-CN" altLang="en-US" b="1" dirty="0">
                <a:solidFill>
                  <a:srgbClr val="9999FF">
                    <a:lumMod val="25000"/>
                  </a:srgbClr>
                </a:solidFill>
                <a:latin typeface="微软雅黑" panose="020B0503020204020204" pitchFamily="34" charset="-122"/>
                <a:ea typeface="微软雅黑" panose="020B0503020204020204" pitchFamily="34" charset="-122"/>
              </a:rPr>
              <a:t>技术   方法</a:t>
            </a:r>
          </a:p>
        </p:txBody>
      </p:sp>
      <p:sp>
        <p:nvSpPr>
          <p:cNvPr id="72" name="文本框 71">
            <a:extLst>
              <a:ext uri="{FF2B5EF4-FFF2-40B4-BE49-F238E27FC236}">
                <a16:creationId xmlns:a16="http://schemas.microsoft.com/office/drawing/2014/main" id="{99FC1643-3D9B-4B56-9412-D9333447F08C}"/>
              </a:ext>
            </a:extLst>
          </p:cNvPr>
          <p:cNvSpPr txBox="1"/>
          <p:nvPr/>
        </p:nvSpPr>
        <p:spPr bwMode="auto">
          <a:xfrm>
            <a:off x="10399781" y="6107358"/>
            <a:ext cx="1385753"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nchor="ctr">
            <a:spAutoFit/>
          </a:bodyPr>
          <a:lstStyle/>
          <a:p>
            <a:pPr eaLnBrk="1" fontAlgn="auto" hangingPunct="1">
              <a:spcBef>
                <a:spcPts val="0"/>
              </a:spcBef>
              <a:spcAft>
                <a:spcPts val="0"/>
              </a:spcAft>
              <a:defRPr/>
            </a:pPr>
            <a:r>
              <a:rPr kumimoji="0" lang="zh-CN" altLang="en-US" b="1" dirty="0">
                <a:solidFill>
                  <a:srgbClr val="9999FF">
                    <a:lumMod val="25000"/>
                  </a:srgbClr>
                </a:solidFill>
                <a:latin typeface="微软雅黑" panose="020B0503020204020204" pitchFamily="34" charset="-122"/>
                <a:ea typeface="微软雅黑" panose="020B0503020204020204" pitchFamily="34" charset="-122"/>
              </a:rPr>
              <a:t>实验   演示</a:t>
            </a:r>
          </a:p>
        </p:txBody>
      </p:sp>
    </p:spTree>
    <p:extLst>
      <p:ext uri="{BB962C8B-B14F-4D97-AF65-F5344CB8AC3E}">
        <p14:creationId xmlns:p14="http://schemas.microsoft.com/office/powerpoint/2010/main" val="681300568"/>
      </p:ext>
    </p:extLst>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9999FF"/>
      </a:lt1>
      <a:dk2>
        <a:srgbClr val="000000"/>
      </a:dk2>
      <a:lt2>
        <a:srgbClr val="808080"/>
      </a:lt2>
      <a:accent1>
        <a:srgbClr val="00CC99"/>
      </a:accent1>
      <a:accent2>
        <a:srgbClr val="3333CC"/>
      </a:accent2>
      <a:accent3>
        <a:srgbClr val="CACAFF"/>
      </a:accent3>
      <a:accent4>
        <a:srgbClr val="000000"/>
      </a:accent4>
      <a:accent5>
        <a:srgbClr val="AAE2CA"/>
      </a:accent5>
      <a:accent6>
        <a:srgbClr val="2D2DB9"/>
      </a:accent6>
      <a:hlink>
        <a:srgbClr val="CCCCFF"/>
      </a:hlink>
      <a:folHlink>
        <a:srgbClr val="B2B2B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1" lang="zh-CN" alt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bwMode="auto">
        <a:solidFill>
          <a:srgbClr val="FFFFFF"/>
        </a:solidFill>
        <a:ln w="34925">
          <a:solidFill>
            <a:schemeClr val="accent2"/>
          </a:solidFill>
        </a:ln>
      </a:spPr>
      <a:bodyPr anchor="ctr"/>
      <a:lstStyle>
        <a:defPPr algn="just">
          <a:lnSpc>
            <a:spcPct val="125000"/>
          </a:lnSpc>
          <a:defRPr sz="2000" b="1" dirty="0" smtClean="0">
            <a:solidFill>
              <a:schemeClr val="tx1"/>
            </a:solidFill>
            <a:latin typeface="Times New Roman" panose="02020603050405020304" pitchFamily="18" charset="0"/>
            <a:cs typeface="Times New Roman" panose="02020603050405020304" pitchFamily="18" charset="0"/>
          </a:defRPr>
        </a:defPPr>
      </a:lstStyle>
      <a:style>
        <a:lnRef idx="0">
          <a:schemeClr val="accent5"/>
        </a:lnRef>
        <a:fillRef idx="3">
          <a:schemeClr val="accent5"/>
        </a:fillRef>
        <a:effectRef idx="3">
          <a:schemeClr val="accent5"/>
        </a:effectRef>
        <a:fontRef idx="minor">
          <a:schemeClr val="lt1"/>
        </a:fontRef>
      </a: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30F0E0B3C2F1A048A79614CBF57DA9A1" ma:contentTypeVersion="0" ma:contentTypeDescription="新建文档。" ma:contentTypeScope="" ma:versionID="d065386e7bda53e696d962ed83eb36d6">
  <xsd:schema xmlns:xsd="http://www.w3.org/2001/XMLSchema" xmlns:xs="http://www.w3.org/2001/XMLSchema" xmlns:p="http://schemas.microsoft.com/office/2006/metadata/properties" targetNamespace="http://schemas.microsoft.com/office/2006/metadata/properties" ma:root="true" ma:fieldsID="1831234818fa9dac7879b5561de7b42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B4872A-B5D7-470A-8770-505610BF740C}">
  <ds:schemaRefs>
    <ds:schemaRef ds:uri="http://schemas.openxmlformats.org/package/2006/metadata/core-properties"/>
    <ds:schemaRef ds:uri="http://schemas.microsoft.com/office/2006/metadata/properties"/>
    <ds:schemaRef ds:uri="http://purl.org/dc/elements/1.1/"/>
    <ds:schemaRef ds:uri="http://schemas.microsoft.com/office/2006/documentManagement/types"/>
    <ds:schemaRef ds:uri="http://purl.org/dc/term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838D782C-D66D-435F-9801-9A634115BA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15A2048-FC6C-401E-855B-3631CB2527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642985</TotalTime>
  <Words>693</Words>
  <Application>Microsoft Office PowerPoint</Application>
  <PresentationFormat>宽屏</PresentationFormat>
  <Paragraphs>66</Paragraphs>
  <Slides>3</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Söhne</vt:lpstr>
      <vt:lpstr>等线</vt:lpstr>
      <vt:lpstr>微软雅黑</vt:lpstr>
      <vt:lpstr>微软雅黑</vt:lpstr>
      <vt:lpstr>Arial</vt:lpstr>
      <vt:lpstr>Arial Black</vt:lpstr>
      <vt:lpstr>Times New Roman</vt:lpstr>
      <vt:lpstr>Wingdings</vt:lpstr>
      <vt:lpstr>Wingdings 2</vt:lpstr>
      <vt:lpstr>默认设计模板</vt:lpstr>
      <vt:lpstr>立项依据</vt:lpstr>
      <vt:lpstr>项目研究内容：思路与目标</vt:lpstr>
      <vt:lpstr>项目研究内容：已有基础与研究计划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bjiang</dc:creator>
  <cp:lastModifiedBy>Meidong Xia</cp:lastModifiedBy>
  <cp:revision>6526</cp:revision>
  <cp:lastPrinted>2024-05-18T09:02:22Z</cp:lastPrinted>
  <dcterms:created xsi:type="dcterms:W3CDTF">2002-03-21T12:02:11Z</dcterms:created>
  <dcterms:modified xsi:type="dcterms:W3CDTF">2025-05-19T10:07:25Z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0x01010030F0E0B3C2F1A048A79614CBF57DA9A1</vt:lpwstr>
  </property>
</Properties>
</file>