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753" r:id="rId5"/>
    <p:sldId id="754" r:id="rId6"/>
    <p:sldId id="756" r:id="rId7"/>
    <p:sldId id="755" r:id="rId8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16C60C"/>
    <a:srgbClr val="053B5F"/>
    <a:srgbClr val="D9E2F4"/>
    <a:srgbClr val="204899"/>
    <a:srgbClr val="1E4794"/>
    <a:srgbClr val="AFC3F6"/>
    <a:srgbClr val="7697D8"/>
    <a:srgbClr val="3C286A"/>
    <a:srgbClr val="171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83011" autoAdjust="0"/>
  </p:normalViewPr>
  <p:slideViewPr>
    <p:cSldViewPr>
      <p:cViewPr varScale="1">
        <p:scale>
          <a:sx n="104" d="100"/>
          <a:sy n="104" d="100"/>
        </p:scale>
        <p:origin x="102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然而，通信和感知在功能目标、系统架构和信号设计等方面差异明显，二者的同平台融合仍面临新的挑战。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通感融合不断向高频段演进，高频信道的非直射路径较少，呈现出显著的信道稀疏特性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传统密集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成本高、功耗大，难以适用于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通感融合，稀疏阵列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是更具前景的方案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通感融合向高频稀疏阵列演进的背景下，信道与阵列双稀疏下的通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感融合是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一个研究重点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8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信道稀疏性和阵列稀疏性对通信、感知呈现出差异性和互补性影响，为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通感融合带来严峻挑战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项目拟从理论上量化双稀疏对通感性能的影响，技术上构建逼近性能边界的方法，最终目标是形成一套完整的理论方法体系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6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>
            <a:extLst>
              <a:ext uri="{FF2B5EF4-FFF2-40B4-BE49-F238E27FC236}">
                <a16:creationId xmlns:a16="http://schemas.microsoft.com/office/drawing/2014/main" id="{EDEFDD5F-DDBD-4675-A807-EE8DAB6B35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C845E-E1A8-48EE-B19B-AF6D68FB64C6}"/>
              </a:ext>
            </a:extLst>
          </p:cNvPr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>
            <a:extLst>
              <a:ext uri="{FF2B5EF4-FFF2-40B4-BE49-F238E27FC236}">
                <a16:creationId xmlns:a16="http://schemas.microsoft.com/office/drawing/2014/main" id="{159EA5C3-492B-4BDC-859A-8328B4EE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的通信和感知同平台融合研究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，寻求理论与方法的新突破！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5072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信道稀疏特性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传统密集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成本高、功耗大，难以适用于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稀疏阵列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是更具前景的方案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B56268-9CA4-453E-A8C6-511370B13703}"/>
              </a:ext>
            </a:extLst>
          </p:cNvPr>
          <p:cNvSpPr/>
          <p:nvPr/>
        </p:nvSpPr>
        <p:spPr>
          <a:xfrm>
            <a:off x="9141610" y="4780215"/>
            <a:ext cx="103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提高感知精度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23567E-029A-42C5-93F9-FBDAE0003FD1}"/>
              </a:ext>
            </a:extLst>
          </p:cNvPr>
          <p:cNvSpPr txBox="1"/>
          <p:nvPr/>
        </p:nvSpPr>
        <p:spPr bwMode="auto">
          <a:xfrm>
            <a:off x="717571" y="5874797"/>
            <a:ext cx="10756857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通感融合向高频稀疏阵列演进的背景下，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信道与阵列双稀疏下的通感融合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是研究重点</a:t>
            </a: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7639621D-F453-4AD0-88BE-75FC2328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420888"/>
            <a:ext cx="10468825" cy="32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51931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信道稀疏性和阵列稀疏性对通信、感知呈现出差异性和互补性影响，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为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通感融合带来严峻挑战</a:t>
            </a:r>
            <a:endParaRPr lang="en-US" altLang="zh-CN" sz="20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F18F42-F582-4496-99F1-BA08A7E3DBC2}"/>
              </a:ext>
            </a:extLst>
          </p:cNvPr>
          <p:cNvSpPr/>
          <p:nvPr/>
        </p:nvSpPr>
        <p:spPr>
          <a:xfrm>
            <a:off x="5606992" y="337847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信道稀疏性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箭头: 燕尾形 21">
            <a:extLst>
              <a:ext uri="{FF2B5EF4-FFF2-40B4-BE49-F238E27FC236}">
                <a16:creationId xmlns:a16="http://schemas.microsoft.com/office/drawing/2014/main" id="{5F0611A3-5384-4979-A7E3-33661BF89DEF}"/>
              </a:ext>
            </a:extLst>
          </p:cNvPr>
          <p:cNvSpPr/>
          <p:nvPr/>
        </p:nvSpPr>
        <p:spPr bwMode="auto">
          <a:xfrm rot="10800000">
            <a:off x="3791744" y="2666751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81C32F-77E7-4347-A81E-D6D13E153A41}"/>
              </a:ext>
            </a:extLst>
          </p:cNvPr>
          <p:cNvSpPr/>
          <p:nvPr/>
        </p:nvSpPr>
        <p:spPr>
          <a:xfrm>
            <a:off x="1052908" y="3356072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降低空间复用增益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E4152CB-4563-45FD-B971-715CDBE4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52" y="1966434"/>
            <a:ext cx="2166836" cy="12961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EC8F117-5E95-4D4F-BF44-597CF2DD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1894426"/>
            <a:ext cx="2827380" cy="15280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6D94915-9A4A-40A5-84BF-AC45B00F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328" y="1978710"/>
            <a:ext cx="2117035" cy="1243639"/>
          </a:xfrm>
          <a:prstGeom prst="rect">
            <a:avLst/>
          </a:prstGeom>
        </p:spPr>
      </p:pic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390DCDA-B491-40F2-8253-FF97C98B4EDA}"/>
              </a:ext>
            </a:extLst>
          </p:cNvPr>
          <p:cNvSpPr/>
          <p:nvPr/>
        </p:nvSpPr>
        <p:spPr bwMode="auto">
          <a:xfrm>
            <a:off x="767408" y="1811680"/>
            <a:ext cx="10657184" cy="1915028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81AB137-3372-4D02-B9A7-156370E60039}"/>
              </a:ext>
            </a:extLst>
          </p:cNvPr>
          <p:cNvSpPr/>
          <p:nvPr/>
        </p:nvSpPr>
        <p:spPr bwMode="auto">
          <a:xfrm>
            <a:off x="767408" y="3904099"/>
            <a:ext cx="10657184" cy="2117189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508E340-3F76-42B8-8B41-AC93CEF63739}"/>
              </a:ext>
            </a:extLst>
          </p:cNvPr>
          <p:cNvSpPr/>
          <p:nvPr/>
        </p:nvSpPr>
        <p:spPr>
          <a:xfrm>
            <a:off x="3809214" y="237313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2C3517B-F7D2-42E5-A4B5-6871813000F3}"/>
              </a:ext>
            </a:extLst>
          </p:cNvPr>
          <p:cNvSpPr/>
          <p:nvPr/>
        </p:nvSpPr>
        <p:spPr>
          <a:xfrm>
            <a:off x="9227437" y="3341945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提升感知精度</a:t>
            </a:r>
          </a:p>
        </p:txBody>
      </p:sp>
      <p:sp>
        <p:nvSpPr>
          <p:cNvPr id="102" name="箭头: 燕尾形 101">
            <a:extLst>
              <a:ext uri="{FF2B5EF4-FFF2-40B4-BE49-F238E27FC236}">
                <a16:creationId xmlns:a16="http://schemas.microsoft.com/office/drawing/2014/main" id="{D495350F-EC05-4D8B-87FF-DAFB72B03D70}"/>
              </a:ext>
            </a:extLst>
          </p:cNvPr>
          <p:cNvSpPr/>
          <p:nvPr/>
        </p:nvSpPr>
        <p:spPr bwMode="auto">
          <a:xfrm>
            <a:off x="8062657" y="4873947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E4F1CB-6CC7-4211-A673-D85513D9F7DD}"/>
              </a:ext>
            </a:extLst>
          </p:cNvPr>
          <p:cNvSpPr/>
          <p:nvPr/>
        </p:nvSpPr>
        <p:spPr>
          <a:xfrm>
            <a:off x="8026701" y="457319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8F3786D-9A68-4570-ABBB-8E61A31607A5}"/>
              </a:ext>
            </a:extLst>
          </p:cNvPr>
          <p:cNvSpPr/>
          <p:nvPr/>
        </p:nvSpPr>
        <p:spPr>
          <a:xfrm>
            <a:off x="5609987" y="568273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阵列稀疏性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38618-125D-4F4D-8676-625743A9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530" y="4027519"/>
            <a:ext cx="2515630" cy="1674059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E749CB66-2361-48B2-BD85-A497C65E9745}"/>
              </a:ext>
            </a:extLst>
          </p:cNvPr>
          <p:cNvSpPr txBox="1"/>
          <p:nvPr/>
        </p:nvSpPr>
        <p:spPr>
          <a:xfrm>
            <a:off x="6356578" y="4468290"/>
            <a:ext cx="11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zh-CN" altLang="en-US" sz="1200" dirty="0">
                <a:solidFill>
                  <a:srgbClr val="FF1B1B"/>
                </a:solidFill>
                <a:latin typeface="+mj-ea"/>
                <a:ea typeface="+mj-ea"/>
              </a:rPr>
              <a:t>栅瓣干扰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7A4ECCF-5F4B-43AC-86B2-B30EFA30CE49}"/>
              </a:ext>
            </a:extLst>
          </p:cNvPr>
          <p:cNvSpPr txBox="1"/>
          <p:nvPr/>
        </p:nvSpPr>
        <p:spPr>
          <a:xfrm>
            <a:off x="5159896" y="40194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rgbClr val="FF4040"/>
                </a:solidFill>
                <a:latin typeface="+mj-ea"/>
                <a:ea typeface="+mj-ea"/>
              </a:rPr>
              <a:t>主瓣更窄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2822FC5-FC33-452A-AEB2-CB8993780D93}"/>
              </a:ext>
            </a:extLst>
          </p:cNvPr>
          <p:cNvGrpSpPr/>
          <p:nvPr/>
        </p:nvGrpSpPr>
        <p:grpSpPr>
          <a:xfrm>
            <a:off x="1052908" y="4005064"/>
            <a:ext cx="2400078" cy="1290508"/>
            <a:chOff x="1190654" y="3284986"/>
            <a:chExt cx="2693550" cy="1499747"/>
          </a:xfrm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E1EE6735-ADC5-4B0E-A610-ADB72D71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9341" t="67451" b="13277"/>
            <a:stretch/>
          </p:blipFill>
          <p:spPr>
            <a:xfrm>
              <a:off x="3617884" y="3702894"/>
              <a:ext cx="266320" cy="288031"/>
            </a:xfrm>
            <a:prstGeom prst="rect">
              <a:avLst/>
            </a:prstGeom>
          </p:spPr>
        </p:pic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0562EC59-41A4-483F-B5C5-7894A872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54" y="3284986"/>
              <a:ext cx="859611" cy="1499747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6CBBDE63-F0AE-4C89-93C6-73556215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3177" y="4329250"/>
              <a:ext cx="607625" cy="351437"/>
            </a:xfrm>
            <a:prstGeom prst="rect">
              <a:avLst/>
            </a:prstGeom>
          </p:spPr>
        </p:pic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5373B6D-7652-49FD-8E9D-338629B1E7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265" y="3573016"/>
              <a:ext cx="671313" cy="923896"/>
            </a:xfrm>
            <a:prstGeom prst="line">
              <a:avLst/>
            </a:prstGeom>
            <a:ln w="19050">
              <a:solidFill>
                <a:srgbClr val="23238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55B1872-486F-4CFA-9015-244823B25C6B}"/>
                </a:ext>
              </a:extLst>
            </p:cNvPr>
            <p:cNvSpPr/>
            <p:nvPr/>
          </p:nvSpPr>
          <p:spPr>
            <a:xfrm rot="3163810">
              <a:off x="2002972" y="3890740"/>
              <a:ext cx="483306" cy="252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</a:t>
              </a:r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E4396057-6792-40D1-8638-CD8D1897755C}"/>
                </a:ext>
              </a:extLst>
            </p:cNvPr>
            <p:cNvCxnSpPr>
              <a:endCxn id="109" idx="2"/>
            </p:cNvCxnSpPr>
            <p:nvPr/>
          </p:nvCxnSpPr>
          <p:spPr bwMode="auto">
            <a:xfrm flipV="1">
              <a:off x="2728940" y="3990925"/>
              <a:ext cx="1022105" cy="5148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16C60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5BD93B02-B8C1-4C9F-BF50-1C2EA8507628}"/>
                </a:ext>
              </a:extLst>
            </p:cNvPr>
            <p:cNvCxnSpPr>
              <a:cxnSpLocks/>
              <a:endCxn id="109" idx="1"/>
            </p:cNvCxnSpPr>
            <p:nvPr/>
          </p:nvCxnSpPr>
          <p:spPr bwMode="auto">
            <a:xfrm>
              <a:off x="2094298" y="3519062"/>
              <a:ext cx="1523584" cy="327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5959A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00C6C885-C1C3-4F21-BF77-4F838B57B756}"/>
              </a:ext>
            </a:extLst>
          </p:cNvPr>
          <p:cNvSpPr/>
          <p:nvPr/>
        </p:nvSpPr>
        <p:spPr>
          <a:xfrm rot="745297">
            <a:off x="2043239" y="4115208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主瓣</a:t>
            </a: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1A27EF4E-E17C-481B-A949-1DE26F05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341" t="67451" b="13277"/>
          <a:stretch/>
        </p:blipFill>
        <p:spPr>
          <a:xfrm>
            <a:off x="3266409" y="5096125"/>
            <a:ext cx="237303" cy="247881"/>
          </a:xfrm>
          <a:prstGeom prst="rect">
            <a:avLst/>
          </a:prstGeom>
        </p:spPr>
      </p:pic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F95ED97-6AC2-4698-8B3B-6E4F572B1B49}"/>
              </a:ext>
            </a:extLst>
          </p:cNvPr>
          <p:cNvCxnSpPr>
            <a:endCxn id="120" idx="1"/>
          </p:cNvCxnSpPr>
          <p:nvPr/>
        </p:nvCxnSpPr>
        <p:spPr bwMode="auto">
          <a:xfrm>
            <a:off x="2437531" y="5047907"/>
            <a:ext cx="828878" cy="172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51B89A7-1141-423A-A70E-4ECFABD845F5}"/>
              </a:ext>
            </a:extLst>
          </p:cNvPr>
          <p:cNvSpPr/>
          <p:nvPr/>
        </p:nvSpPr>
        <p:spPr>
          <a:xfrm>
            <a:off x="1035322" y="5363642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加剧用户间干扰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5A73134-EA5B-417F-91FA-D44CBD7BB500}"/>
              </a:ext>
            </a:extLst>
          </p:cNvPr>
          <p:cNvSpPr/>
          <p:nvPr/>
        </p:nvSpPr>
        <p:spPr>
          <a:xfrm>
            <a:off x="1021728" y="5632291"/>
            <a:ext cx="2169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提高空间复用增益</a:t>
            </a:r>
          </a:p>
        </p:txBody>
      </p:sp>
      <p:sp>
        <p:nvSpPr>
          <p:cNvPr id="126" name="箭头: 燕尾形 125">
            <a:extLst>
              <a:ext uri="{FF2B5EF4-FFF2-40B4-BE49-F238E27FC236}">
                <a16:creationId xmlns:a16="http://schemas.microsoft.com/office/drawing/2014/main" id="{BE15FC00-EBD2-4596-A75C-4D5176EE953C}"/>
              </a:ext>
            </a:extLst>
          </p:cNvPr>
          <p:cNvSpPr/>
          <p:nvPr/>
        </p:nvSpPr>
        <p:spPr bwMode="auto">
          <a:xfrm rot="10800000">
            <a:off x="3811853" y="4881925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CECA8F9-3D1C-4721-9254-B6D83EE8ED75}"/>
              </a:ext>
            </a:extLst>
          </p:cNvPr>
          <p:cNvSpPr/>
          <p:nvPr/>
        </p:nvSpPr>
        <p:spPr>
          <a:xfrm>
            <a:off x="3829323" y="458831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F19FBA-A945-4FE7-983D-0AAE062B6A26}"/>
              </a:ext>
            </a:extLst>
          </p:cNvPr>
          <p:cNvGrpSpPr/>
          <p:nvPr/>
        </p:nvGrpSpPr>
        <p:grpSpPr>
          <a:xfrm>
            <a:off x="9039092" y="4005064"/>
            <a:ext cx="2375926" cy="1353789"/>
            <a:chOff x="1991545" y="2420888"/>
            <a:chExt cx="2854958" cy="1499746"/>
          </a:xfrm>
        </p:grpSpPr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D4101DB1-DDDA-4556-945E-880C468F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545" y="2420888"/>
              <a:ext cx="859611" cy="1499746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3211D91-03FE-4B0E-9BB5-E78CAE13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1367" y="3517665"/>
              <a:ext cx="642469" cy="371590"/>
            </a:xfrm>
            <a:prstGeom prst="rect">
              <a:avLst/>
            </a:prstGeom>
          </p:spPr>
        </p:pic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C83FAF1F-BFC0-4B45-B401-CEC51F9B2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1155" y="2708920"/>
              <a:ext cx="682774" cy="928739"/>
            </a:xfrm>
            <a:prstGeom prst="line">
              <a:avLst/>
            </a:prstGeom>
            <a:ln w="19050">
              <a:solidFill>
                <a:srgbClr val="23238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24F3019-450A-424A-95ED-074FE8D2492B}"/>
                </a:ext>
              </a:extLst>
            </p:cNvPr>
            <p:cNvSpPr/>
            <p:nvPr/>
          </p:nvSpPr>
          <p:spPr>
            <a:xfrm rot="1106465">
              <a:off x="3057323" y="2751414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9CB8697-FB3B-4312-9088-559EC8863041}"/>
                </a:ext>
              </a:extLst>
            </p:cNvPr>
            <p:cNvSpPr/>
            <p:nvPr/>
          </p:nvSpPr>
          <p:spPr>
            <a:xfrm rot="3221055">
              <a:off x="3177301" y="3075927"/>
              <a:ext cx="458755" cy="266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</a:t>
              </a: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BAFD5400-61C7-46BF-A7B0-30E11610C6F6}"/>
                </a:ext>
              </a:extLst>
            </p:cNvPr>
            <p:cNvCxnSpPr/>
            <p:nvPr/>
          </p:nvCxnSpPr>
          <p:spPr bwMode="auto">
            <a:xfrm flipV="1">
              <a:off x="3523470" y="3346135"/>
              <a:ext cx="818110" cy="291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3238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C0ED721-06C9-46E2-B613-529F4602D35D}"/>
                </a:ext>
              </a:extLst>
            </p:cNvPr>
            <p:cNvCxnSpPr/>
            <p:nvPr/>
          </p:nvCxnSpPr>
          <p:spPr bwMode="auto">
            <a:xfrm>
              <a:off x="2891691" y="2658586"/>
              <a:ext cx="1530322" cy="4880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3238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D4736C27-FDFF-449B-856B-3AD35287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956" t="67420" r="87" b="7914"/>
            <a:stretch/>
          </p:blipFill>
          <p:spPr>
            <a:xfrm>
              <a:off x="4382079" y="3111048"/>
              <a:ext cx="464424" cy="396839"/>
            </a:xfrm>
            <a:prstGeom prst="rect">
              <a:avLst/>
            </a:prstGeom>
          </p:spPr>
        </p:pic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022E788F-95D9-444A-9BBD-7B656A506E90}"/>
                </a:ext>
              </a:extLst>
            </p:cNvPr>
            <p:cNvCxnSpPr/>
            <p:nvPr/>
          </p:nvCxnSpPr>
          <p:spPr bwMode="auto">
            <a:xfrm>
              <a:off x="2909105" y="2588555"/>
              <a:ext cx="1530711" cy="4935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16C60C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628F2F5-23D7-4217-9E91-CF84D8C86C17}"/>
                </a:ext>
              </a:extLst>
            </p:cNvPr>
            <p:cNvSpPr/>
            <p:nvPr/>
          </p:nvSpPr>
          <p:spPr>
            <a:xfrm rot="1065086">
              <a:off x="3374504" y="255088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主瓣回波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8E99288-B9E8-4C58-B898-B91A90F129F3}"/>
                </a:ext>
              </a:extLst>
            </p:cNvPr>
            <p:cNvCxnSpPr/>
            <p:nvPr/>
          </p:nvCxnSpPr>
          <p:spPr bwMode="auto">
            <a:xfrm flipV="1">
              <a:off x="3518732" y="3424988"/>
              <a:ext cx="818110" cy="2930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DE1E19A-D78D-4873-94B0-51BD76A2414B}"/>
                </a:ext>
              </a:extLst>
            </p:cNvPr>
            <p:cNvCxnSpPr/>
            <p:nvPr/>
          </p:nvCxnSpPr>
          <p:spPr bwMode="auto">
            <a:xfrm>
              <a:off x="2814655" y="2757125"/>
              <a:ext cx="689057" cy="984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F4244A1-0500-4E57-9DE3-861C2C4F9B44}"/>
                </a:ext>
              </a:extLst>
            </p:cNvPr>
            <p:cNvSpPr/>
            <p:nvPr/>
          </p:nvSpPr>
          <p:spPr>
            <a:xfrm rot="20410579">
              <a:off x="3657918" y="3560246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栅瓣回波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E6E28C1B-75E2-4A1A-B855-224502E3F026}"/>
              </a:ext>
            </a:extLst>
          </p:cNvPr>
          <p:cNvSpPr/>
          <p:nvPr/>
        </p:nvSpPr>
        <p:spPr>
          <a:xfrm>
            <a:off x="9239650" y="5379473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降低感知精度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C73A9DB-BCF7-49E7-B99D-1990B03A0398}"/>
              </a:ext>
            </a:extLst>
          </p:cNvPr>
          <p:cNvSpPr/>
          <p:nvPr/>
        </p:nvSpPr>
        <p:spPr>
          <a:xfrm>
            <a:off x="9226056" y="5632291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提升波束分辨率</a:t>
            </a:r>
          </a:p>
        </p:txBody>
      </p:sp>
      <p:sp>
        <p:nvSpPr>
          <p:cNvPr id="146" name="箭头: 燕尾形 145">
            <a:extLst>
              <a:ext uri="{FF2B5EF4-FFF2-40B4-BE49-F238E27FC236}">
                <a16:creationId xmlns:a16="http://schemas.microsoft.com/office/drawing/2014/main" id="{E33D62C7-5688-496B-AE18-F01E9C5EC592}"/>
              </a:ext>
            </a:extLst>
          </p:cNvPr>
          <p:cNvSpPr/>
          <p:nvPr/>
        </p:nvSpPr>
        <p:spPr bwMode="auto">
          <a:xfrm>
            <a:off x="8086389" y="2650753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F725B91-279C-4BE6-BA80-ABB0428F7154}"/>
              </a:ext>
            </a:extLst>
          </p:cNvPr>
          <p:cNvSpPr/>
          <p:nvPr/>
        </p:nvSpPr>
        <p:spPr>
          <a:xfrm>
            <a:off x="8050433" y="234999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2C2639E-9F9A-4708-80B2-420644092400}"/>
              </a:ext>
            </a:extLst>
          </p:cNvPr>
          <p:cNvSpPr txBox="1"/>
          <p:nvPr/>
        </p:nvSpPr>
        <p:spPr bwMode="auto">
          <a:xfrm>
            <a:off x="525465" y="6237312"/>
            <a:ext cx="11139289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理论上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量化双稀疏对通感性能的影响，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技术上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构建逼近性能边界的方法，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形成完整的理论方法体系</a:t>
            </a:r>
          </a:p>
        </p:txBody>
      </p:sp>
    </p:spTree>
    <p:extLst>
      <p:ext uri="{BB962C8B-B14F-4D97-AF65-F5344CB8AC3E}">
        <p14:creationId xmlns:p14="http://schemas.microsoft.com/office/powerpoint/2010/main" val="394197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FC7CDDC-BCD6-44AC-8B6A-311188B09274}"/>
              </a:ext>
            </a:extLst>
          </p:cNvPr>
          <p:cNvSpPr/>
          <p:nvPr/>
        </p:nvSpPr>
        <p:spPr>
          <a:xfrm>
            <a:off x="623392" y="1252211"/>
            <a:ext cx="11233248" cy="5390172"/>
          </a:xfrm>
          <a:prstGeom prst="rect">
            <a:avLst/>
          </a:prstGeom>
          <a:solidFill>
            <a:srgbClr val="D9E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DA86D94-0712-45A6-A25D-787B3BCA52A1}"/>
              </a:ext>
            </a:extLst>
          </p:cNvPr>
          <p:cNvSpPr/>
          <p:nvPr/>
        </p:nvSpPr>
        <p:spPr>
          <a:xfrm>
            <a:off x="3256006" y="3334278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C81D14-EB56-4841-8D98-DC0957717DA8}"/>
              </a:ext>
            </a:extLst>
          </p:cNvPr>
          <p:cNvGrpSpPr/>
          <p:nvPr/>
        </p:nvGrpSpPr>
        <p:grpSpPr>
          <a:xfrm>
            <a:off x="670246" y="1252211"/>
            <a:ext cx="745234" cy="5334233"/>
            <a:chOff x="900748" y="1252211"/>
            <a:chExt cx="745234" cy="533423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B30D891-34B0-4585-ABCB-0FBA56C9D10F}"/>
                </a:ext>
              </a:extLst>
            </p:cNvPr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053B5F"/>
            </a:solidFill>
            <a:ln w="28575">
              <a:solidFill>
                <a:srgbClr val="053B5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73AB5C-B98D-455D-80D0-7080C789D9FE}"/>
                </a:ext>
              </a:extLst>
            </p:cNvPr>
            <p:cNvSpPr txBox="1"/>
            <p:nvPr/>
          </p:nvSpPr>
          <p:spPr bwMode="auto">
            <a:xfrm>
              <a:off x="1039236" y="1546220"/>
              <a:ext cx="569387" cy="4743841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高频双稀疏通感融合理论方法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608E7D-8908-4CB6-8AD0-7F6487006AB9}"/>
              </a:ext>
            </a:extLst>
          </p:cNvPr>
          <p:cNvSpPr txBox="1"/>
          <p:nvPr/>
        </p:nvSpPr>
        <p:spPr bwMode="auto">
          <a:xfrm>
            <a:off x="10586483" y="220486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   理论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FC1643-3D9B-4B56-9412-D9333447F08C}"/>
              </a:ext>
            </a:extLst>
          </p:cNvPr>
          <p:cNvSpPr txBox="1"/>
          <p:nvPr/>
        </p:nvSpPr>
        <p:spPr bwMode="auto">
          <a:xfrm>
            <a:off x="10586482" y="6107358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   验证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6AD8EA-0365-42F0-B146-AEC4B453E80F}"/>
              </a:ext>
            </a:extLst>
          </p:cNvPr>
          <p:cNvGrpSpPr/>
          <p:nvPr/>
        </p:nvGrpSpPr>
        <p:grpSpPr>
          <a:xfrm>
            <a:off x="1687522" y="1252211"/>
            <a:ext cx="9699711" cy="5370221"/>
            <a:chOff x="1687522" y="1252210"/>
            <a:chExt cx="9506025" cy="537022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702F9E-A080-471C-A29E-E215DC9119A3}"/>
                </a:ext>
              </a:extLst>
            </p:cNvPr>
            <p:cNvGrpSpPr/>
            <p:nvPr/>
          </p:nvGrpSpPr>
          <p:grpSpPr>
            <a:xfrm>
              <a:off x="1704414" y="6035649"/>
              <a:ext cx="8776892" cy="586782"/>
              <a:chOff x="1704414" y="6035649"/>
              <a:chExt cx="8669312" cy="586782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24BE535-E367-43A6-95BA-058CA1B43596}"/>
                  </a:ext>
                </a:extLst>
              </p:cNvPr>
              <p:cNvSpPr/>
              <p:nvPr/>
            </p:nvSpPr>
            <p:spPr>
              <a:xfrm>
                <a:off x="1704414" y="6035649"/>
                <a:ext cx="8669312" cy="581799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 anchorCtr="0"/>
              <a:lstStyle/>
              <a:p>
                <a:pPr marL="457200" marR="0" lvl="0" indent="-45720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 startAt="4"/>
                  <a:tabLst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高频双稀疏</a:t>
                </a:r>
                <a:r>
                  <a:rPr kumimoji="0" lang="en-US" altLang="zh-CN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通感融合实验演示与验证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929D0B-5E74-4CCA-BE99-F8BD23154EC1}"/>
                  </a:ext>
                </a:extLst>
              </p:cNvPr>
              <p:cNvSpPr/>
              <p:nvPr/>
            </p:nvSpPr>
            <p:spPr>
              <a:xfrm>
                <a:off x="7825094" y="6038001"/>
                <a:ext cx="2548632" cy="58443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lIns="36000" rtlCol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大规模</a:t>
                </a:r>
                <a:r>
                  <a:rPr kumimoji="0" lang="en-US" altLang="zh-CN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  <a:endParaRPr kumimoji="0" lang="en-US" altLang="zh-CN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箭头: 下 68">
              <a:extLst>
                <a:ext uri="{FF2B5EF4-FFF2-40B4-BE49-F238E27FC236}">
                  <a16:creationId xmlns:a16="http://schemas.microsoft.com/office/drawing/2014/main" id="{AEFD49AF-98B2-45C2-B834-C6E9FA3C7C67}"/>
                </a:ext>
              </a:extLst>
            </p:cNvPr>
            <p:cNvSpPr/>
            <p:nvPr/>
          </p:nvSpPr>
          <p:spPr bwMode="auto">
            <a:xfrm>
              <a:off x="3525289" y="3402054"/>
              <a:ext cx="288032" cy="234408"/>
            </a:xfrm>
            <a:prstGeom prst="downArrow">
              <a:avLst/>
            </a:prstGeom>
            <a:solidFill>
              <a:srgbClr val="97BFE4"/>
            </a:solidFill>
            <a:ln w="9525" cap="flat" cmpd="sng" algn="ctr">
              <a:solidFill>
                <a:srgbClr val="97BFE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6728B7EE-58C7-4A33-BB7E-77A2B9E6C353}"/>
                </a:ext>
              </a:extLst>
            </p:cNvPr>
            <p:cNvSpPr/>
            <p:nvPr/>
          </p:nvSpPr>
          <p:spPr bwMode="auto">
            <a:xfrm>
              <a:off x="10905515" y="1252210"/>
              <a:ext cx="288032" cy="5365238"/>
            </a:xfrm>
            <a:prstGeom prst="downArrow">
              <a:avLst/>
            </a:prstGeom>
            <a:gradFill flip="none" rotWithShape="1">
              <a:gsLst>
                <a:gs pos="0">
                  <a:srgbClr val="D9E2F4">
                    <a:shade val="30000"/>
                    <a:satMod val="115000"/>
                  </a:srgbClr>
                </a:gs>
                <a:gs pos="50000">
                  <a:srgbClr val="D9E2F4">
                    <a:shade val="67500"/>
                    <a:satMod val="115000"/>
                  </a:srgbClr>
                </a:gs>
                <a:gs pos="100000">
                  <a:srgbClr val="D9E2F4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C2A371-3F20-48EF-8C50-030FFCCB5A93}"/>
                </a:ext>
              </a:extLst>
            </p:cNvPr>
            <p:cNvGrpSpPr/>
            <p:nvPr/>
          </p:nvGrpSpPr>
          <p:grpSpPr>
            <a:xfrm>
              <a:off x="1687522" y="1268760"/>
              <a:ext cx="8807382" cy="1687165"/>
              <a:chOff x="4808511" y="1830431"/>
              <a:chExt cx="7201451" cy="139875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8C73E61-28F2-44DE-8E5C-E1D631F41CD0}"/>
                  </a:ext>
                </a:extLst>
              </p:cNvPr>
              <p:cNvSpPr/>
              <p:nvPr/>
            </p:nvSpPr>
            <p:spPr>
              <a:xfrm>
                <a:off x="4808511" y="1830431"/>
                <a:ext cx="7201451" cy="563782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/>
                  <a:tabLst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信道与阵列双稀疏特征下的通感性能域分析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CD2A77-D81B-4D0C-8D54-9E865D77FD2C}"/>
                  </a:ext>
                </a:extLst>
              </p:cNvPr>
              <p:cNvSpPr/>
              <p:nvPr/>
            </p:nvSpPr>
            <p:spPr>
              <a:xfrm>
                <a:off x="4812425" y="2394213"/>
                <a:ext cx="3233027" cy="8349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324000" indent="-28800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信道稀疏特征下的通感性能域分析</a:t>
                </a:r>
                <a:endParaRPr kumimoji="0" lang="en-US" altLang="zh-CN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24000" indent="-28800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阵列稀疏特征下的通感性能域分析</a:t>
                </a:r>
                <a:endParaRPr kumimoji="0" lang="en-US" altLang="zh-CN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FC1B98-2710-4457-8594-9D77E691230F}"/>
                </a:ext>
              </a:extLst>
            </p:cNvPr>
            <p:cNvSpPr/>
            <p:nvPr/>
          </p:nvSpPr>
          <p:spPr>
            <a:xfrm>
              <a:off x="1692309" y="2955925"/>
              <a:ext cx="8790162" cy="42437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已有研究基础： 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性能域分析</a:t>
              </a:r>
              <a:endPara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91104C-7848-4DC5-A943-AAE6FFFB172F}"/>
                </a:ext>
              </a:extLst>
            </p:cNvPr>
            <p:cNvSpPr/>
            <p:nvPr/>
          </p:nvSpPr>
          <p:spPr>
            <a:xfrm>
              <a:off x="6528476" y="1947611"/>
              <a:ext cx="3953995" cy="10071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24000" indent="-2880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信道与阵列双稀疏特征下的通感性能域分析</a:t>
              </a:r>
              <a:endParaRPr kumimoji="0"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24000" indent="-2880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多基站协作双稀疏特征下的通感性能域分析</a:t>
              </a:r>
              <a:endParaRPr kumimoji="0"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箭头: 燕尾形 38">
              <a:extLst>
                <a:ext uri="{FF2B5EF4-FFF2-40B4-BE49-F238E27FC236}">
                  <a16:creationId xmlns:a16="http://schemas.microsoft.com/office/drawing/2014/main" id="{A7C137C2-AB92-4CB7-9A09-F3A9981A8CCA}"/>
                </a:ext>
              </a:extLst>
            </p:cNvPr>
            <p:cNvSpPr/>
            <p:nvPr/>
          </p:nvSpPr>
          <p:spPr bwMode="auto">
            <a:xfrm>
              <a:off x="5791944" y="2398087"/>
              <a:ext cx="566332" cy="307777"/>
            </a:xfrm>
            <a:prstGeom prst="notchedRightArrow">
              <a:avLst/>
            </a:prstGeom>
            <a:solidFill>
              <a:srgbClr val="97BF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F08918-87E2-4A95-8B55-0F7FD2FBA9DB}"/>
                </a:ext>
              </a:extLst>
            </p:cNvPr>
            <p:cNvSpPr/>
            <p:nvPr/>
          </p:nvSpPr>
          <p:spPr>
            <a:xfrm>
              <a:off x="5791944" y="2134454"/>
              <a:ext cx="551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A462BB-431A-4329-B758-EE7917FDBE1D}"/>
                </a:ext>
              </a:extLst>
            </p:cNvPr>
            <p:cNvGrpSpPr/>
            <p:nvPr/>
          </p:nvGrpSpPr>
          <p:grpSpPr>
            <a:xfrm>
              <a:off x="1692307" y="3664294"/>
              <a:ext cx="8802596" cy="2103598"/>
              <a:chOff x="1692307" y="3664294"/>
              <a:chExt cx="8682726" cy="2103598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D90655F-5D90-476B-94FE-A37F47121137}"/>
                  </a:ext>
                </a:extLst>
              </p:cNvPr>
              <p:cNvGrpSpPr/>
              <p:nvPr/>
            </p:nvGrpSpPr>
            <p:grpSpPr>
              <a:xfrm>
                <a:off x="1692307" y="3664294"/>
                <a:ext cx="3900151" cy="1675214"/>
                <a:chOff x="4172175" y="3215206"/>
                <a:chExt cx="3775360" cy="1807903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8BB269F-A5D8-4E53-A5A8-E041BA557DAD}"/>
                    </a:ext>
                  </a:extLst>
                </p:cNvPr>
                <p:cNvSpPr/>
                <p:nvPr/>
              </p:nvSpPr>
              <p:spPr>
                <a:xfrm>
                  <a:off x="4172175" y="4124956"/>
                  <a:ext cx="3775359" cy="89815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/>
                <a:p>
                  <a:pPr marL="324000" marR="0" lvl="0" indent="-288000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zh-CN" altLang="en-US" sz="1400" b="1" kern="0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单基站匹配双稀疏性的通感波形设计</a:t>
                  </a:r>
                  <a:endParaRPr kumimoji="0" lang="en-US" altLang="zh-CN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324000" indent="-288000" eaLnBrk="1" fontAlgn="auto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400" b="1" kern="0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多基站协作匹配双稀疏性的通感波形设计</a:t>
                  </a:r>
                  <a:endParaRPr kumimoji="0" lang="en-US" altLang="zh-CN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D5EB41EA-8B01-469E-89C9-BF0896012FD2}"/>
                    </a:ext>
                  </a:extLst>
                </p:cNvPr>
                <p:cNvSpPr/>
                <p:nvPr/>
              </p:nvSpPr>
              <p:spPr>
                <a:xfrm>
                  <a:off x="4172176" y="3215206"/>
                  <a:ext cx="3775359" cy="901419"/>
                </a:xfrm>
                <a:prstGeom prst="rect">
                  <a:avLst/>
                </a:prstGeom>
                <a:solidFill>
                  <a:srgbClr val="053B5F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/>
                <a:p>
                  <a:pPr marL="457200" indent="-457200" algn="dist" eaLnBrk="1" fontAlgn="auto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ea"/>
                    <a:buAutoNum type="circleNumDbPlain" startAt="2"/>
                    <a:defRPr/>
                  </a:pPr>
                  <a:r>
                    <a:rPr kumimoji="0" lang="zh-CN" altLang="en-US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逼近性能边界的双稀疏</a:t>
                  </a:r>
                  <a:r>
                    <a:rPr kumimoji="0" lang="en-US" altLang="zh-CN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MIMO</a:t>
                  </a:r>
                  <a:r>
                    <a:rPr kumimoji="0" lang="zh-CN" altLang="en-US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通感波形设计方法</a:t>
                  </a: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B19D4A6-D39B-421A-B512-89A977AD1300}"/>
                  </a:ext>
                </a:extLst>
              </p:cNvPr>
              <p:cNvSpPr/>
              <p:nvPr/>
            </p:nvSpPr>
            <p:spPr>
              <a:xfrm>
                <a:off x="1692308" y="5343518"/>
                <a:ext cx="8682725" cy="42437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R="0" lvl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已有研究基础：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大规模</a:t>
                </a: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MIMO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传输技术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D992517-7C75-4F78-B565-5BCC6EB34A35}"/>
              </a:ext>
            </a:extLst>
          </p:cNvPr>
          <p:cNvSpPr txBox="1"/>
          <p:nvPr/>
        </p:nvSpPr>
        <p:spPr bwMode="auto">
          <a:xfrm>
            <a:off x="10594208" y="436510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  方法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121783-7AEE-4FC0-9762-9F2EF3D5BE27}"/>
              </a:ext>
            </a:extLst>
          </p:cNvPr>
          <p:cNvSpPr/>
          <p:nvPr/>
        </p:nvSpPr>
        <p:spPr>
          <a:xfrm>
            <a:off x="6615852" y="4499680"/>
            <a:ext cx="4060758" cy="8322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324000" indent="-288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多站多用户调度和通感一体化传输联合优化</a:t>
            </a:r>
            <a:endParaRPr kumimoji="0"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0" indent="-288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跨空间多站协作通感设计和联合资源配置</a:t>
            </a:r>
            <a:endParaRPr kumimoji="0"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F1F1E7-82BB-43C8-A756-72CC80E4DB39}"/>
              </a:ext>
            </a:extLst>
          </p:cNvPr>
          <p:cNvSpPr/>
          <p:nvPr/>
        </p:nvSpPr>
        <p:spPr>
          <a:xfrm>
            <a:off x="6615852" y="3656700"/>
            <a:ext cx="4060759" cy="835260"/>
          </a:xfrm>
          <a:prstGeom prst="rect">
            <a:avLst/>
          </a:prstGeom>
          <a:solidFill>
            <a:srgbClr val="053B5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双稀疏性多站互补协同的通感一体化传输方法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62E24-EEA7-4FEE-84BA-EE4F6623A49C}"/>
              </a:ext>
            </a:extLst>
          </p:cNvPr>
          <p:cNvSpPr/>
          <p:nvPr/>
        </p:nvSpPr>
        <p:spPr>
          <a:xfrm>
            <a:off x="8193947" y="3375060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2C0E683-1A33-4587-B546-686408470A11}"/>
              </a:ext>
            </a:extLst>
          </p:cNvPr>
          <p:cNvSpPr/>
          <p:nvPr/>
        </p:nvSpPr>
        <p:spPr bwMode="auto">
          <a:xfrm>
            <a:off x="8500374" y="3405829"/>
            <a:ext cx="288032" cy="234408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箭头: 燕尾形 64">
            <a:extLst>
              <a:ext uri="{FF2B5EF4-FFF2-40B4-BE49-F238E27FC236}">
                <a16:creationId xmlns:a16="http://schemas.microsoft.com/office/drawing/2014/main" id="{00522665-3606-4B05-8226-2DF749FFDED8}"/>
              </a:ext>
            </a:extLst>
          </p:cNvPr>
          <p:cNvSpPr/>
          <p:nvPr/>
        </p:nvSpPr>
        <p:spPr bwMode="auto">
          <a:xfrm>
            <a:off x="5875572" y="4484584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8F7101C-E900-4EEE-A949-F253B65E34DE}"/>
              </a:ext>
            </a:extLst>
          </p:cNvPr>
          <p:cNvSpPr/>
          <p:nvPr/>
        </p:nvSpPr>
        <p:spPr>
          <a:xfrm>
            <a:off x="5711498" y="4173015"/>
            <a:ext cx="868501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双稀疏</a:t>
            </a:r>
            <a:endParaRPr kumimoji="0"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互补</a:t>
            </a: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D452955A-011A-4A69-BF97-A1303C441954}"/>
              </a:ext>
            </a:extLst>
          </p:cNvPr>
          <p:cNvSpPr/>
          <p:nvPr/>
        </p:nvSpPr>
        <p:spPr bwMode="auto">
          <a:xfrm>
            <a:off x="5951984" y="5790917"/>
            <a:ext cx="288032" cy="234408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C4E47-DDF6-495B-9EB5-A1F0F9A9177A}"/>
              </a:ext>
            </a:extLst>
          </p:cNvPr>
          <p:cNvSpPr/>
          <p:nvPr/>
        </p:nvSpPr>
        <p:spPr>
          <a:xfrm>
            <a:off x="5646767" y="5715503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       证</a:t>
            </a:r>
          </a:p>
        </p:txBody>
      </p:sp>
    </p:spTree>
    <p:extLst>
      <p:ext uri="{BB962C8B-B14F-4D97-AF65-F5344CB8AC3E}">
        <p14:creationId xmlns:p14="http://schemas.microsoft.com/office/powerpoint/2010/main" val="1571624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643352</TotalTime>
  <Words>768</Words>
  <Application>Microsoft Office PowerPoint</Application>
  <PresentationFormat>宽屏</PresentationFormat>
  <Paragraphs>86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Söhne</vt:lpstr>
      <vt:lpstr>等线</vt:lpstr>
      <vt:lpstr>微软雅黑</vt:lpstr>
      <vt:lpstr>微软雅黑</vt:lpstr>
      <vt:lpstr>Arial</vt:lpstr>
      <vt:lpstr>Arial Black</vt:lpstr>
      <vt:lpstr>Times New Roman</vt:lpstr>
      <vt:lpstr>Wingdings</vt:lpstr>
      <vt:lpstr>默认设计模板</vt:lpstr>
      <vt:lpstr>立项依据</vt:lpstr>
      <vt:lpstr>项目研究内容：思路与目标</vt:lpstr>
      <vt:lpstr>项目研究内容：思路与目标</vt:lpstr>
      <vt:lpstr>项目研究内容：已有基础与研究计划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Meidong Xia</cp:lastModifiedBy>
  <cp:revision>6633</cp:revision>
  <cp:lastPrinted>2024-05-18T09:02:22Z</cp:lastPrinted>
  <dcterms:created xsi:type="dcterms:W3CDTF">2002-03-21T12:02:11Z</dcterms:created>
  <dcterms:modified xsi:type="dcterms:W3CDTF">2025-05-19T11:31:03Z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