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753" r:id="rId5"/>
    <p:sldId id="754" r:id="rId6"/>
    <p:sldId id="755" r:id="rId7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6DCF0"/>
    <a:srgbClr val="82B2DE"/>
    <a:srgbClr val="B0CEEA"/>
    <a:srgbClr val="97BFE4"/>
    <a:srgbClr val="000066"/>
    <a:srgbClr val="A7CBFF"/>
    <a:srgbClr val="FFFFFF"/>
    <a:srgbClr val="000000"/>
    <a:srgbClr val="E6F0FF"/>
    <a:srgbClr val="769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3" autoAdjust="0"/>
    <p:restoredTop sz="83011" autoAdjust="0"/>
  </p:normalViewPr>
  <p:slideViewPr>
    <p:cSldViewPr>
      <p:cViewPr varScale="1">
        <p:scale>
          <a:sx n="133" d="100"/>
          <a:sy n="133" d="100"/>
        </p:scale>
        <p:origin x="161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74" y="-8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9E3853-63FE-445F-9349-CF9FF1D347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1822C1D-9D45-4505-996D-9FE011CF73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7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algn="r"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990857D-3C2B-4A08-BD76-E2250BD6EE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46AFA2F-A228-412B-8AB6-7DB849C98CA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7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algn="r" defTabSz="963315" eaLnBrk="1" hangingPunct="1">
              <a:defRPr sz="1200"/>
            </a:lvl1pPr>
          </a:lstStyle>
          <a:p>
            <a:pPr>
              <a:defRPr/>
            </a:pPr>
            <a:fld id="{AAAC479E-17DF-4F51-9993-7C7A17D442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B133FB-4B93-421E-9E63-E104AD7E03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682E37F-F70E-4509-B2B6-DC32FAF594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algn="r"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A77C266-34D2-4B4A-A7CF-FD19B2395B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27F36C-CB2B-4198-8406-7677FE2CDD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2517"/>
            <a:ext cx="5207000" cy="4605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2E46F7D-6EAC-43E4-A211-7F588F55D6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144A6A2-874B-4E19-ACC2-00A8E2BEE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algn="r" defTabSz="963315" eaLnBrk="1" hangingPunct="1">
              <a:defRPr sz="1200"/>
            </a:lvl1pPr>
          </a:lstStyle>
          <a:p>
            <a:pPr>
              <a:defRPr/>
            </a:pPr>
            <a:fld id="{E0F0A5ED-8E9A-4305-93A6-A220BB909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前年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月，国际电信联盟（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）首次确立了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六大典型应用场景，通感融合是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新场景之一。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然而，通信和感知在功能目标、系统架构和信号设计等方面差异明显，二者的同平台融合仍面临新的挑战。</a:t>
            </a:r>
          </a:p>
          <a:p>
            <a:pPr algn="just"/>
            <a:r>
              <a:rPr lang="zh-CN" altLang="en-US" sz="18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因此，亟需开展面向</a:t>
            </a:r>
            <a:r>
              <a:rPr lang="en-US" altLang="zh-CN" sz="18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6G</a:t>
            </a:r>
            <a:r>
              <a:rPr lang="zh-CN" altLang="en-US" sz="18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的通信和感知同平台融合研究，寻求理论与方法的新突破！</a:t>
            </a:r>
          </a:p>
          <a:p>
            <a:pPr algn="just"/>
            <a:endParaRPr lang="zh-CN" altLang="en-US" sz="1800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38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通感融合不断向高频段演进，高频信道的非直射路径较少，呈现出显著的信道稀疏特性</a:t>
            </a: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传统密集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成本高、功耗大，难以适用于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通感融合，稀疏阵列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是更具前景的方案</a:t>
            </a: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因此，在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通感融合向高频稀疏阵列演进的背景下，信道与阵列双稀疏下的通感融合是一个研究重点</a:t>
            </a:r>
          </a:p>
          <a:p>
            <a:pPr algn="just"/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08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根据上述分析，在已有的大规模</a:t>
            </a:r>
            <a:r>
              <a:rPr lang="en-US" altLang="zh-CN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研究基础上，对项目研究内容拟定了研究计划。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38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2" descr="ppt17C" hidden="1">
            <a:extLst>
              <a:ext uri="{FF2B5EF4-FFF2-40B4-BE49-F238E27FC236}">
                <a16:creationId xmlns:a16="http://schemas.microsoft.com/office/drawing/2014/main" id="{4099B6A7-4D05-4B3A-9DDF-A92C5247AF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7" descr="ppt265" hidden="1">
            <a:extLst>
              <a:ext uri="{FF2B5EF4-FFF2-40B4-BE49-F238E27FC236}">
                <a16:creationId xmlns:a16="http://schemas.microsoft.com/office/drawing/2014/main" id="{EE1E10FA-8F47-44FD-B666-B5A6DBFCEC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24">
            <a:extLst>
              <a:ext uri="{FF2B5EF4-FFF2-40B4-BE49-F238E27FC236}">
                <a16:creationId xmlns:a16="http://schemas.microsoft.com/office/drawing/2014/main" id="{9DDEBE18-C8D7-4BF7-BB46-9B350377ED8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096001"/>
            <a:ext cx="12191999" cy="771525"/>
            <a:chOff x="67578" y="6110225"/>
            <a:chExt cx="5651500" cy="771525"/>
          </a:xfrm>
        </p:grpSpPr>
        <p:pic>
          <p:nvPicPr>
            <p:cNvPr id="15" name="Picture 25" descr="图片2">
              <a:extLst>
                <a:ext uri="{FF2B5EF4-FFF2-40B4-BE49-F238E27FC236}">
                  <a16:creationId xmlns:a16="http://schemas.microsoft.com/office/drawing/2014/main" id="{E99DFBD2-259B-406F-A707-93DDCEB7E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8" y="6110225"/>
              <a:ext cx="5651500" cy="7715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9" descr="logo">
              <a:extLst>
                <a:ext uri="{FF2B5EF4-FFF2-40B4-BE49-F238E27FC236}">
                  <a16:creationId xmlns:a16="http://schemas.microsoft.com/office/drawing/2014/main" id="{5BEE617A-ABD8-461C-A461-B1335F85B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85" y="6197454"/>
              <a:ext cx="37860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30">
              <a:extLst>
                <a:ext uri="{FF2B5EF4-FFF2-40B4-BE49-F238E27FC236}">
                  <a16:creationId xmlns:a16="http://schemas.microsoft.com/office/drawing/2014/main" id="{7A9BFA43-1503-46AD-94C0-BF434FFBB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04" y="6378555"/>
              <a:ext cx="2731401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ea typeface="华文行楷" pitchFamily="2" charset="-122"/>
                </a:rPr>
                <a:t>移动通信全国重点实验室</a:t>
              </a:r>
            </a:p>
          </p:txBody>
        </p:sp>
      </p:grp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00808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6992"/>
            <a:ext cx="8534400" cy="228180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991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52">
            <a:extLst>
              <a:ext uri="{FF2B5EF4-FFF2-40B4-BE49-F238E27FC236}">
                <a16:creationId xmlns:a16="http://schemas.microsoft.com/office/drawing/2014/main" id="{A331C772-0446-45C7-8F53-19747C1AC5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50102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268760"/>
            <a:ext cx="2590800" cy="48272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268760"/>
            <a:ext cx="7569200" cy="48272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A97E6ED3-3F51-4DBE-A6AC-A7ABDD848B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78324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CFC9FEBB-92C6-4AF3-800D-C903D99397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39346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17B3402D-397B-453C-92E6-98D9C3EA0E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70659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52">
            <a:extLst>
              <a:ext uri="{FF2B5EF4-FFF2-40B4-BE49-F238E27FC236}">
                <a16:creationId xmlns:a16="http://schemas.microsoft.com/office/drawing/2014/main" id="{CE1B2569-5C84-4834-BCC6-CC163D9567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30754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5010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789864"/>
            <a:ext cx="5386917" cy="4336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15010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789864"/>
            <a:ext cx="5389033" cy="4336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570CEC8-C7BC-4686-A2D1-2D445DBC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Rectangle 952">
            <a:extLst>
              <a:ext uri="{FF2B5EF4-FFF2-40B4-BE49-F238E27FC236}">
                <a16:creationId xmlns:a16="http://schemas.microsoft.com/office/drawing/2014/main" id="{C49F6398-CB44-40DD-80E3-2DDE6625B4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7260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952">
            <a:extLst>
              <a:ext uri="{FF2B5EF4-FFF2-40B4-BE49-F238E27FC236}">
                <a16:creationId xmlns:a16="http://schemas.microsoft.com/office/drawing/2014/main" id="{C3994480-45AC-4675-9932-3F7E38BE23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54337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52">
            <a:extLst>
              <a:ext uri="{FF2B5EF4-FFF2-40B4-BE49-F238E27FC236}">
                <a16:creationId xmlns:a16="http://schemas.microsoft.com/office/drawing/2014/main" id="{BC88674B-C1CF-4094-BFFF-9B7A1B30B2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41498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1196752"/>
            <a:ext cx="6815667" cy="49294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196753"/>
            <a:ext cx="4011084" cy="4929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AC20B3-757C-4540-9F88-1B792528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Rectangle 952">
            <a:extLst>
              <a:ext uri="{FF2B5EF4-FFF2-40B4-BE49-F238E27FC236}">
                <a16:creationId xmlns:a16="http://schemas.microsoft.com/office/drawing/2014/main" id="{B620974C-8DF1-42F5-B010-A43CC3CA9D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616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8400" y="1196752"/>
            <a:ext cx="7315200" cy="36038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952">
            <a:extLst>
              <a:ext uri="{FF2B5EF4-FFF2-40B4-BE49-F238E27FC236}">
                <a16:creationId xmlns:a16="http://schemas.microsoft.com/office/drawing/2014/main" id="{DA72C7A6-9E7A-47F2-9797-A86088B7F4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5146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DF1BEE-3D46-4371-B774-890D15B6B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7368" y="215617"/>
            <a:ext cx="873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145219-38B3-44FD-A010-4821DED24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9" name="Picture 955" descr="ppt17D" hidden="1">
            <a:extLst>
              <a:ext uri="{FF2B5EF4-FFF2-40B4-BE49-F238E27FC236}">
                <a16:creationId xmlns:a16="http://schemas.microsoft.com/office/drawing/2014/main" id="{37C2AC7F-A96E-4AF2-AD99-F44994A4D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60" descr="ppt268" hidden="1">
            <a:extLst>
              <a:ext uri="{FF2B5EF4-FFF2-40B4-BE49-F238E27FC236}">
                <a16:creationId xmlns:a16="http://schemas.microsoft.com/office/drawing/2014/main" id="{51A59ED2-E5F9-4200-969E-78D9B135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935">
            <a:extLst>
              <a:ext uri="{FF2B5EF4-FFF2-40B4-BE49-F238E27FC236}">
                <a16:creationId xmlns:a16="http://schemas.microsoft.com/office/drawing/2014/main" id="{83098DB5-6DE6-4AED-AF5E-033452BED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11" y="919281"/>
            <a:ext cx="12209225" cy="45719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EBC084-7E67-406C-B444-70C6CC770CA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09456" y="112064"/>
            <a:ext cx="866016" cy="740507"/>
          </a:xfrm>
          <a:prstGeom prst="rect">
            <a:avLst/>
          </a:prstGeom>
        </p:spPr>
      </p:pic>
      <p:sp>
        <p:nvSpPr>
          <p:cNvPr id="15" name="Rectangle 952">
            <a:extLst>
              <a:ext uri="{FF2B5EF4-FFF2-40B4-BE49-F238E27FC236}">
                <a16:creationId xmlns:a16="http://schemas.microsoft.com/office/drawing/2014/main" id="{E8657EB2-0780-42ED-A012-1D8C16E39E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4" r:id="rId1"/>
    <p:sldLayoutId id="2147485674" r:id="rId2"/>
    <p:sldLayoutId id="2147485675" r:id="rId3"/>
    <p:sldLayoutId id="2147485676" r:id="rId4"/>
    <p:sldLayoutId id="2147485677" r:id="rId5"/>
    <p:sldLayoutId id="2147485678" r:id="rId6"/>
    <p:sldLayoutId id="2147485679" r:id="rId7"/>
    <p:sldLayoutId id="2147485680" r:id="rId8"/>
    <p:sldLayoutId id="2147485681" r:id="rId9"/>
    <p:sldLayoutId id="2147485682" r:id="rId10"/>
    <p:sldLayoutId id="214748568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1717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Font typeface="Wingdings" panose="05000000000000000000" pitchFamily="2" charset="2"/>
        <a:buChar char="Ø"/>
        <a:defRPr kumimoji="1" sz="20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立项依据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>
            <a:extLst>
              <a:ext uri="{FF2B5EF4-FFF2-40B4-BE49-F238E27FC236}">
                <a16:creationId xmlns:a16="http://schemas.microsoft.com/office/drawing/2014/main" id="{0D2D816B-8477-4F8F-A820-3A20018E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9" name="그림 1">
            <a:extLst>
              <a:ext uri="{FF2B5EF4-FFF2-40B4-BE49-F238E27FC236}">
                <a16:creationId xmlns:a16="http://schemas.microsoft.com/office/drawing/2014/main" id="{EDEFDD5F-DDBD-4675-A807-EE8DAB6B35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93" y="2679596"/>
            <a:ext cx="3312096" cy="33113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1464" y="2828540"/>
            <a:ext cx="29154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增强场景：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沉浸式通信</a:t>
            </a:r>
            <a:endParaRPr kumimoji="0"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超大规模连接通信</a:t>
            </a:r>
            <a:endParaRPr kumimoji="0"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超可靠低时延通信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00256" y="2872511"/>
            <a:ext cx="2808312" cy="246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新场景：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通信与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感知融合</a:t>
            </a:r>
            <a:endParaRPr kumimoji="0"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通信与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融合</a:t>
            </a:r>
            <a:endParaRPr kumimoji="0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泛在连接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3C845E-E1A8-48EE-B19B-AF6D68FB64C6}"/>
              </a:ext>
            </a:extLst>
          </p:cNvPr>
          <p:cNvSpPr/>
          <p:nvPr/>
        </p:nvSpPr>
        <p:spPr>
          <a:xfrm>
            <a:off x="5482343" y="3940809"/>
            <a:ext cx="1225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ITU 6G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六大场景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A379B9-71F6-4B64-9CB8-03CFD0BA3D0E}"/>
              </a:ext>
            </a:extLst>
          </p:cNvPr>
          <p:cNvSpPr/>
          <p:nvPr/>
        </p:nvSpPr>
        <p:spPr bwMode="auto">
          <a:xfrm>
            <a:off x="0" y="1153945"/>
            <a:ext cx="12192000" cy="1194935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2023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年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月，国际电信联盟（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ITU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）首次确立了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六大典型应用场景，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通感融合是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新场景之一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通信和感知在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功能目标、系统架构和信号设计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等方面差异明显，二者的同平台融合面临新的挑战</a:t>
            </a:r>
          </a:p>
        </p:txBody>
      </p:sp>
      <p:pic>
        <p:nvPicPr>
          <p:cNvPr id="7" name="图形 6" descr="指向右边的反手食指 纯色填充">
            <a:extLst>
              <a:ext uri="{FF2B5EF4-FFF2-40B4-BE49-F238E27FC236}">
                <a16:creationId xmlns:a16="http://schemas.microsoft.com/office/drawing/2014/main" id="{159EA5C3-492B-4BDC-859A-8328B4EE0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48528" y="3579171"/>
            <a:ext cx="663592" cy="7232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7F96652-9C80-4D0D-9052-378FCDD72106}"/>
              </a:ext>
            </a:extLst>
          </p:cNvPr>
          <p:cNvSpPr txBox="1"/>
          <p:nvPr/>
        </p:nvSpPr>
        <p:spPr bwMode="auto">
          <a:xfrm>
            <a:off x="1271464" y="6134610"/>
            <a:ext cx="9577064" cy="506531"/>
          </a:xfrm>
          <a:prstGeom prst="rect">
            <a:avLst/>
          </a:prstGeom>
          <a:noFill/>
          <a:ln w="19050">
            <a:solidFill>
              <a:srgbClr val="053B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36000" rIns="0" bIns="108000" anchor="ctr" anchorCtr="0"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亟需开展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面向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的通信和感知同平台融合研究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，寻求理论与方法的新突破！</a:t>
            </a:r>
          </a:p>
        </p:txBody>
      </p:sp>
    </p:spTree>
    <p:extLst>
      <p:ext uri="{BB962C8B-B14F-4D97-AF65-F5344CB8AC3E}">
        <p14:creationId xmlns:p14="http://schemas.microsoft.com/office/powerpoint/2010/main" val="507244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项目研究内容：</a:t>
            </a:r>
            <a:r>
              <a:rPr lang="zh-CN" altLang="en-US" sz="2800" dirty="0">
                <a:solidFill>
                  <a:srgbClr val="C00000"/>
                </a:solidFill>
              </a:rPr>
              <a:t>思路与目标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>
            <a:extLst>
              <a:ext uri="{FF2B5EF4-FFF2-40B4-BE49-F238E27FC236}">
                <a16:creationId xmlns:a16="http://schemas.microsoft.com/office/drawing/2014/main" id="{0D2D816B-8477-4F8F-A820-3A20018E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A379B9-71F6-4B64-9CB8-03CFD0BA3D0E}"/>
              </a:ext>
            </a:extLst>
          </p:cNvPr>
          <p:cNvSpPr/>
          <p:nvPr/>
        </p:nvSpPr>
        <p:spPr bwMode="auto">
          <a:xfrm>
            <a:off x="0" y="1153945"/>
            <a:ext cx="12192000" cy="1156747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信道稀疏：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通感融合不断向高频段演进，高频信道的非直射路径较少，呈现出显著的稀疏性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阵列稀疏：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传统密集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MIMO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成本高、功耗大，难以适用于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通感融合，稀疏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MIMO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是可行的替代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23567E-029A-42C5-93F9-FBDAE0003FD1}"/>
              </a:ext>
            </a:extLst>
          </p:cNvPr>
          <p:cNvSpPr txBox="1"/>
          <p:nvPr/>
        </p:nvSpPr>
        <p:spPr bwMode="auto">
          <a:xfrm>
            <a:off x="418454" y="5874797"/>
            <a:ext cx="11355092" cy="506531"/>
          </a:xfrm>
          <a:prstGeom prst="rect">
            <a:avLst/>
          </a:prstGeom>
          <a:noFill/>
          <a:ln w="19050">
            <a:solidFill>
              <a:srgbClr val="053B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36000" rIns="0" bIns="108000" anchor="ctr" anchorCtr="0">
            <a:spAutoFit/>
          </a:bodyPr>
          <a:lstStyle/>
          <a:p>
            <a:pPr lvl="0" algn="ctr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通感融合向高频稀疏阵列演进的背景下，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面向信道与阵列双稀疏的通感融合研究</a:t>
            </a:r>
            <a:r>
              <a:rPr lang="zh-CN" altLang="en-US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具有重要意义</a:t>
            </a: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0A41E91F-FC68-4833-AE73-67A9E7F9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3670776"/>
            <a:ext cx="681557" cy="1486416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CE9F0755-44AE-48F3-9406-B49F8B6CBE64}"/>
              </a:ext>
            </a:extLst>
          </p:cNvPr>
          <p:cNvGrpSpPr/>
          <p:nvPr/>
        </p:nvGrpSpPr>
        <p:grpSpPr>
          <a:xfrm>
            <a:off x="1608362" y="3126050"/>
            <a:ext cx="564133" cy="590473"/>
            <a:chOff x="4665565" y="10270911"/>
            <a:chExt cx="1308913" cy="1245394"/>
          </a:xfrm>
          <a:solidFill>
            <a:srgbClr val="DAE3F5"/>
          </a:solidFill>
          <a:scene3d>
            <a:camera prst="orthographicFront">
              <a:rot lat="21024000" lon="2790000" rev="0"/>
            </a:camera>
            <a:lightRig rig="threePt" dir="t"/>
          </a:scene3d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635CEBF-5637-4F3D-BA15-CEA7DA3999AC}"/>
                </a:ext>
              </a:extLst>
            </p:cNvPr>
            <p:cNvSpPr/>
            <p:nvPr/>
          </p:nvSpPr>
          <p:spPr>
            <a:xfrm>
              <a:off x="4665565" y="10270911"/>
              <a:ext cx="1308913" cy="124539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2A213762-8F76-4F77-9627-892B5C29CD89}"/>
                </a:ext>
              </a:extLst>
            </p:cNvPr>
            <p:cNvSpPr/>
            <p:nvPr/>
          </p:nvSpPr>
          <p:spPr>
            <a:xfrm>
              <a:off x="4759943" y="10351060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D805B68-A654-4C07-83D8-0DFD05914267}"/>
                </a:ext>
              </a:extLst>
            </p:cNvPr>
            <p:cNvSpPr/>
            <p:nvPr/>
          </p:nvSpPr>
          <p:spPr>
            <a:xfrm>
              <a:off x="4759943" y="10771342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1837FF3-A62A-4FD7-807A-AC5752F475B8}"/>
                </a:ext>
              </a:extLst>
            </p:cNvPr>
            <p:cNvSpPr/>
            <p:nvPr/>
          </p:nvSpPr>
          <p:spPr>
            <a:xfrm>
              <a:off x="4759943" y="11199069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BE27FE0-EAE4-44BB-9D57-AD469968C4C4}"/>
                </a:ext>
              </a:extLst>
            </p:cNvPr>
            <p:cNvSpPr/>
            <p:nvPr/>
          </p:nvSpPr>
          <p:spPr>
            <a:xfrm>
              <a:off x="5636243" y="10351060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23CE611C-DE66-4268-B86B-A88942A49B67}"/>
                </a:ext>
              </a:extLst>
            </p:cNvPr>
            <p:cNvSpPr/>
            <p:nvPr/>
          </p:nvSpPr>
          <p:spPr>
            <a:xfrm>
              <a:off x="5636243" y="10771342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887E662-0A16-4ABD-BF8D-AA62D95ACDFC}"/>
                </a:ext>
              </a:extLst>
            </p:cNvPr>
            <p:cNvSpPr/>
            <p:nvPr/>
          </p:nvSpPr>
          <p:spPr>
            <a:xfrm>
              <a:off x="5636243" y="11199069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7B69D55-CFEC-4AE1-A96E-537E73CFC638}"/>
                </a:ext>
              </a:extLst>
            </p:cNvPr>
            <p:cNvSpPr/>
            <p:nvPr/>
          </p:nvSpPr>
          <p:spPr>
            <a:xfrm>
              <a:off x="5198093" y="10351060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CC42D561-F37B-401E-8F39-3D02C67143B8}"/>
                </a:ext>
              </a:extLst>
            </p:cNvPr>
            <p:cNvSpPr/>
            <p:nvPr/>
          </p:nvSpPr>
          <p:spPr>
            <a:xfrm>
              <a:off x="5198093" y="10771342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6A0BAC7-327B-4069-AAF6-C4336E3E2F3A}"/>
                </a:ext>
              </a:extLst>
            </p:cNvPr>
            <p:cNvSpPr/>
            <p:nvPr/>
          </p:nvSpPr>
          <p:spPr>
            <a:xfrm>
              <a:off x="5198093" y="11199069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68" name="图片 67">
            <a:extLst>
              <a:ext uri="{FF2B5EF4-FFF2-40B4-BE49-F238E27FC236}">
                <a16:creationId xmlns:a16="http://schemas.microsoft.com/office/drawing/2014/main" id="{4D8D629C-CBBC-4CF3-B670-AC0D16068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08" y="3504252"/>
            <a:ext cx="670190" cy="424542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4ACFB7A2-2A05-4F35-ABAB-0250A39C5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184" y="4696936"/>
            <a:ext cx="670190" cy="42454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E23C54B7-D1D6-4C1E-9307-2904E52B8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510" y="2841920"/>
            <a:ext cx="670190" cy="424542"/>
          </a:xfrm>
          <a:prstGeom prst="rect">
            <a:avLst/>
          </a:prstGeom>
        </p:spPr>
      </p:pic>
      <p:sp>
        <p:nvSpPr>
          <p:cNvPr id="71" name="星形: 五角 70">
            <a:extLst>
              <a:ext uri="{FF2B5EF4-FFF2-40B4-BE49-F238E27FC236}">
                <a16:creationId xmlns:a16="http://schemas.microsoft.com/office/drawing/2014/main" id="{E6BB672B-33B2-465A-A43E-C9F2442B25DF}"/>
              </a:ext>
            </a:extLst>
          </p:cNvPr>
          <p:cNvSpPr/>
          <p:nvPr/>
        </p:nvSpPr>
        <p:spPr bwMode="auto">
          <a:xfrm>
            <a:off x="4629090" y="4638283"/>
            <a:ext cx="294155" cy="242710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649BF297-68B6-4D0C-8E28-D88B9B4BD50E}"/>
              </a:ext>
            </a:extLst>
          </p:cNvPr>
          <p:cNvCxnSpPr>
            <a:cxnSpLocks/>
          </p:cNvCxnSpPr>
          <p:nvPr/>
        </p:nvCxnSpPr>
        <p:spPr>
          <a:xfrm flipV="1">
            <a:off x="2119813" y="3065215"/>
            <a:ext cx="1190792" cy="26835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65A545A4-D673-4650-9AD6-39E4B484876D}"/>
              </a:ext>
            </a:extLst>
          </p:cNvPr>
          <p:cNvCxnSpPr>
            <a:cxnSpLocks/>
          </p:cNvCxnSpPr>
          <p:nvPr/>
        </p:nvCxnSpPr>
        <p:spPr>
          <a:xfrm>
            <a:off x="3310605" y="3054191"/>
            <a:ext cx="1345235" cy="146003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CCAAF9A-9836-426E-ABD1-D641DDD59306}"/>
              </a:ext>
            </a:extLst>
          </p:cNvPr>
          <p:cNvCxnSpPr>
            <a:cxnSpLocks/>
          </p:cNvCxnSpPr>
          <p:nvPr/>
        </p:nvCxnSpPr>
        <p:spPr>
          <a:xfrm>
            <a:off x="2126718" y="3333567"/>
            <a:ext cx="2529122" cy="38080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A81424C7-8FE2-48DB-9F0D-DE0AA7F41B54}"/>
              </a:ext>
            </a:extLst>
          </p:cNvPr>
          <p:cNvCxnSpPr>
            <a:cxnSpLocks/>
          </p:cNvCxnSpPr>
          <p:nvPr/>
        </p:nvCxnSpPr>
        <p:spPr>
          <a:xfrm>
            <a:off x="4655840" y="3714375"/>
            <a:ext cx="155566" cy="72536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09136949-A355-4DA0-9812-9B686FBB1E2C}"/>
              </a:ext>
            </a:extLst>
          </p:cNvPr>
          <p:cNvCxnSpPr>
            <a:cxnSpLocks/>
          </p:cNvCxnSpPr>
          <p:nvPr/>
        </p:nvCxnSpPr>
        <p:spPr>
          <a:xfrm>
            <a:off x="2126718" y="3328239"/>
            <a:ext cx="2351959" cy="133066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1A10056E-735E-4E70-90B9-E58FFFFDB183}"/>
              </a:ext>
            </a:extLst>
          </p:cNvPr>
          <p:cNvCxnSpPr>
            <a:cxnSpLocks/>
          </p:cNvCxnSpPr>
          <p:nvPr/>
        </p:nvCxnSpPr>
        <p:spPr>
          <a:xfrm>
            <a:off x="2119813" y="3331419"/>
            <a:ext cx="1334709" cy="160153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6F4CE4A-19C7-4E61-97B7-17B220AFA3EB}"/>
              </a:ext>
            </a:extLst>
          </p:cNvPr>
          <p:cNvCxnSpPr>
            <a:cxnSpLocks/>
          </p:cNvCxnSpPr>
          <p:nvPr/>
        </p:nvCxnSpPr>
        <p:spPr>
          <a:xfrm flipV="1">
            <a:off x="3454522" y="4847505"/>
            <a:ext cx="1024155" cy="854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55EC0F30-04E8-42AD-9544-71A356AD2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795" y="3768914"/>
            <a:ext cx="1285620" cy="896370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B38BA7A3-2122-4F67-B5A2-4F451E36A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104" y="3617475"/>
            <a:ext cx="1281965" cy="824360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DBF2947D-BE7F-4EA3-A5B3-0AFA37BB6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928" y="3897816"/>
            <a:ext cx="681557" cy="1486416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511ED34F-DC68-4E32-B561-21723E9CE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240" y="3731292"/>
            <a:ext cx="670190" cy="424542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0111FD4E-B522-4074-98B6-A974948DF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616" y="4923976"/>
            <a:ext cx="670190" cy="424542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065B7715-DE22-450B-98C1-07D645616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942" y="3068960"/>
            <a:ext cx="670190" cy="424542"/>
          </a:xfrm>
          <a:prstGeom prst="rect">
            <a:avLst/>
          </a:prstGeom>
        </p:spPr>
      </p:pic>
      <p:sp>
        <p:nvSpPr>
          <p:cNvPr id="104" name="星形: 五角 103">
            <a:extLst>
              <a:ext uri="{FF2B5EF4-FFF2-40B4-BE49-F238E27FC236}">
                <a16:creationId xmlns:a16="http://schemas.microsoft.com/office/drawing/2014/main" id="{23F5D53E-21D7-4C79-A4A4-E57B2171FB49}"/>
              </a:ext>
            </a:extLst>
          </p:cNvPr>
          <p:cNvSpPr/>
          <p:nvPr/>
        </p:nvSpPr>
        <p:spPr bwMode="auto">
          <a:xfrm>
            <a:off x="10324522" y="4865323"/>
            <a:ext cx="294155" cy="242710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1DA15872-ADEA-45CE-B878-39470229812D}"/>
              </a:ext>
            </a:extLst>
          </p:cNvPr>
          <p:cNvGrpSpPr/>
          <p:nvPr/>
        </p:nvGrpSpPr>
        <p:grpSpPr>
          <a:xfrm>
            <a:off x="7297817" y="3281231"/>
            <a:ext cx="617015" cy="635058"/>
            <a:chOff x="11162044" y="10138755"/>
            <a:chExt cx="1581362" cy="1530374"/>
          </a:xfrm>
          <a:solidFill>
            <a:schemeClr val="accent1">
              <a:lumMod val="40000"/>
              <a:lumOff val="60000"/>
            </a:schemeClr>
          </a:solidFill>
          <a:scene3d>
            <a:camera prst="orthographicFront">
              <a:rot lat="21024000" lon="2790000" rev="0"/>
            </a:camera>
            <a:lightRig rig="threePt" dir="t"/>
          </a:scene3d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97CC0759-494A-46CA-A7B6-EDFB165A60D6}"/>
                </a:ext>
              </a:extLst>
            </p:cNvPr>
            <p:cNvSpPr/>
            <p:nvPr/>
          </p:nvSpPr>
          <p:spPr>
            <a:xfrm>
              <a:off x="11162044" y="10138755"/>
              <a:ext cx="1581362" cy="153037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65EB463-BF7C-40A3-A873-D627FD01DA52}"/>
                </a:ext>
              </a:extLst>
            </p:cNvPr>
            <p:cNvSpPr/>
            <p:nvPr/>
          </p:nvSpPr>
          <p:spPr>
            <a:xfrm>
              <a:off x="11270310" y="10213095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F7B1C974-CC75-4B2F-98C7-C9E40B074CC3}"/>
                </a:ext>
              </a:extLst>
            </p:cNvPr>
            <p:cNvSpPr/>
            <p:nvPr/>
          </p:nvSpPr>
          <p:spPr>
            <a:xfrm>
              <a:off x="12529495" y="10213095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207202BE-3C37-41C0-B8E9-65A02FC61FA1}"/>
                </a:ext>
              </a:extLst>
            </p:cNvPr>
            <p:cNvSpPr/>
            <p:nvPr/>
          </p:nvSpPr>
          <p:spPr>
            <a:xfrm>
              <a:off x="11902783" y="10213095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A0637DF4-A749-4261-A839-57BC686642BC}"/>
                </a:ext>
              </a:extLst>
            </p:cNvPr>
            <p:cNvSpPr/>
            <p:nvPr/>
          </p:nvSpPr>
          <p:spPr>
            <a:xfrm>
              <a:off x="11587091" y="10479575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E1F219DC-F027-4075-9BFB-E545E65D04A8}"/>
                </a:ext>
              </a:extLst>
            </p:cNvPr>
            <p:cNvSpPr/>
            <p:nvPr/>
          </p:nvSpPr>
          <p:spPr>
            <a:xfrm>
              <a:off x="12218318" y="10744495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DEA6650E-BADE-4EED-BB39-F7ACF285C5D0}"/>
                </a:ext>
              </a:extLst>
            </p:cNvPr>
            <p:cNvSpPr/>
            <p:nvPr/>
          </p:nvSpPr>
          <p:spPr>
            <a:xfrm>
              <a:off x="11270310" y="10739478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645C459-51F0-4421-9232-0F852C4D86F8}"/>
                </a:ext>
              </a:extLst>
            </p:cNvPr>
            <p:cNvSpPr/>
            <p:nvPr/>
          </p:nvSpPr>
          <p:spPr>
            <a:xfrm>
              <a:off x="11941695" y="11000771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3C6ED74-EE3C-43DF-A88F-1A774DF17A63}"/>
                </a:ext>
              </a:extLst>
            </p:cNvPr>
            <p:cNvSpPr/>
            <p:nvPr/>
          </p:nvSpPr>
          <p:spPr>
            <a:xfrm>
              <a:off x="12531674" y="11237066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5BB33DD-FA64-4153-8B0C-D6C78144B6BF}"/>
                </a:ext>
              </a:extLst>
            </p:cNvPr>
            <p:cNvSpPr/>
            <p:nvPr/>
          </p:nvSpPr>
          <p:spPr>
            <a:xfrm>
              <a:off x="11589270" y="11478979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7C729649-8E10-446B-8147-9CB849B1F181}"/>
                </a:ext>
              </a:extLst>
            </p:cNvPr>
            <p:cNvSpPr/>
            <p:nvPr/>
          </p:nvSpPr>
          <p:spPr>
            <a:xfrm>
              <a:off x="12218318" y="11478979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19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799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94598B78-3015-40DB-B721-CD198EC43FB1}"/>
              </a:ext>
            </a:extLst>
          </p:cNvPr>
          <p:cNvCxnSpPr>
            <a:cxnSpLocks/>
          </p:cNvCxnSpPr>
          <p:nvPr/>
        </p:nvCxnSpPr>
        <p:spPr>
          <a:xfrm>
            <a:off x="7936485" y="3561656"/>
            <a:ext cx="2351959" cy="133066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39DF36F-7506-41B4-BC20-B3D1E8FB5A4F}"/>
              </a:ext>
            </a:extLst>
          </p:cNvPr>
          <p:cNvSpPr txBox="1"/>
          <p:nvPr/>
        </p:nvSpPr>
        <p:spPr>
          <a:xfrm>
            <a:off x="7274778" y="250560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199" eaLnBrk="1" fontAlgn="auto" hangingPunct="1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信道稀疏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E6FDF5C5-224E-4C51-96EC-E88A9F8DDBAC}"/>
              </a:ext>
            </a:extLst>
          </p:cNvPr>
          <p:cNvSpPr txBox="1"/>
          <p:nvPr/>
        </p:nvSpPr>
        <p:spPr>
          <a:xfrm>
            <a:off x="8814159" y="25094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199" eaLnBrk="1" fontAlgn="auto" hangingPunct="1"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2"/>
            </a:pPr>
            <a:r>
              <a:rPr kumimoji="0"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阵列稀疏</a:t>
            </a:r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674D929A-AB28-42AA-B886-53470F8367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74520">
            <a:off x="8184855" y="3858062"/>
            <a:ext cx="1392951" cy="904479"/>
          </a:xfrm>
          <a:prstGeom prst="rect">
            <a:avLst/>
          </a:prstGeom>
        </p:spPr>
      </p:pic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09801C94-5445-48FF-AE0D-E50A6E3DB039}"/>
              </a:ext>
            </a:extLst>
          </p:cNvPr>
          <p:cNvCxnSpPr>
            <a:cxnSpLocks/>
          </p:cNvCxnSpPr>
          <p:nvPr/>
        </p:nvCxnSpPr>
        <p:spPr>
          <a:xfrm flipV="1">
            <a:off x="7927674" y="3278957"/>
            <a:ext cx="1190792" cy="26835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8FE4BCD3-CD2B-4D53-A4E7-3AAF665DD0CD}"/>
              </a:ext>
            </a:extLst>
          </p:cNvPr>
          <p:cNvCxnSpPr>
            <a:cxnSpLocks/>
          </p:cNvCxnSpPr>
          <p:nvPr/>
        </p:nvCxnSpPr>
        <p:spPr>
          <a:xfrm>
            <a:off x="7936483" y="3557915"/>
            <a:ext cx="2529122" cy="38080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77F3C2CF-841E-44EE-B100-33BEE49D38C6}"/>
              </a:ext>
            </a:extLst>
          </p:cNvPr>
          <p:cNvCxnSpPr>
            <a:cxnSpLocks/>
          </p:cNvCxnSpPr>
          <p:nvPr/>
        </p:nvCxnSpPr>
        <p:spPr>
          <a:xfrm>
            <a:off x="7918787" y="3561656"/>
            <a:ext cx="1334709" cy="160153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98E368EE-9F7B-4C37-AD0F-2A19C09CF2D8}"/>
              </a:ext>
            </a:extLst>
          </p:cNvPr>
          <p:cNvCxnSpPr>
            <a:cxnSpLocks/>
          </p:cNvCxnSpPr>
          <p:nvPr/>
        </p:nvCxnSpPr>
        <p:spPr>
          <a:xfrm>
            <a:off x="9097917" y="3278613"/>
            <a:ext cx="220754" cy="23506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247DB99-D5CF-49D8-92B7-3B39F08C137F}"/>
              </a:ext>
            </a:extLst>
          </p:cNvPr>
          <p:cNvSpPr txBox="1"/>
          <p:nvPr/>
        </p:nvSpPr>
        <p:spPr bwMode="auto">
          <a:xfrm>
            <a:off x="9003941" y="3065215"/>
            <a:ext cx="394205" cy="437877"/>
          </a:xfrm>
          <a:prstGeom prst="rect">
            <a:avLst/>
          </a:prstGeom>
          <a:noFill/>
          <a:ln w="34925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A7E81EF8-3364-4E81-A7C8-8C291A759CE1}"/>
              </a:ext>
            </a:extLst>
          </p:cNvPr>
          <p:cNvCxnSpPr>
            <a:cxnSpLocks/>
          </p:cNvCxnSpPr>
          <p:nvPr/>
        </p:nvCxnSpPr>
        <p:spPr>
          <a:xfrm>
            <a:off x="10456780" y="3936218"/>
            <a:ext cx="32360" cy="27955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45" name="文本框 144">
            <a:extLst>
              <a:ext uri="{FF2B5EF4-FFF2-40B4-BE49-F238E27FC236}">
                <a16:creationId xmlns:a16="http://schemas.microsoft.com/office/drawing/2014/main" id="{E026CCE3-44AE-4CAE-AFDE-83FCD179C409}"/>
              </a:ext>
            </a:extLst>
          </p:cNvPr>
          <p:cNvSpPr txBox="1"/>
          <p:nvPr/>
        </p:nvSpPr>
        <p:spPr bwMode="auto">
          <a:xfrm>
            <a:off x="10327100" y="3748319"/>
            <a:ext cx="394205" cy="437877"/>
          </a:xfrm>
          <a:prstGeom prst="rect">
            <a:avLst/>
          </a:prstGeom>
          <a:noFill/>
          <a:ln w="34925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5DE87D8A-06A2-433B-B558-D2078728D0F7}"/>
              </a:ext>
            </a:extLst>
          </p:cNvPr>
          <p:cNvCxnSpPr>
            <a:cxnSpLocks/>
          </p:cNvCxnSpPr>
          <p:nvPr/>
        </p:nvCxnSpPr>
        <p:spPr>
          <a:xfrm flipV="1">
            <a:off x="9253496" y="4958612"/>
            <a:ext cx="298376" cy="20623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584A550-897D-4307-BE6E-BB969DDFB2E2}"/>
              </a:ext>
            </a:extLst>
          </p:cNvPr>
          <p:cNvSpPr txBox="1"/>
          <p:nvPr/>
        </p:nvSpPr>
        <p:spPr bwMode="auto">
          <a:xfrm>
            <a:off x="9023973" y="4925964"/>
            <a:ext cx="394205" cy="437877"/>
          </a:xfrm>
          <a:prstGeom prst="rect">
            <a:avLst/>
          </a:prstGeom>
          <a:noFill/>
          <a:ln w="34925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96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3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8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3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800"/>
                            </p:stCondLst>
                            <p:childTnLst>
                              <p:par>
                                <p:cTn id="110" presetID="26" presetClass="emph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5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1" grpId="0" animBg="1"/>
      <p:bldP spid="104" grpId="0" animBg="1"/>
      <p:bldP spid="123" grpId="0"/>
      <p:bldP spid="124" grpId="0"/>
      <p:bldP spid="141" grpId="0"/>
      <p:bldP spid="145" grpId="0"/>
      <p:bldP spid="1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7FC7CDDC-BCD6-44AC-8B6A-311188B09274}"/>
              </a:ext>
            </a:extLst>
          </p:cNvPr>
          <p:cNvSpPr/>
          <p:nvPr/>
        </p:nvSpPr>
        <p:spPr>
          <a:xfrm>
            <a:off x="1102121" y="1210368"/>
            <a:ext cx="9793088" cy="5132664"/>
          </a:xfrm>
          <a:prstGeom prst="rect">
            <a:avLst/>
          </a:prstGeom>
          <a:solidFill>
            <a:srgbClr val="E6F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latin typeface="Arial Black" panose="020B0A04020102020204"/>
                <a:ea typeface="微软雅黑" panose="020B0503020204020204" pitchFamily="34" charset="-122"/>
              </a:rPr>
              <a:t>已有基础与研究计划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3F6C0-D57C-4849-A431-9F020C07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3C81D14-EB56-4841-8D98-DC0957717DA8}"/>
              </a:ext>
            </a:extLst>
          </p:cNvPr>
          <p:cNvGrpSpPr/>
          <p:nvPr/>
        </p:nvGrpSpPr>
        <p:grpSpPr>
          <a:xfrm>
            <a:off x="1148975" y="1244625"/>
            <a:ext cx="745234" cy="5029652"/>
            <a:chOff x="900748" y="1252211"/>
            <a:chExt cx="745234" cy="5334233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B30D891-34B0-4585-ABCB-0FBA56C9D10F}"/>
                </a:ext>
              </a:extLst>
            </p:cNvPr>
            <p:cNvSpPr/>
            <p:nvPr/>
          </p:nvSpPr>
          <p:spPr bwMode="auto">
            <a:xfrm>
              <a:off x="900748" y="1252211"/>
              <a:ext cx="745234" cy="5334233"/>
            </a:xfrm>
            <a:prstGeom prst="roundRect">
              <a:avLst>
                <a:gd name="adj" fmla="val 9169"/>
              </a:avLst>
            </a:prstGeom>
            <a:solidFill>
              <a:srgbClr val="C6DCF0"/>
            </a:solidFill>
            <a:ln w="28575">
              <a:solidFill>
                <a:srgbClr val="B0CEE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A73AB5C-B98D-455D-80D0-7080C789D9FE}"/>
                </a:ext>
              </a:extLst>
            </p:cNvPr>
            <p:cNvSpPr txBox="1"/>
            <p:nvPr/>
          </p:nvSpPr>
          <p:spPr bwMode="auto">
            <a:xfrm>
              <a:off x="1034449" y="1467463"/>
              <a:ext cx="569387" cy="4743841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eaVert" wrap="square" rtlCol="0" anchor="ctr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高频双稀疏通感融合理论方法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01608E7D-8908-4CB6-8AD0-7F6487006AB9}"/>
              </a:ext>
            </a:extLst>
          </p:cNvPr>
          <p:cNvSpPr txBox="1"/>
          <p:nvPr/>
        </p:nvSpPr>
        <p:spPr bwMode="auto">
          <a:xfrm>
            <a:off x="9599066" y="1438614"/>
            <a:ext cx="13857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   理论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9FC1643-3D9B-4B56-9412-D9333447F08C}"/>
              </a:ext>
            </a:extLst>
          </p:cNvPr>
          <p:cNvSpPr txBox="1"/>
          <p:nvPr/>
        </p:nvSpPr>
        <p:spPr bwMode="auto">
          <a:xfrm>
            <a:off x="9599065" y="5759094"/>
            <a:ext cx="13857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   验证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76AD8EA-0365-42F0-B146-AEC4B453E80F}"/>
              </a:ext>
            </a:extLst>
          </p:cNvPr>
          <p:cNvGrpSpPr/>
          <p:nvPr/>
        </p:nvGrpSpPr>
        <p:grpSpPr>
          <a:xfrm>
            <a:off x="2105332" y="1193585"/>
            <a:ext cx="8291691" cy="5150550"/>
            <a:chOff x="1768959" y="1446486"/>
            <a:chExt cx="8126122" cy="515055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4702F9E-A080-471C-A29E-E215DC9119A3}"/>
                </a:ext>
              </a:extLst>
            </p:cNvPr>
            <p:cNvGrpSpPr/>
            <p:nvPr/>
          </p:nvGrpSpPr>
          <p:grpSpPr>
            <a:xfrm>
              <a:off x="1768959" y="5761776"/>
              <a:ext cx="7297147" cy="835260"/>
              <a:chOff x="1768167" y="5761776"/>
              <a:chExt cx="7207703" cy="83526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724BE535-E367-43A6-95BA-058CA1B43596}"/>
                  </a:ext>
                </a:extLst>
              </p:cNvPr>
              <p:cNvSpPr/>
              <p:nvPr/>
            </p:nvSpPr>
            <p:spPr>
              <a:xfrm>
                <a:off x="5293823" y="5761776"/>
                <a:ext cx="3682047" cy="835260"/>
              </a:xfrm>
              <a:prstGeom prst="rect">
                <a:avLst/>
              </a:prstGeom>
              <a:solidFill>
                <a:srgbClr val="053B5F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 anchorCtr="0"/>
              <a:lstStyle/>
              <a:p>
                <a:pPr marL="457200" marR="0" lvl="0" indent="-457200" algn="dist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ea"/>
                  <a:buAutoNum type="circleNumDbPlain" startAt="4"/>
                  <a:tabLst/>
                  <a:defRPr/>
                </a:pPr>
                <a:r>
                  <a:rPr kumimoji="0" lang="zh-CN" altLang="en-US" sz="20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高频双稀疏</a:t>
                </a:r>
                <a:r>
                  <a:rPr kumimoji="0" lang="en-US" altLang="zh-CN" sz="20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MIMO</a:t>
                </a:r>
                <a:r>
                  <a:rPr kumimoji="0" lang="zh-CN" altLang="en-US" sz="20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通感融合实验演示与验证</a:t>
                </a: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1929D0B-5E74-4CCA-BE99-F8BD23154EC1}"/>
                  </a:ext>
                </a:extLst>
              </p:cNvPr>
              <p:cNvSpPr/>
              <p:nvPr/>
            </p:nvSpPr>
            <p:spPr>
              <a:xfrm>
                <a:off x="1768167" y="5905783"/>
                <a:ext cx="2709346" cy="584430"/>
              </a:xfrm>
              <a:prstGeom prst="rect">
                <a:avLst/>
              </a:prstGeom>
              <a:solidFill>
                <a:srgbClr val="82B2DE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lIns="36000" rtlCol="0" anchor="ctr"/>
              <a:lstStyle/>
              <a:p>
                <a:pPr algn="ctr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大规模</a:t>
                </a:r>
                <a:r>
                  <a:rPr kumimoji="0" lang="en-US" altLang="zh-CN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MIMO</a:t>
                </a:r>
                <a:r>
                  <a:rPr kumimoji="0" lang="zh-CN" altLang="en-US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</a:t>
                </a:r>
                <a:endParaRPr kumimoji="0" lang="en-US" altLang="zh-CN" b="1" kern="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0" name="箭头: 下 69">
              <a:extLst>
                <a:ext uri="{FF2B5EF4-FFF2-40B4-BE49-F238E27FC236}">
                  <a16:creationId xmlns:a16="http://schemas.microsoft.com/office/drawing/2014/main" id="{6728B7EE-58C7-4A33-BB7E-77A2B9E6C353}"/>
                </a:ext>
              </a:extLst>
            </p:cNvPr>
            <p:cNvSpPr/>
            <p:nvPr/>
          </p:nvSpPr>
          <p:spPr bwMode="auto">
            <a:xfrm>
              <a:off x="9607049" y="1446486"/>
              <a:ext cx="288032" cy="5132665"/>
            </a:xfrm>
            <a:prstGeom prst="downArrow">
              <a:avLst/>
            </a:prstGeom>
            <a:gradFill flip="none" rotWithShape="1">
              <a:gsLst>
                <a:gs pos="0">
                  <a:srgbClr val="D9E2F4">
                    <a:shade val="30000"/>
                    <a:satMod val="115000"/>
                  </a:srgbClr>
                </a:gs>
                <a:gs pos="50000">
                  <a:srgbClr val="D9E2F4">
                    <a:shade val="67500"/>
                    <a:satMod val="115000"/>
                  </a:srgbClr>
                </a:gs>
                <a:gs pos="100000">
                  <a:srgbClr val="D9E2F4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8C73E61-28F2-44DE-8E5C-E1D631F41CD0}"/>
                </a:ext>
              </a:extLst>
            </p:cNvPr>
            <p:cNvSpPr/>
            <p:nvPr/>
          </p:nvSpPr>
          <p:spPr>
            <a:xfrm>
              <a:off x="5341684" y="1475323"/>
              <a:ext cx="3722266" cy="835260"/>
            </a:xfrm>
            <a:prstGeom prst="rect">
              <a:avLst/>
            </a:prstGeom>
            <a:solidFill>
              <a:srgbClr val="053B5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marR="0" lvl="0" indent="-457200" algn="di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ea"/>
                <a:buAutoNum type="circleNumDbPlain"/>
                <a:tabLst/>
                <a:defRPr/>
              </a:pPr>
              <a:r>
                <a:rPr kumimoji="0" lang="zh-CN" altLang="en-US" sz="20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信道与阵列双稀疏特征下的通感性能域分析</a:t>
              </a:r>
            </a:p>
          </p:txBody>
        </p:sp>
        <p:sp>
          <p:nvSpPr>
            <p:cNvPr id="39" name="箭头: 燕尾形 38">
              <a:extLst>
                <a:ext uri="{FF2B5EF4-FFF2-40B4-BE49-F238E27FC236}">
                  <a16:creationId xmlns:a16="http://schemas.microsoft.com/office/drawing/2014/main" id="{A7C137C2-AB92-4CB7-9A09-F3A9981A8CCA}"/>
                </a:ext>
              </a:extLst>
            </p:cNvPr>
            <p:cNvSpPr/>
            <p:nvPr/>
          </p:nvSpPr>
          <p:spPr bwMode="auto">
            <a:xfrm>
              <a:off x="4594798" y="3889172"/>
              <a:ext cx="566332" cy="307777"/>
            </a:xfrm>
            <a:prstGeom prst="notchedRightArrow">
              <a:avLst/>
            </a:prstGeom>
            <a:solidFill>
              <a:srgbClr val="97BFE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5EB41EA-8B01-469E-89C9-BF0896012FD2}"/>
                </a:ext>
              </a:extLst>
            </p:cNvPr>
            <p:cNvSpPr/>
            <p:nvPr/>
          </p:nvSpPr>
          <p:spPr>
            <a:xfrm>
              <a:off x="5338364" y="2922392"/>
              <a:ext cx="3722266" cy="835260"/>
            </a:xfrm>
            <a:prstGeom prst="rect">
              <a:avLst/>
            </a:prstGeom>
            <a:solidFill>
              <a:srgbClr val="053B5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 anchorCtr="0"/>
            <a:lstStyle/>
            <a:p>
              <a:pPr marL="457200" indent="-457200" algn="di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 startAt="2"/>
                <a:defRPr/>
              </a:pPr>
              <a:r>
                <a:rPr kumimoji="0" lang="zh-CN" altLang="en-US" sz="20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逼近性能边界的双稀疏</a:t>
              </a:r>
              <a:r>
                <a:rPr kumimoji="0" lang="en-US" altLang="zh-CN" sz="20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MIMO</a:t>
              </a:r>
              <a:r>
                <a:rPr kumimoji="0" lang="zh-CN" altLang="en-US" sz="20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通感波形设计方法</a:t>
              </a:r>
            </a:p>
          </p:txBody>
        </p:sp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2D992517-7C75-4F78-B565-5BCC6EB34A35}"/>
              </a:ext>
            </a:extLst>
          </p:cNvPr>
          <p:cNvSpPr txBox="1"/>
          <p:nvPr/>
        </p:nvSpPr>
        <p:spPr bwMode="auto">
          <a:xfrm>
            <a:off x="9606791" y="3598854"/>
            <a:ext cx="13857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   方法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F1F1E7-82BB-43C8-A756-72CC80E4DB39}"/>
              </a:ext>
            </a:extLst>
          </p:cNvPr>
          <p:cNvSpPr/>
          <p:nvPr/>
        </p:nvSpPr>
        <p:spPr>
          <a:xfrm>
            <a:off x="5757665" y="4030222"/>
            <a:ext cx="3798108" cy="835260"/>
          </a:xfrm>
          <a:prstGeom prst="rect">
            <a:avLst/>
          </a:prstGeom>
          <a:solidFill>
            <a:srgbClr val="053B5F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457200" indent="-457200" algn="di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kumimoji="0" lang="zh-CN" altLang="en-US" sz="2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双稀疏性多站互补协同的通感一体化传输方法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FF62E24-EEA7-4FEE-84BA-EE4F6623A49C}"/>
              </a:ext>
            </a:extLst>
          </p:cNvPr>
          <p:cNvSpPr/>
          <p:nvPr/>
        </p:nvSpPr>
        <p:spPr>
          <a:xfrm>
            <a:off x="7234431" y="2017890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       导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82C0E683-1A33-4587-B546-686408470A11}"/>
              </a:ext>
            </a:extLst>
          </p:cNvPr>
          <p:cNvSpPr/>
          <p:nvPr/>
        </p:nvSpPr>
        <p:spPr bwMode="auto">
          <a:xfrm>
            <a:off x="7496769" y="5079663"/>
            <a:ext cx="375907" cy="424367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5" name="箭头: 燕尾形 64">
            <a:extLst>
              <a:ext uri="{FF2B5EF4-FFF2-40B4-BE49-F238E27FC236}">
                <a16:creationId xmlns:a16="http://schemas.microsoft.com/office/drawing/2014/main" id="{00522665-3606-4B05-8226-2DF749FFDED8}"/>
              </a:ext>
            </a:extLst>
          </p:cNvPr>
          <p:cNvSpPr/>
          <p:nvPr/>
        </p:nvSpPr>
        <p:spPr bwMode="auto">
          <a:xfrm>
            <a:off x="4988746" y="5866467"/>
            <a:ext cx="577871" cy="307777"/>
          </a:xfrm>
          <a:prstGeom prst="notchedRightArrow">
            <a:avLst/>
          </a:prstGeom>
          <a:solidFill>
            <a:srgbClr val="97BF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6EC4E47-DDF6-495B-9EB5-A1F0F9A9177A}"/>
              </a:ext>
            </a:extLst>
          </p:cNvPr>
          <p:cNvSpPr/>
          <p:nvPr/>
        </p:nvSpPr>
        <p:spPr>
          <a:xfrm>
            <a:off x="7224766" y="5032841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       证</a:t>
            </a: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614DE53-50D8-42EA-A3B9-D75B048B090D}"/>
              </a:ext>
            </a:extLst>
          </p:cNvPr>
          <p:cNvSpPr/>
          <p:nvPr/>
        </p:nvSpPr>
        <p:spPr bwMode="auto">
          <a:xfrm>
            <a:off x="5638624" y="2508675"/>
            <a:ext cx="3998073" cy="2520280"/>
          </a:xfrm>
          <a:prstGeom prst="roundRect">
            <a:avLst>
              <a:gd name="adj" fmla="val 4652"/>
            </a:avLst>
          </a:prstGeom>
          <a:noFill/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F206450B-9CEF-467A-898F-F64A09D4CF2E}"/>
              </a:ext>
            </a:extLst>
          </p:cNvPr>
          <p:cNvSpPr/>
          <p:nvPr/>
        </p:nvSpPr>
        <p:spPr bwMode="auto">
          <a:xfrm>
            <a:off x="7498158" y="3557782"/>
            <a:ext cx="375907" cy="424367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5DD25522-F5C8-4BE8-B4E7-56891157CFF6}"/>
              </a:ext>
            </a:extLst>
          </p:cNvPr>
          <p:cNvSpPr/>
          <p:nvPr/>
        </p:nvSpPr>
        <p:spPr bwMode="auto">
          <a:xfrm>
            <a:off x="7496769" y="2068361"/>
            <a:ext cx="375907" cy="424367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17AD4FC-60D4-4A3F-A6B4-3DF6CAEDE48B}"/>
              </a:ext>
            </a:extLst>
          </p:cNvPr>
          <p:cNvSpPr/>
          <p:nvPr/>
        </p:nvSpPr>
        <p:spPr>
          <a:xfrm>
            <a:off x="2094741" y="3420634"/>
            <a:ext cx="2823804" cy="584430"/>
          </a:xfrm>
          <a:prstGeom prst="rect">
            <a:avLst/>
          </a:prstGeom>
          <a:solidFill>
            <a:srgbClr val="82B2DE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36000" rtlCol="0" anchor="ctr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</a:t>
            </a:r>
            <a:r>
              <a:rPr kumimoji="0" lang="en-US" altLang="zh-CN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kumimoji="0" lang="zh-CN" altLang="en-US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传输技术</a:t>
            </a:r>
            <a:endParaRPr kumimoji="0" lang="en-US" altLang="zh-CN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箭头: 燕尾形 59">
            <a:extLst>
              <a:ext uri="{FF2B5EF4-FFF2-40B4-BE49-F238E27FC236}">
                <a16:creationId xmlns:a16="http://schemas.microsoft.com/office/drawing/2014/main" id="{0E346305-7643-4F7B-895E-E410280EFFA1}"/>
              </a:ext>
            </a:extLst>
          </p:cNvPr>
          <p:cNvSpPr/>
          <p:nvPr/>
        </p:nvSpPr>
        <p:spPr bwMode="auto">
          <a:xfrm>
            <a:off x="4990553" y="1610275"/>
            <a:ext cx="577871" cy="307777"/>
          </a:xfrm>
          <a:prstGeom prst="notchedRightArrow">
            <a:avLst/>
          </a:prstGeom>
          <a:solidFill>
            <a:srgbClr val="97BF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B366EF7-9606-4812-83B3-1F84020E07A9}"/>
              </a:ext>
            </a:extLst>
          </p:cNvPr>
          <p:cNvSpPr/>
          <p:nvPr/>
        </p:nvSpPr>
        <p:spPr>
          <a:xfrm>
            <a:off x="7224765" y="3507219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拓       展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C2A1C65-8EF5-46F8-9546-0BCC00BB18B5}"/>
              </a:ext>
            </a:extLst>
          </p:cNvPr>
          <p:cNvSpPr/>
          <p:nvPr/>
        </p:nvSpPr>
        <p:spPr>
          <a:xfrm>
            <a:off x="4988746" y="3392122"/>
            <a:ext cx="662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44D2450-51FE-43EC-B527-395E15139FD5}"/>
              </a:ext>
            </a:extLst>
          </p:cNvPr>
          <p:cNvSpPr/>
          <p:nvPr/>
        </p:nvSpPr>
        <p:spPr>
          <a:xfrm>
            <a:off x="4997077" y="1356153"/>
            <a:ext cx="662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2C6BE52-8900-440F-87B8-AA371DD6540B}"/>
              </a:ext>
            </a:extLst>
          </p:cNvPr>
          <p:cNvSpPr/>
          <p:nvPr/>
        </p:nvSpPr>
        <p:spPr>
          <a:xfrm>
            <a:off x="4994480" y="5624370"/>
            <a:ext cx="662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0679B6B-A869-4EF5-AA9A-D7C0406FF879}"/>
              </a:ext>
            </a:extLst>
          </p:cNvPr>
          <p:cNvSpPr/>
          <p:nvPr/>
        </p:nvSpPr>
        <p:spPr>
          <a:xfrm>
            <a:off x="2105332" y="1370901"/>
            <a:ext cx="2823804" cy="584430"/>
          </a:xfrm>
          <a:prstGeom prst="rect">
            <a:avLst/>
          </a:prstGeom>
          <a:solidFill>
            <a:srgbClr val="82B2DE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36000" rtlCol="0" anchor="ctr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</a:t>
            </a:r>
            <a:r>
              <a:rPr kumimoji="0" lang="en-US" altLang="zh-CN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kumimoji="0" lang="zh-CN" altLang="en-US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性能域分析</a:t>
            </a:r>
            <a:endParaRPr kumimoji="0" lang="en-US" altLang="zh-CN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624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9999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ACA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solidFill>
          <a:srgbClr val="FFFFFF"/>
        </a:solidFill>
        <a:ln w="34925">
          <a:solidFill>
            <a:schemeClr val="accent2"/>
          </a:solidFill>
        </a:ln>
      </a:spPr>
      <a:bodyPr anchor="ctr"/>
      <a:lstStyle>
        <a:defPPr algn="just">
          <a:lnSpc>
            <a:spcPct val="125000"/>
          </a:lnSpc>
          <a:defRPr sz="2000" b="1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0F0E0B3C2F1A048A79614CBF57DA9A1" ma:contentTypeVersion="0" ma:contentTypeDescription="新建文档。" ma:contentTypeScope="" ma:versionID="d065386e7bda53e696d962ed83eb36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831234818fa9dac7879b5561de7b4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5A2048-FC6C-401E-855B-3631CB2527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8D782C-D66D-435F-9801-9A634115BA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B4872A-B5D7-470A-8770-505610BF740C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644182</TotalTime>
  <Words>498</Words>
  <Application>Microsoft Office PowerPoint</Application>
  <PresentationFormat>宽屏</PresentationFormat>
  <Paragraphs>54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Söhne</vt:lpstr>
      <vt:lpstr>等线</vt:lpstr>
      <vt:lpstr>仿宋</vt:lpstr>
      <vt:lpstr>微软雅黑</vt:lpstr>
      <vt:lpstr>微软雅黑</vt:lpstr>
      <vt:lpstr>Arial</vt:lpstr>
      <vt:lpstr>Arial Black</vt:lpstr>
      <vt:lpstr>Times New Roman</vt:lpstr>
      <vt:lpstr>Wingdings</vt:lpstr>
      <vt:lpstr>默认设计模板</vt:lpstr>
      <vt:lpstr>立项依据</vt:lpstr>
      <vt:lpstr>项目研究内容：思路与目标</vt:lpstr>
      <vt:lpstr>项目研究内容：已有基础与研究计划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bjiang</dc:creator>
  <cp:lastModifiedBy>Meidong Xia</cp:lastModifiedBy>
  <cp:revision>6689</cp:revision>
  <cp:lastPrinted>2024-05-18T09:02:22Z</cp:lastPrinted>
  <dcterms:created xsi:type="dcterms:W3CDTF">2002-03-21T12:02:11Z</dcterms:created>
  <dcterms:modified xsi:type="dcterms:W3CDTF">2025-05-20T02:40:21Z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0x01010030F0E0B3C2F1A048A79614CBF57DA9A1</vt:lpwstr>
  </property>
</Properties>
</file>