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7"/>
  </p:notesMasterIdLst>
  <p:handoutMasterIdLst>
    <p:handoutMasterId r:id="rId8"/>
  </p:handoutMasterIdLst>
  <p:sldIdLst>
    <p:sldId id="757" r:id="rId5"/>
    <p:sldId id="756" r:id="rId6"/>
  </p:sldIdLst>
  <p:sldSz cx="12192000" cy="6858000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umimoji="1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 userDrawn="1">
          <p15:clr>
            <a:srgbClr val="A4A3A4"/>
          </p15:clr>
        </p15:guide>
        <p15:guide id="2" pos="2237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C00000"/>
    <a:srgbClr val="44546A"/>
    <a:srgbClr val="7792C0"/>
    <a:srgbClr val="99B1DA"/>
    <a:srgbClr val="053B5F"/>
    <a:srgbClr val="4282BC"/>
    <a:srgbClr val="6398C8"/>
    <a:srgbClr val="98B0D9"/>
    <a:srgbClr val="ACBCD8"/>
    <a:srgbClr val="C2D1E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5BE263C-DBD7-4A20-BB59-AAB30ACAA65A}" styleName="中度样式 3 - 强调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浅色样式 1 - 强调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C083E6E3-FA7D-4D7B-A595-EF9225AFEA82}" styleName="浅色样式 1 - 强调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8D230F3-CF80-4859-8CE7-A43EE81993B5}" styleName="浅色样式 1 - 强调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8A107856-5554-42FB-B03E-39F5DBC370BA}" styleName="中度样式 4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84" autoAdjust="0"/>
    <p:restoredTop sz="83011" autoAdjust="0"/>
  </p:normalViewPr>
  <p:slideViewPr>
    <p:cSldViewPr>
      <p:cViewPr varScale="1">
        <p:scale>
          <a:sx n="90" d="100"/>
          <a:sy n="90" d="100"/>
        </p:scale>
        <p:origin x="90" y="87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notesViewPr>
    <p:cSldViewPr>
      <p:cViewPr varScale="1">
        <p:scale>
          <a:sx n="55" d="100"/>
          <a:sy n="55" d="100"/>
        </p:scale>
        <p:origin x="-2674" y="-86"/>
      </p:cViewPr>
      <p:guideLst>
        <p:guide orient="horz" pos="3224"/>
        <p:guide pos="223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ED9E3853-63FE-445F-9349-CF9FF1D347FD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41822C1D-9D45-4505-996D-9FE011CF737C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4" name="Rectangle 4">
            <a:extLst>
              <a:ext uri="{FF2B5EF4-FFF2-40B4-BE49-F238E27FC236}">
                <a16:creationId xmlns:a16="http://schemas.microsoft.com/office/drawing/2014/main" id="{C990857D-3C2B-4A08-BD76-E2250BD6EE12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5" name="Rectangle 5">
            <a:extLst>
              <a:ext uri="{FF2B5EF4-FFF2-40B4-BE49-F238E27FC236}">
                <a16:creationId xmlns:a16="http://schemas.microsoft.com/office/drawing/2014/main" id="{146AFA2F-A228-412B-8AB6-7DB849C98CAA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AAAC479E-17DF-4F51-9993-7C7A17D4422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:a16="http://schemas.microsoft.com/office/drawing/2014/main" id="{2BB133FB-4B93-421E-9E63-E104AD7E0316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B682E37F-F70E-4509-B2B6-DC32FAF594C3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7" y="5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>
            <a:lvl1pPr algn="r"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076" name="Rectangle 4">
            <a:extLst>
              <a:ext uri="{FF2B5EF4-FFF2-40B4-BE49-F238E27FC236}">
                <a16:creationId xmlns:a16="http://schemas.microsoft.com/office/drawing/2014/main" id="{0A77C266-34D2-4B4A-A7CF-FD19B2395B48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38113" y="766763"/>
            <a:ext cx="6823075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>
            <a:extLst>
              <a:ext uri="{FF2B5EF4-FFF2-40B4-BE49-F238E27FC236}">
                <a16:creationId xmlns:a16="http://schemas.microsoft.com/office/drawing/2014/main" id="{1027F36C-CB2B-4198-8406-7677FE2CDDE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1" y="4862517"/>
            <a:ext cx="5207000" cy="460533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4102" name="Rectangle 6">
            <a:extLst>
              <a:ext uri="{FF2B5EF4-FFF2-40B4-BE49-F238E27FC236}">
                <a16:creationId xmlns:a16="http://schemas.microsoft.com/office/drawing/2014/main" id="{A2E46F7D-6EAC-43E4-A211-7F588F55D68A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defTabSz="963315" eaLnBrk="1" hangingPunct="1">
              <a:spcBef>
                <a:spcPct val="0"/>
              </a:spcBef>
              <a:defRPr sz="1200"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103" name="Rectangle 7">
            <a:extLst>
              <a:ext uri="{FF2B5EF4-FFF2-40B4-BE49-F238E27FC236}">
                <a16:creationId xmlns:a16="http://schemas.microsoft.com/office/drawing/2014/main" id="{D144A6A2-874B-4E19-ACC2-00A8E2BEED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7" y="9721856"/>
            <a:ext cx="3076575" cy="512763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square" lIns="96425" tIns="48214" rIns="96425" bIns="48214" numCol="1" anchor="b" anchorCtr="0" compatLnSpc="1">
            <a:prstTxWarp prst="textNoShape">
              <a:avLst/>
            </a:prstTxWarp>
          </a:bodyPr>
          <a:lstStyle>
            <a:lvl1pPr algn="r" defTabSz="963315" eaLnBrk="1" hangingPunct="1">
              <a:defRPr sz="1200"/>
            </a:lvl1pPr>
          </a:lstStyle>
          <a:p>
            <a:pPr>
              <a:defRPr/>
            </a:pPr>
            <a:fld id="{E0F0A5ED-8E9A-4305-93A6-A220BB9095B0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信道稀疏性和阵列稀疏性对通信、感知呈现出差异性和互补性影响，为</a:t>
            </a:r>
            <a:r>
              <a:rPr lang="en-US" altLang="zh-CN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6G</a:t>
            </a:r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通感融合带来严峻挑战</a:t>
            </a:r>
          </a:p>
          <a:p>
            <a:pPr algn="just"/>
            <a:r>
              <a:rPr lang="zh-CN" altLang="en-US" sz="1800" kern="100" dirty="0">
                <a:latin typeface="等线" panose="02010600030101010101" pitchFamily="2" charset="-122"/>
                <a:ea typeface="等线" panose="02010600030101010101" pitchFamily="2" charset="-122"/>
                <a:cs typeface="Times New Roman" panose="02020603050405020304" pitchFamily="18" charset="0"/>
              </a:rPr>
              <a:t>项目拟从理论上量化双稀疏对通感性能的影响，技术上构建逼近性能边界的方法，最终目标是形成一套完整的理论方法体系</a:t>
            </a:r>
          </a:p>
          <a:p>
            <a:pPr algn="just"/>
            <a:endParaRPr lang="zh-CN" altLang="en-US" sz="1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33" fontAlgn="auto">
              <a:spcBef>
                <a:spcPts val="0"/>
              </a:spcBef>
              <a:spcAft>
                <a:spcPts val="0"/>
              </a:spcAft>
              <a:defRPr/>
            </a:pPr>
            <a:fld id="{41BA348B-9EDA-4B67-8632-C72FC0515352}" type="slidenum">
              <a:rPr kumimoji="0" lang="zh-CN" altLang="en-US">
                <a:solidFill>
                  <a:prstClr val="black"/>
                </a:solidFill>
                <a:latin typeface="等线" panose="020F0502020204030204"/>
                <a:ea typeface="等线" panose="02010600030101010101" pitchFamily="2" charset="-122"/>
              </a:rPr>
              <a:pPr defTabSz="914333" fontAlgn="auto">
                <a:spcBef>
                  <a:spcPts val="0"/>
                </a:spcBef>
                <a:spcAft>
                  <a:spcPts val="0"/>
                </a:spcAft>
                <a:defRPr/>
              </a:pPr>
              <a:t>1</a:t>
            </a:fld>
            <a:endParaRPr kumimoji="0" lang="zh-CN" altLang="en-US">
              <a:solidFill>
                <a:prstClr val="black"/>
              </a:solidFill>
              <a:latin typeface="等线" panose="020F0502020204030204"/>
              <a:ea typeface="等线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515635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32" descr="ppt17C" hidden="1">
            <a:extLst>
              <a:ext uri="{FF2B5EF4-FFF2-40B4-BE49-F238E27FC236}">
                <a16:creationId xmlns:a16="http://schemas.microsoft.com/office/drawing/2014/main" id="{4099B6A7-4D05-4B3A-9DDF-A92C5247AF7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7" descr="ppt265" hidden="1">
            <a:extLst>
              <a:ext uri="{FF2B5EF4-FFF2-40B4-BE49-F238E27FC236}">
                <a16:creationId xmlns:a16="http://schemas.microsoft.com/office/drawing/2014/main" id="{EE1E10FA-8F47-44FD-B666-B5A6DBFCEC7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4" name="组合 24">
            <a:extLst>
              <a:ext uri="{FF2B5EF4-FFF2-40B4-BE49-F238E27FC236}">
                <a16:creationId xmlns:a16="http://schemas.microsoft.com/office/drawing/2014/main" id="{9DDEBE18-C8D7-4BF7-BB46-9B350377ED8D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6096001"/>
            <a:ext cx="12191999" cy="771525"/>
            <a:chOff x="67578" y="6110225"/>
            <a:chExt cx="5651500" cy="771525"/>
          </a:xfrm>
        </p:grpSpPr>
        <p:pic>
          <p:nvPicPr>
            <p:cNvPr id="15" name="Picture 25" descr="图片2">
              <a:extLst>
                <a:ext uri="{FF2B5EF4-FFF2-40B4-BE49-F238E27FC236}">
                  <a16:creationId xmlns:a16="http://schemas.microsoft.com/office/drawing/2014/main" id="{E99DFBD2-259B-406F-A707-93DDCEB7E9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lum brigh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578" y="6110225"/>
              <a:ext cx="5651500" cy="771525"/>
            </a:xfrm>
            <a:prstGeom prst="rect">
              <a:avLst/>
            </a:prstGeom>
            <a:solidFill>
              <a:schemeClr val="accent1">
                <a:alpha val="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6" name="Picture 29" descr="logo">
              <a:extLst>
                <a:ext uri="{FF2B5EF4-FFF2-40B4-BE49-F238E27FC236}">
                  <a16:creationId xmlns:a16="http://schemas.microsoft.com/office/drawing/2014/main" id="{5BEE617A-ABD8-461C-A461-B1335F85B0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lum contrast="-6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2985" y="6197454"/>
              <a:ext cx="378605" cy="5810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7" name="Text Box 30">
              <a:extLst>
                <a:ext uri="{FF2B5EF4-FFF2-40B4-BE49-F238E27FC236}">
                  <a16:creationId xmlns:a16="http://schemas.microsoft.com/office/drawing/2014/main" id="{7A9BFA43-1503-46AD-94C0-BF434FFBB90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3304" y="6378555"/>
              <a:ext cx="2731401" cy="369887"/>
            </a:xfrm>
            <a:prstGeom prst="rect">
              <a:avLst/>
            </a:prstGeom>
            <a:noFill/>
            <a:ln>
              <a:noFill/>
            </a:ln>
            <a:effectLst/>
          </p:spPr>
          <p:txBody>
            <a:bodyPr>
              <a:spAutoFit/>
            </a:bodyPr>
            <a:lstStyle>
              <a:lvl1pPr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1pPr>
              <a:lvl2pPr marL="742950" indent="-28575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2pPr>
              <a:lvl3pPr marL="11430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3pPr>
              <a:lvl4pPr marL="16002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4pPr>
              <a:lvl5pPr marL="2057400" indent="-228600" eaLnBrk="0" hangingPunct="0"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50000"/>
                </a:spcBef>
                <a:spcAft>
                  <a:spcPct val="0"/>
                </a:spcAft>
                <a:defRPr kumimoji="1">
                  <a:solidFill>
                    <a:schemeClr val="tx1"/>
                  </a:solidFill>
                  <a:latin typeface="Times New Roman" pitchFamily="18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lang="zh-CN" altLang="en-US" dirty="0">
                  <a:solidFill>
                    <a:schemeClr val="accent2">
                      <a:lumMod val="75000"/>
                    </a:schemeClr>
                  </a:solidFill>
                  <a:ea typeface="华文行楷" pitchFamily="2" charset="-122"/>
                </a:rPr>
                <a:t>移动通信全国重点实验室</a:t>
              </a:r>
            </a:p>
          </p:txBody>
        </p:sp>
      </p:grpSp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700808"/>
            <a:ext cx="10363200" cy="11430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3356992"/>
            <a:ext cx="8534400" cy="2281808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 b="0"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799162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952">
            <a:extLst>
              <a:ext uri="{FF2B5EF4-FFF2-40B4-BE49-F238E27FC236}">
                <a16:creationId xmlns:a16="http://schemas.microsoft.com/office/drawing/2014/main" id="{A331C772-0446-45C7-8F53-19747C1AC5D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65010273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686800" y="1268760"/>
            <a:ext cx="2590800" cy="482724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914400" y="1268760"/>
            <a:ext cx="7569200" cy="482724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A97E6ED3-3F51-4DBE-A6AC-A7ABDD848BD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547832432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CFC9FEBB-92C6-4AF3-800D-C903D99397C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13934649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952">
            <a:extLst>
              <a:ext uri="{FF2B5EF4-FFF2-40B4-BE49-F238E27FC236}">
                <a16:creationId xmlns:a16="http://schemas.microsoft.com/office/drawing/2014/main" id="{17B3402D-397B-453C-92E6-98D9C3EA0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07065952"/>
      </p:ext>
    </p:extLst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9144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143000"/>
            <a:ext cx="5080000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CE1B2569-5C84-4834-BCC6-CC163D95676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903075434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150102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1789864"/>
            <a:ext cx="5386917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150102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1789864"/>
            <a:ext cx="5389033" cy="4336299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8" name="标题 1">
            <a:extLst>
              <a:ext uri="{FF2B5EF4-FFF2-40B4-BE49-F238E27FC236}">
                <a16:creationId xmlns:a16="http://schemas.microsoft.com/office/drawing/2014/main" id="{9570CEC8-C7BC-4686-A2D1-2D445DBC6E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10" name="Rectangle 952">
            <a:extLst>
              <a:ext uri="{FF2B5EF4-FFF2-40B4-BE49-F238E27FC236}">
                <a16:creationId xmlns:a16="http://schemas.microsoft.com/office/drawing/2014/main" id="{C49F6398-CB44-40DD-80E3-2DDE6625B466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0726008"/>
      </p:ext>
    </p:extLst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4" name="Rectangle 952">
            <a:extLst>
              <a:ext uri="{FF2B5EF4-FFF2-40B4-BE49-F238E27FC236}">
                <a16:creationId xmlns:a16="http://schemas.microsoft.com/office/drawing/2014/main" id="{C3994480-45AC-4675-9932-3F7E38BE230B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225433779"/>
      </p:ext>
    </p:extLst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952">
            <a:extLst>
              <a:ext uri="{FF2B5EF4-FFF2-40B4-BE49-F238E27FC236}">
                <a16:creationId xmlns:a16="http://schemas.microsoft.com/office/drawing/2014/main" id="{BC88674B-C1CF-4094-BFFF-9B7A1B30B22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274149826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1196752"/>
            <a:ext cx="6815667" cy="492941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196753"/>
            <a:ext cx="4011084" cy="4929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标题 1">
            <a:extLst>
              <a:ext uri="{FF2B5EF4-FFF2-40B4-BE49-F238E27FC236}">
                <a16:creationId xmlns:a16="http://schemas.microsoft.com/office/drawing/2014/main" id="{98AC20B3-757C-4540-9F88-1B792528FD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8" name="Rectangle 952">
            <a:extLst>
              <a:ext uri="{FF2B5EF4-FFF2-40B4-BE49-F238E27FC236}">
                <a16:creationId xmlns:a16="http://schemas.microsoft.com/office/drawing/2014/main" id="{B620974C-8DF1-42F5-B010-A43CC3CA9DF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7461608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438400" y="1196752"/>
            <a:ext cx="7315200" cy="3603848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Rectangle 952">
            <a:extLst>
              <a:ext uri="{FF2B5EF4-FFF2-40B4-BE49-F238E27FC236}">
                <a16:creationId xmlns:a16="http://schemas.microsoft.com/office/drawing/2014/main" id="{DA72C7A6-9E7A-47F2-9797-A86088B7F47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5514611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3DDF1BEE-3D46-4371-B774-890D15B6B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07368" y="215617"/>
            <a:ext cx="8737600" cy="53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64145219-38B3-44FD-A010-4821DED2467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1143000"/>
            <a:ext cx="1036320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pic>
        <p:nvPicPr>
          <p:cNvPr id="1029" name="Picture 955" descr="ppt17D" hidden="1">
            <a:extLst>
              <a:ext uri="{FF2B5EF4-FFF2-40B4-BE49-F238E27FC236}">
                <a16:creationId xmlns:a16="http://schemas.microsoft.com/office/drawing/2014/main" id="{37C2AC7F-A96E-4AF2-AD99-F44994A4DC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960" descr="ppt268" hidden="1">
            <a:extLst>
              <a:ext uri="{FF2B5EF4-FFF2-40B4-BE49-F238E27FC236}">
                <a16:creationId xmlns:a16="http://schemas.microsoft.com/office/drawing/2014/main" id="{51A59ED2-E5F9-4200-969E-78D9B1353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14400"/>
            <a:ext cx="10128251" cy="69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4" name="Rectangle 935">
            <a:extLst>
              <a:ext uri="{FF2B5EF4-FFF2-40B4-BE49-F238E27FC236}">
                <a16:creationId xmlns:a16="http://schemas.microsoft.com/office/drawing/2014/main" id="{83098DB5-6DE6-4AED-AF5E-033452BEDB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-12111" y="919281"/>
            <a:ext cx="12209225" cy="45719"/>
          </a:xfrm>
          <a:prstGeom prst="rect">
            <a:avLst/>
          </a:prstGeom>
          <a:gradFill rotWithShape="0">
            <a:gsLst>
              <a:gs pos="0">
                <a:srgbClr val="000066"/>
              </a:gs>
              <a:gs pos="100000">
                <a:srgbClr val="0066FF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endParaRPr lang="zh-CN" altLang="en-US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EBC084-7E67-406C-B444-70C6CC770CA7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109456" y="112064"/>
            <a:ext cx="866016" cy="740507"/>
          </a:xfrm>
          <a:prstGeom prst="rect">
            <a:avLst/>
          </a:prstGeom>
        </p:spPr>
      </p:pic>
      <p:sp>
        <p:nvSpPr>
          <p:cNvPr id="15" name="Rectangle 952">
            <a:extLst>
              <a:ext uri="{FF2B5EF4-FFF2-40B4-BE49-F238E27FC236}">
                <a16:creationId xmlns:a16="http://schemas.microsoft.com/office/drawing/2014/main" id="{E8657EB2-0780-42ED-A012-1D8C16E39E03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  <a:prstGeom prst="rect">
            <a:avLst/>
          </a:prstGeom>
          <a:ln/>
        </p:spPr>
        <p:txBody>
          <a:bodyPr/>
          <a:lstStyle>
            <a:lvl1pPr>
              <a:defRPr sz="1800" b="1"/>
            </a:lvl1pPr>
          </a:lstStyle>
          <a:p>
            <a:pPr>
              <a:defRPr/>
            </a:pPr>
            <a:fld id="{4BCD43D5-037E-4195-86E5-C6B6202BC749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684" r:id="rId1"/>
    <p:sldLayoutId id="2147485674" r:id="rId2"/>
    <p:sldLayoutId id="2147485675" r:id="rId3"/>
    <p:sldLayoutId id="2147485676" r:id="rId4"/>
    <p:sldLayoutId id="2147485677" r:id="rId5"/>
    <p:sldLayoutId id="2147485678" r:id="rId6"/>
    <p:sldLayoutId id="2147485679" r:id="rId7"/>
    <p:sldLayoutId id="2147485680" r:id="rId8"/>
    <p:sldLayoutId id="2147485681" r:id="rId9"/>
    <p:sldLayoutId id="2147485682" r:id="rId10"/>
    <p:sldLayoutId id="2147485683" r:id="rId11"/>
  </p:sldLayoutIdLst>
  <p:transition/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600" b="1">
          <a:solidFill>
            <a:srgbClr val="17177A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2800" b="1">
          <a:solidFill>
            <a:srgbClr val="990000"/>
          </a:solidFill>
          <a:latin typeface="Arial" charset="0"/>
          <a:ea typeface="黑体" pitchFamily="2" charset="-122"/>
        </a:defRPr>
      </a:lvl9pPr>
    </p:titleStyle>
    <p:bodyStyle>
      <a:lvl1pPr marL="342900" indent="-3429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Font typeface="Wingdings" panose="05000000000000000000" pitchFamily="2" charset="2"/>
        <a:buChar char="Ø"/>
        <a:defRPr kumimoji="1" sz="2000" b="1">
          <a:solidFill>
            <a:srgbClr val="000066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b="1">
          <a:solidFill>
            <a:schemeClr val="tx1"/>
          </a:solidFill>
          <a:latin typeface="Times New Roman" pitchFamily="18" charset="0"/>
          <a:ea typeface="+mn-ea"/>
        </a:defRPr>
      </a:lvl2pPr>
      <a:lvl3pPr marL="11430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•"/>
        <a:defRPr kumimoji="1" sz="1600" b="1">
          <a:solidFill>
            <a:schemeClr val="tx1"/>
          </a:solidFill>
          <a:latin typeface="Times New Roman" pitchFamily="18" charset="0"/>
          <a:ea typeface="+mn-ea"/>
        </a:defRPr>
      </a:lvl3pPr>
      <a:lvl4pPr marL="16002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–"/>
        <a:defRPr kumimoji="1" sz="1400" b="1">
          <a:solidFill>
            <a:schemeClr val="tx1"/>
          </a:solidFill>
          <a:latin typeface="Times New Roman" pitchFamily="18" charset="0"/>
          <a:ea typeface="+mn-ea"/>
        </a:defRPr>
      </a:lvl4pPr>
      <a:lvl5pPr marL="2057400" indent="-228600" algn="l" rtl="0" eaLnBrk="0" fontAlgn="base" hangingPunct="0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5pPr>
      <a:lvl6pPr marL="25146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6pPr>
      <a:lvl7pPr marL="29718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7pPr>
      <a:lvl8pPr marL="34290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8pPr>
      <a:lvl9pPr marL="3886200" indent="-228600" algn="l" rtl="0" fontAlgn="base">
        <a:lnSpc>
          <a:spcPct val="120000"/>
        </a:lnSpc>
        <a:spcBef>
          <a:spcPct val="25000"/>
        </a:spcBef>
        <a:spcAft>
          <a:spcPct val="0"/>
        </a:spcAft>
        <a:buChar char="»"/>
        <a:defRPr kumimoji="1" sz="1200" b="1">
          <a:solidFill>
            <a:schemeClr val="tx1"/>
          </a:solidFill>
          <a:latin typeface="Times New Roman" pitchFamily="18" charset="0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hdphoto" Target="../media/hdphoto1.wdp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4.png"/><Relationship Id="rId5" Type="http://schemas.openxmlformats.org/officeDocument/2006/relationships/image" Target="../media/image9.png"/><Relationship Id="rId10" Type="http://schemas.openxmlformats.org/officeDocument/2006/relationships/image" Target="../media/image13.emf"/><Relationship Id="rId4" Type="http://schemas.openxmlformats.org/officeDocument/2006/relationships/image" Target="../media/image8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lang="zh-CN" altLang="en-US" dirty="0"/>
              <a:t>项目研究内容</a:t>
            </a:r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基础理论层面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3" name="灯片编号占位符 3">
            <a:extLst>
              <a:ext uri="{FF2B5EF4-FFF2-40B4-BE49-F238E27FC236}">
                <a16:creationId xmlns:a16="http://schemas.microsoft.com/office/drawing/2014/main" id="{0D2D816B-8477-4F8F-A820-3A20018E1B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24592" y="6381328"/>
            <a:ext cx="667792" cy="354939"/>
          </a:xfrm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BCD43D5-037E-4195-86E5-C6B6202BC749}" type="slidenum">
              <a:rPr kumimoji="1" lang="en-US" altLang="zh-CN" sz="1800" b="1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1" lang="en-US" altLang="zh-CN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DF18F42-F582-4496-99F1-BA08A7E3DBC2}"/>
              </a:ext>
            </a:extLst>
          </p:cNvPr>
          <p:cNvSpPr/>
          <p:nvPr/>
        </p:nvSpPr>
        <p:spPr>
          <a:xfrm>
            <a:off x="1707761" y="354787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信道稀疏性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30" name="图片 29">
            <a:extLst>
              <a:ext uri="{FF2B5EF4-FFF2-40B4-BE49-F238E27FC236}">
                <a16:creationId xmlns:a16="http://schemas.microsoft.com/office/drawing/2014/main" id="{BEC8F117-5E95-4D4F-BF44-597CF2DD0C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072" y="1852386"/>
            <a:ext cx="3231654" cy="1746539"/>
          </a:xfrm>
          <a:prstGeom prst="rect">
            <a:avLst/>
          </a:prstGeom>
        </p:spPr>
      </p:pic>
      <p:sp>
        <p:nvSpPr>
          <p:cNvPr id="105" name="矩形 104">
            <a:extLst>
              <a:ext uri="{FF2B5EF4-FFF2-40B4-BE49-F238E27FC236}">
                <a16:creationId xmlns:a16="http://schemas.microsoft.com/office/drawing/2014/main" id="{D8F3786D-9A68-4570-ABBB-8E61A31607A5}"/>
              </a:ext>
            </a:extLst>
          </p:cNvPr>
          <p:cNvSpPr/>
          <p:nvPr/>
        </p:nvSpPr>
        <p:spPr>
          <a:xfrm>
            <a:off x="1631504" y="5747728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阵列稀疏性</a:t>
            </a:r>
            <a:endParaRPr kumimoji="0" lang="zh-CN" altLang="en-US" sz="1600" b="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B738618-125D-4F4D-8676-625743A9AD9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5240" y="3988239"/>
            <a:ext cx="2515630" cy="1674059"/>
          </a:xfrm>
          <a:prstGeom prst="rect">
            <a:avLst/>
          </a:prstGeom>
        </p:spPr>
      </p:pic>
      <p:sp>
        <p:nvSpPr>
          <p:cNvPr id="106" name="文本框 105">
            <a:extLst>
              <a:ext uri="{FF2B5EF4-FFF2-40B4-BE49-F238E27FC236}">
                <a16:creationId xmlns:a16="http://schemas.microsoft.com/office/drawing/2014/main" id="{E749CB66-2361-48B2-BD85-A497C65E9745}"/>
              </a:ext>
            </a:extLst>
          </p:cNvPr>
          <p:cNvSpPr txBox="1"/>
          <p:nvPr/>
        </p:nvSpPr>
        <p:spPr>
          <a:xfrm>
            <a:off x="2452822" y="4289857"/>
            <a:ext cx="138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 startAt="2"/>
            </a:pPr>
            <a:r>
              <a:rPr lang="zh-CN" altLang="en-US" sz="1400" dirty="0">
                <a:solidFill>
                  <a:srgbClr val="FF1B1B"/>
                </a:solidFill>
                <a:latin typeface="+mj-ea"/>
                <a:ea typeface="+mj-ea"/>
              </a:rPr>
              <a:t>栅瓣干扰</a:t>
            </a:r>
          </a:p>
        </p:txBody>
      </p:sp>
      <p:sp>
        <p:nvSpPr>
          <p:cNvPr id="107" name="文本框 106">
            <a:extLst>
              <a:ext uri="{FF2B5EF4-FFF2-40B4-BE49-F238E27FC236}">
                <a16:creationId xmlns:a16="http://schemas.microsoft.com/office/drawing/2014/main" id="{17A4ECCF-5F4B-43AC-86B2-B30EFA30CE49}"/>
              </a:ext>
            </a:extLst>
          </p:cNvPr>
          <p:cNvSpPr txBox="1"/>
          <p:nvPr/>
        </p:nvSpPr>
        <p:spPr>
          <a:xfrm>
            <a:off x="1112164" y="3904515"/>
            <a:ext cx="13834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ea"/>
              <a:buAutoNum type="circleNumDbPlain"/>
            </a:pPr>
            <a:r>
              <a:rPr lang="zh-CN" altLang="en-US" sz="1400" dirty="0">
                <a:solidFill>
                  <a:srgbClr val="FF4040"/>
                </a:solidFill>
                <a:latin typeface="+mj-ea"/>
                <a:ea typeface="+mj-ea"/>
              </a:rPr>
              <a:t>主瓣更窄</a:t>
            </a:r>
          </a:p>
        </p:txBody>
      </p:sp>
      <p:sp>
        <p:nvSpPr>
          <p:cNvPr id="148" name="文本框 147">
            <a:extLst>
              <a:ext uri="{FF2B5EF4-FFF2-40B4-BE49-F238E27FC236}">
                <a16:creationId xmlns:a16="http://schemas.microsoft.com/office/drawing/2014/main" id="{62C2639E-9F9A-4708-80B2-420644092400}"/>
              </a:ext>
            </a:extLst>
          </p:cNvPr>
          <p:cNvSpPr txBox="1"/>
          <p:nvPr/>
        </p:nvSpPr>
        <p:spPr bwMode="auto">
          <a:xfrm>
            <a:off x="525465" y="6237312"/>
            <a:ext cx="10899127" cy="506531"/>
          </a:xfrm>
          <a:prstGeom prst="rect">
            <a:avLst/>
          </a:prstGeom>
          <a:noFill/>
          <a:ln w="19050">
            <a:solidFill>
              <a:srgbClr val="053B5F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lIns="0" tIns="36000" rIns="0" bIns="108000" anchor="ctr" anchorCtr="0">
            <a:spAutoFit/>
          </a:bodyPr>
          <a:lstStyle/>
          <a:p>
            <a:pPr lvl="0" algn="ctr" eaLnBrk="1" hangingPunct="1">
              <a:lnSpc>
                <a:spcPct val="130000"/>
              </a:lnSpc>
              <a:spcBef>
                <a:spcPts val="0"/>
              </a:spcBef>
              <a:defRPr/>
            </a:pP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双稀疏性在通感性能域中呈现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异构性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，其差异化作用机制通过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非线性耦合</a:t>
            </a:r>
            <a:r>
              <a:rPr lang="zh-CN" altLang="en-US" sz="2000" b="1" dirty="0">
                <a:solidFill>
                  <a:srgbClr val="053B5F"/>
                </a:solidFill>
                <a:latin typeface="+mj-ea"/>
                <a:ea typeface="+mj-ea"/>
              </a:rPr>
              <a:t>实现</a:t>
            </a:r>
            <a:r>
              <a:rPr lang="zh-CN" altLang="en-US" sz="2000" b="1" dirty="0">
                <a:solidFill>
                  <a:srgbClr val="C00000"/>
                </a:solidFill>
                <a:latin typeface="+mj-ea"/>
                <a:ea typeface="+mj-ea"/>
              </a:rPr>
              <a:t>动态互补 </a:t>
            </a:r>
          </a:p>
        </p:txBody>
      </p:sp>
      <p:grpSp>
        <p:nvGrpSpPr>
          <p:cNvPr id="55" name="组合 54">
            <a:extLst>
              <a:ext uri="{FF2B5EF4-FFF2-40B4-BE49-F238E27FC236}">
                <a16:creationId xmlns:a16="http://schemas.microsoft.com/office/drawing/2014/main" id="{9A024818-16BA-4C30-A7F6-A8F728A801C7}"/>
              </a:ext>
            </a:extLst>
          </p:cNvPr>
          <p:cNvGrpSpPr/>
          <p:nvPr/>
        </p:nvGrpSpPr>
        <p:grpSpPr>
          <a:xfrm>
            <a:off x="530200" y="1118070"/>
            <a:ext cx="10696951" cy="533400"/>
            <a:chOff x="538480" y="1092610"/>
            <a:chExt cx="10094024" cy="533400"/>
          </a:xfrm>
        </p:grpSpPr>
        <p:sp>
          <p:nvSpPr>
            <p:cNvPr id="56" name="矩形: 圆角 55">
              <a:extLst>
                <a:ext uri="{FF2B5EF4-FFF2-40B4-BE49-F238E27FC236}">
                  <a16:creationId xmlns:a16="http://schemas.microsoft.com/office/drawing/2014/main" id="{43C5DFF0-1F06-4176-8F01-A579CAED1901}"/>
                </a:ext>
              </a:extLst>
            </p:cNvPr>
            <p:cNvSpPr/>
            <p:nvPr/>
          </p:nvSpPr>
          <p:spPr bwMode="auto">
            <a:xfrm>
              <a:off x="538480" y="1092610"/>
              <a:ext cx="10094024" cy="533400"/>
            </a:xfrm>
            <a:prstGeom prst="roundRect">
              <a:avLst/>
            </a:prstGeom>
            <a:solidFill>
              <a:srgbClr val="053B5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57" name="矩形 56">
              <a:extLst>
                <a:ext uri="{FF2B5EF4-FFF2-40B4-BE49-F238E27FC236}">
                  <a16:creationId xmlns:a16="http://schemas.microsoft.com/office/drawing/2014/main" id="{E3E26FA7-1DA7-4F58-8482-6EA74CC6F395}"/>
                </a:ext>
              </a:extLst>
            </p:cNvPr>
            <p:cNvSpPr/>
            <p:nvPr/>
          </p:nvSpPr>
          <p:spPr>
            <a:xfrm>
              <a:off x="609600" y="1143866"/>
              <a:ext cx="9877003" cy="430887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核心：探索双稀疏特征对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大规模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下通感系统</a:t>
              </a: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的异构性与耦合性</a:t>
              </a:r>
              <a:endParaRPr kumimoji="0" lang="en-US" altLang="zh-CN" sz="2200" b="1" dirty="0">
                <a:solidFill>
                  <a:srgbClr val="FFFFFF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  <p:graphicFrame>
        <p:nvGraphicFramePr>
          <p:cNvPr id="58" name="表格 4">
            <a:extLst>
              <a:ext uri="{FF2B5EF4-FFF2-40B4-BE49-F238E27FC236}">
                <a16:creationId xmlns:a16="http://schemas.microsoft.com/office/drawing/2014/main" id="{B48A2FB3-25CD-48ED-8C24-519EA6B230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05936018"/>
              </p:ext>
            </p:extLst>
          </p:nvPr>
        </p:nvGraphicFramePr>
        <p:xfrm>
          <a:off x="4486717" y="2106797"/>
          <a:ext cx="6762236" cy="3549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79658">
                  <a:extLst>
                    <a:ext uri="{9D8B030D-6E8A-4147-A177-3AD203B41FA5}">
                      <a16:colId xmlns:a16="http://schemas.microsoft.com/office/drawing/2014/main" val="463752640"/>
                    </a:ext>
                  </a:extLst>
                </a:gridCol>
                <a:gridCol w="2674266">
                  <a:extLst>
                    <a:ext uri="{9D8B030D-6E8A-4147-A177-3AD203B41FA5}">
                      <a16:colId xmlns:a16="http://schemas.microsoft.com/office/drawing/2014/main" val="3368797210"/>
                    </a:ext>
                  </a:extLst>
                </a:gridCol>
                <a:gridCol w="2808312">
                  <a:extLst>
                    <a:ext uri="{9D8B030D-6E8A-4147-A177-3AD203B41FA5}">
                      <a16:colId xmlns:a16="http://schemas.microsoft.com/office/drawing/2014/main" val="348762725"/>
                    </a:ext>
                  </a:extLst>
                </a:gridCol>
              </a:tblGrid>
              <a:tr h="887287">
                <a:tc>
                  <a:txBody>
                    <a:bodyPr/>
                    <a:lstStyle/>
                    <a:p>
                      <a:pPr algn="ctr"/>
                      <a:endParaRPr lang="zh-CN" altLang="en-US" sz="1800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对通信的影响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对感知的影响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9347096"/>
                  </a:ext>
                </a:extLst>
              </a:tr>
              <a:tr h="887287"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高频</a:t>
                      </a:r>
                      <a:r>
                        <a:rPr kumimoji="0" lang="zh-CN" altLang="en-US" sz="2000" b="1" dirty="0">
                          <a:solidFill>
                            <a:srgbClr val="053B5F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大规模</a:t>
                      </a:r>
                      <a:r>
                        <a:rPr kumimoji="0" lang="en-US" altLang="zh-CN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MIMO</a:t>
                      </a:r>
                      <a:r>
                        <a:rPr kumimoji="0" lang="zh-CN" altLang="en-US" sz="20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53B5F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稀疏阵列</a:t>
                      </a:r>
                      <a:endParaRPr kumimoji="0" lang="zh-CN" alt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53B5F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弥补信道增益损失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影响感知目标检测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46562580"/>
                  </a:ext>
                </a:extLst>
              </a:tr>
              <a:tr h="887287"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C0000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阵列稀疏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大天线孔径增加空间自由度，提升波束分辨率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kumimoji="0" lang="zh-CN" altLang="en-US" sz="1800" b="1" i="0" u="none" strike="noStrike" kern="1200" cap="none" spc="0" normalizeH="0" baseline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uLnTx/>
                        <a:uFillTx/>
                        <a:latin typeface="微软雅黑" panose="020B0503020204020204" pitchFamily="34" charset="-122"/>
                        <a:ea typeface="微软雅黑" panose="020B0503020204020204" pitchFamily="34" charset="-122"/>
                        <a:cs typeface="+mn-cs"/>
                      </a:endParaRPr>
                    </a:p>
                  </a:txBody>
                  <a:tcPr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7671908"/>
                  </a:ext>
                </a:extLst>
              </a:tr>
              <a:tr h="887287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800" dirty="0"/>
                        <a:t> </a:t>
                      </a:r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加剧用户间干扰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kumimoji="0" lang="zh-CN" altLang="en-US" sz="1800" b="1" i="0" u="none" strike="noStrike" kern="1200" cap="none" spc="0" normalizeH="0" baseline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uLnTx/>
                          <a:uFillTx/>
                          <a:latin typeface="微软雅黑" panose="020B0503020204020204" pitchFamily="34" charset="-122"/>
                          <a:ea typeface="微软雅黑" panose="020B0503020204020204" pitchFamily="34" charset="-122"/>
                          <a:cs typeface="+mn-cs"/>
                        </a:rPr>
                        <a:t> 感知精度</a:t>
                      </a:r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6929969"/>
                  </a:ext>
                </a:extLst>
              </a:tr>
            </a:tbl>
          </a:graphicData>
        </a:graphic>
      </p:graphicFrame>
      <p:sp>
        <p:nvSpPr>
          <p:cNvPr id="61" name="箭头: 上 1">
            <a:extLst>
              <a:ext uri="{FF2B5EF4-FFF2-40B4-BE49-F238E27FC236}">
                <a16:creationId xmlns:a16="http://schemas.microsoft.com/office/drawing/2014/main" id="{EA58B3A3-28FC-4867-86C9-0D7B73078FC5}"/>
              </a:ext>
            </a:extLst>
          </p:cNvPr>
          <p:cNvSpPr/>
          <p:nvPr/>
        </p:nvSpPr>
        <p:spPr>
          <a:xfrm rot="671505">
            <a:off x="8066551" y="3138988"/>
            <a:ext cx="276187" cy="704968"/>
          </a:xfrm>
          <a:custGeom>
            <a:avLst/>
            <a:gdLst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754665 w 1006220"/>
              <a:gd name="connsiteY4" fmla="*/ 2545461 h 2545461"/>
              <a:gd name="connsiteX5" fmla="*/ 251555 w 1006220"/>
              <a:gd name="connsiteY5" fmla="*/ 2545461 h 2545461"/>
              <a:gd name="connsiteX6" fmla="*/ 251555 w 1006220"/>
              <a:gd name="connsiteY6" fmla="*/ 503110 h 2545461"/>
              <a:gd name="connsiteX7" fmla="*/ 0 w 1006220"/>
              <a:gd name="connsiteY7" fmla="*/ 503110 h 2545461"/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251555 w 1006220"/>
              <a:gd name="connsiteY4" fmla="*/ 2545461 h 2545461"/>
              <a:gd name="connsiteX5" fmla="*/ 251555 w 1006220"/>
              <a:gd name="connsiteY5" fmla="*/ 503110 h 2545461"/>
              <a:gd name="connsiteX6" fmla="*/ 0 w 1006220"/>
              <a:gd name="connsiteY6" fmla="*/ 503110 h 254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6220" h="2545461">
                <a:moveTo>
                  <a:pt x="0" y="503110"/>
                </a:moveTo>
                <a:lnTo>
                  <a:pt x="503110" y="0"/>
                </a:lnTo>
                <a:lnTo>
                  <a:pt x="1006220" y="503110"/>
                </a:lnTo>
                <a:lnTo>
                  <a:pt x="754665" y="503110"/>
                </a:lnTo>
                <a:lnTo>
                  <a:pt x="251555" y="2545461"/>
                </a:lnTo>
                <a:lnTo>
                  <a:pt x="251555" y="503110"/>
                </a:lnTo>
                <a:lnTo>
                  <a:pt x="0" y="503110"/>
                </a:lnTo>
                <a:close/>
              </a:path>
            </a:pathLst>
          </a:custGeom>
          <a:gradFill flip="none" rotWithShape="1">
            <a:gsLst>
              <a:gs pos="0">
                <a:srgbClr val="99B1DA"/>
              </a:gs>
              <a:gs pos="50000">
                <a:srgbClr val="7792C0"/>
              </a:gs>
              <a:gs pos="100000">
                <a:srgbClr val="44546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箭头: 上 1">
            <a:extLst>
              <a:ext uri="{FF2B5EF4-FFF2-40B4-BE49-F238E27FC236}">
                <a16:creationId xmlns:a16="http://schemas.microsoft.com/office/drawing/2014/main" id="{F01C78E2-AED2-4E0F-8B2D-3E6FB75337BD}"/>
              </a:ext>
            </a:extLst>
          </p:cNvPr>
          <p:cNvSpPr/>
          <p:nvPr/>
        </p:nvSpPr>
        <p:spPr>
          <a:xfrm rot="11161724">
            <a:off x="10827725" y="3101125"/>
            <a:ext cx="292327" cy="709938"/>
          </a:xfrm>
          <a:custGeom>
            <a:avLst/>
            <a:gdLst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754665 w 1006220"/>
              <a:gd name="connsiteY4" fmla="*/ 2545461 h 2545461"/>
              <a:gd name="connsiteX5" fmla="*/ 251555 w 1006220"/>
              <a:gd name="connsiteY5" fmla="*/ 2545461 h 2545461"/>
              <a:gd name="connsiteX6" fmla="*/ 251555 w 1006220"/>
              <a:gd name="connsiteY6" fmla="*/ 503110 h 2545461"/>
              <a:gd name="connsiteX7" fmla="*/ 0 w 1006220"/>
              <a:gd name="connsiteY7" fmla="*/ 503110 h 2545461"/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251555 w 1006220"/>
              <a:gd name="connsiteY4" fmla="*/ 2545461 h 2545461"/>
              <a:gd name="connsiteX5" fmla="*/ 251555 w 1006220"/>
              <a:gd name="connsiteY5" fmla="*/ 503110 h 2545461"/>
              <a:gd name="connsiteX6" fmla="*/ 0 w 1006220"/>
              <a:gd name="connsiteY6" fmla="*/ 503110 h 254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6220" h="2545461">
                <a:moveTo>
                  <a:pt x="0" y="503110"/>
                </a:moveTo>
                <a:lnTo>
                  <a:pt x="503110" y="0"/>
                </a:lnTo>
                <a:lnTo>
                  <a:pt x="1006220" y="503110"/>
                </a:lnTo>
                <a:lnTo>
                  <a:pt x="754665" y="503110"/>
                </a:lnTo>
                <a:lnTo>
                  <a:pt x="251555" y="2545461"/>
                </a:lnTo>
                <a:lnTo>
                  <a:pt x="251555" y="503110"/>
                </a:lnTo>
                <a:lnTo>
                  <a:pt x="0" y="503110"/>
                </a:lnTo>
                <a:close/>
              </a:path>
            </a:pathLst>
          </a:custGeom>
          <a:gradFill flip="none" rotWithShape="1">
            <a:gsLst>
              <a:gs pos="0">
                <a:srgbClr val="99B1DA"/>
              </a:gs>
              <a:gs pos="50000">
                <a:srgbClr val="7792C0"/>
              </a:gs>
              <a:gs pos="100000">
                <a:srgbClr val="44546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上 1">
            <a:extLst>
              <a:ext uri="{FF2B5EF4-FFF2-40B4-BE49-F238E27FC236}">
                <a16:creationId xmlns:a16="http://schemas.microsoft.com/office/drawing/2014/main" id="{DC9DD20D-78CB-40B4-9416-242F827E0DF8}"/>
              </a:ext>
            </a:extLst>
          </p:cNvPr>
          <p:cNvSpPr/>
          <p:nvPr/>
        </p:nvSpPr>
        <p:spPr>
          <a:xfrm rot="671505">
            <a:off x="10902818" y="4063703"/>
            <a:ext cx="276187" cy="704968"/>
          </a:xfrm>
          <a:custGeom>
            <a:avLst/>
            <a:gdLst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754665 w 1006220"/>
              <a:gd name="connsiteY4" fmla="*/ 2545461 h 2545461"/>
              <a:gd name="connsiteX5" fmla="*/ 251555 w 1006220"/>
              <a:gd name="connsiteY5" fmla="*/ 2545461 h 2545461"/>
              <a:gd name="connsiteX6" fmla="*/ 251555 w 1006220"/>
              <a:gd name="connsiteY6" fmla="*/ 503110 h 2545461"/>
              <a:gd name="connsiteX7" fmla="*/ 0 w 1006220"/>
              <a:gd name="connsiteY7" fmla="*/ 503110 h 2545461"/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251555 w 1006220"/>
              <a:gd name="connsiteY4" fmla="*/ 2545461 h 2545461"/>
              <a:gd name="connsiteX5" fmla="*/ 251555 w 1006220"/>
              <a:gd name="connsiteY5" fmla="*/ 503110 h 2545461"/>
              <a:gd name="connsiteX6" fmla="*/ 0 w 1006220"/>
              <a:gd name="connsiteY6" fmla="*/ 503110 h 254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6220" h="2545461">
                <a:moveTo>
                  <a:pt x="0" y="503110"/>
                </a:moveTo>
                <a:lnTo>
                  <a:pt x="503110" y="0"/>
                </a:lnTo>
                <a:lnTo>
                  <a:pt x="1006220" y="503110"/>
                </a:lnTo>
                <a:lnTo>
                  <a:pt x="754665" y="503110"/>
                </a:lnTo>
                <a:lnTo>
                  <a:pt x="251555" y="2545461"/>
                </a:lnTo>
                <a:lnTo>
                  <a:pt x="251555" y="503110"/>
                </a:lnTo>
                <a:lnTo>
                  <a:pt x="0" y="503110"/>
                </a:lnTo>
                <a:close/>
              </a:path>
            </a:pathLst>
          </a:custGeom>
          <a:gradFill flip="none" rotWithShape="1">
            <a:gsLst>
              <a:gs pos="0">
                <a:srgbClr val="99B1DA"/>
              </a:gs>
              <a:gs pos="50000">
                <a:srgbClr val="7792C0"/>
              </a:gs>
              <a:gs pos="100000">
                <a:srgbClr val="44546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上 1">
            <a:extLst>
              <a:ext uri="{FF2B5EF4-FFF2-40B4-BE49-F238E27FC236}">
                <a16:creationId xmlns:a16="http://schemas.microsoft.com/office/drawing/2014/main" id="{76B32421-6FBE-4601-89D5-D073E5C9FC59}"/>
              </a:ext>
            </a:extLst>
          </p:cNvPr>
          <p:cNvSpPr/>
          <p:nvPr/>
        </p:nvSpPr>
        <p:spPr>
          <a:xfrm rot="671505">
            <a:off x="10649669" y="4891564"/>
            <a:ext cx="276187" cy="704968"/>
          </a:xfrm>
          <a:custGeom>
            <a:avLst/>
            <a:gdLst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754665 w 1006220"/>
              <a:gd name="connsiteY4" fmla="*/ 2545461 h 2545461"/>
              <a:gd name="connsiteX5" fmla="*/ 251555 w 1006220"/>
              <a:gd name="connsiteY5" fmla="*/ 2545461 h 2545461"/>
              <a:gd name="connsiteX6" fmla="*/ 251555 w 1006220"/>
              <a:gd name="connsiteY6" fmla="*/ 503110 h 2545461"/>
              <a:gd name="connsiteX7" fmla="*/ 0 w 1006220"/>
              <a:gd name="connsiteY7" fmla="*/ 503110 h 2545461"/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251555 w 1006220"/>
              <a:gd name="connsiteY4" fmla="*/ 2545461 h 2545461"/>
              <a:gd name="connsiteX5" fmla="*/ 251555 w 1006220"/>
              <a:gd name="connsiteY5" fmla="*/ 503110 h 2545461"/>
              <a:gd name="connsiteX6" fmla="*/ 0 w 1006220"/>
              <a:gd name="connsiteY6" fmla="*/ 503110 h 254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6220" h="2545461">
                <a:moveTo>
                  <a:pt x="0" y="503110"/>
                </a:moveTo>
                <a:lnTo>
                  <a:pt x="503110" y="0"/>
                </a:lnTo>
                <a:lnTo>
                  <a:pt x="1006220" y="503110"/>
                </a:lnTo>
                <a:lnTo>
                  <a:pt x="754665" y="503110"/>
                </a:lnTo>
                <a:lnTo>
                  <a:pt x="251555" y="2545461"/>
                </a:lnTo>
                <a:lnTo>
                  <a:pt x="251555" y="503110"/>
                </a:lnTo>
                <a:lnTo>
                  <a:pt x="0" y="503110"/>
                </a:lnTo>
                <a:close/>
              </a:path>
            </a:pathLst>
          </a:custGeom>
          <a:gradFill flip="none" rotWithShape="1">
            <a:gsLst>
              <a:gs pos="0">
                <a:srgbClr val="99B1DA"/>
              </a:gs>
              <a:gs pos="50000">
                <a:srgbClr val="7792C0"/>
              </a:gs>
              <a:gs pos="100000">
                <a:srgbClr val="44546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箭头: 上 1">
            <a:extLst>
              <a:ext uri="{FF2B5EF4-FFF2-40B4-BE49-F238E27FC236}">
                <a16:creationId xmlns:a16="http://schemas.microsoft.com/office/drawing/2014/main" id="{71E62890-AD3F-4C96-A579-25E19D3818BD}"/>
              </a:ext>
            </a:extLst>
          </p:cNvPr>
          <p:cNvSpPr/>
          <p:nvPr/>
        </p:nvSpPr>
        <p:spPr>
          <a:xfrm rot="11161724">
            <a:off x="8060758" y="4871182"/>
            <a:ext cx="292327" cy="709938"/>
          </a:xfrm>
          <a:custGeom>
            <a:avLst/>
            <a:gdLst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754665 w 1006220"/>
              <a:gd name="connsiteY4" fmla="*/ 2545461 h 2545461"/>
              <a:gd name="connsiteX5" fmla="*/ 251555 w 1006220"/>
              <a:gd name="connsiteY5" fmla="*/ 2545461 h 2545461"/>
              <a:gd name="connsiteX6" fmla="*/ 251555 w 1006220"/>
              <a:gd name="connsiteY6" fmla="*/ 503110 h 2545461"/>
              <a:gd name="connsiteX7" fmla="*/ 0 w 1006220"/>
              <a:gd name="connsiteY7" fmla="*/ 503110 h 2545461"/>
              <a:gd name="connsiteX0" fmla="*/ 0 w 1006220"/>
              <a:gd name="connsiteY0" fmla="*/ 503110 h 2545461"/>
              <a:gd name="connsiteX1" fmla="*/ 503110 w 1006220"/>
              <a:gd name="connsiteY1" fmla="*/ 0 h 2545461"/>
              <a:gd name="connsiteX2" fmla="*/ 1006220 w 1006220"/>
              <a:gd name="connsiteY2" fmla="*/ 503110 h 2545461"/>
              <a:gd name="connsiteX3" fmla="*/ 754665 w 1006220"/>
              <a:gd name="connsiteY3" fmla="*/ 503110 h 2545461"/>
              <a:gd name="connsiteX4" fmla="*/ 251555 w 1006220"/>
              <a:gd name="connsiteY4" fmla="*/ 2545461 h 2545461"/>
              <a:gd name="connsiteX5" fmla="*/ 251555 w 1006220"/>
              <a:gd name="connsiteY5" fmla="*/ 503110 h 2545461"/>
              <a:gd name="connsiteX6" fmla="*/ 0 w 1006220"/>
              <a:gd name="connsiteY6" fmla="*/ 503110 h 25454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006220" h="2545461">
                <a:moveTo>
                  <a:pt x="0" y="503110"/>
                </a:moveTo>
                <a:lnTo>
                  <a:pt x="503110" y="0"/>
                </a:lnTo>
                <a:lnTo>
                  <a:pt x="1006220" y="503110"/>
                </a:lnTo>
                <a:lnTo>
                  <a:pt x="754665" y="503110"/>
                </a:lnTo>
                <a:lnTo>
                  <a:pt x="251555" y="2545461"/>
                </a:lnTo>
                <a:lnTo>
                  <a:pt x="251555" y="503110"/>
                </a:lnTo>
                <a:lnTo>
                  <a:pt x="0" y="503110"/>
                </a:lnTo>
                <a:close/>
              </a:path>
            </a:pathLst>
          </a:custGeom>
          <a:gradFill flip="none" rotWithShape="1">
            <a:gsLst>
              <a:gs pos="0">
                <a:srgbClr val="99B1DA"/>
              </a:gs>
              <a:gs pos="50000">
                <a:srgbClr val="7792C0"/>
              </a:gs>
              <a:gs pos="100000">
                <a:srgbClr val="44546A"/>
              </a:gs>
            </a:gsLst>
            <a:lin ang="8100000" scaled="1"/>
            <a:tileRect/>
          </a:gradFill>
          <a:ln>
            <a:noFill/>
          </a:ln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197558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750" fill="hold"/>
                                        <p:tgtEl>
                                          <p:spTgt spid="1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A58188A-F064-4DCA-B59D-AC876CEF2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7368" y="215617"/>
            <a:ext cx="8737600" cy="533400"/>
          </a:xfrm>
        </p:spPr>
        <p:txBody>
          <a:bodyPr/>
          <a:lstStyle/>
          <a:p>
            <a:r>
              <a:rPr kumimoji="1" lang="zh-CN" altLang="en-US" sz="3600" b="1" i="0" u="none" strike="noStrike" kern="0" cap="none" spc="0" normalizeH="0" baseline="0" noProof="0" dirty="0">
                <a:ln>
                  <a:noFill/>
                </a:ln>
                <a:solidFill>
                  <a:srgbClr val="17177A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项目研究内容：</a:t>
            </a:r>
            <a:r>
              <a:rPr kumimoji="1" lang="zh-CN" alt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/>
                <a:ea typeface="微软雅黑" panose="020B0503020204020204" pitchFamily="34" charset="-122"/>
                <a:cs typeface="+mj-cs"/>
              </a:rPr>
              <a:t>技术方法层面</a:t>
            </a:r>
            <a:endParaRPr lang="zh-CN" altLang="en-US" dirty="0">
              <a:solidFill>
                <a:srgbClr val="C00000"/>
              </a:solidFill>
            </a:endParaRPr>
          </a:p>
        </p:txBody>
      </p:sp>
      <p:grpSp>
        <p:nvGrpSpPr>
          <p:cNvPr id="5" name="组合 4">
            <a:extLst>
              <a:ext uri="{FF2B5EF4-FFF2-40B4-BE49-F238E27FC236}">
                <a16:creationId xmlns:a16="http://schemas.microsoft.com/office/drawing/2014/main" id="{AF241702-5510-459D-993B-6062D0DE987D}"/>
              </a:ext>
            </a:extLst>
          </p:cNvPr>
          <p:cNvGrpSpPr/>
          <p:nvPr/>
        </p:nvGrpSpPr>
        <p:grpSpPr>
          <a:xfrm>
            <a:off x="327650" y="1053059"/>
            <a:ext cx="11528990" cy="540682"/>
            <a:chOff x="538480" y="1058933"/>
            <a:chExt cx="9668018" cy="615371"/>
          </a:xfrm>
        </p:grpSpPr>
        <p:sp>
          <p:nvSpPr>
            <p:cNvPr id="6" name="矩形: 圆角 5">
              <a:extLst>
                <a:ext uri="{FF2B5EF4-FFF2-40B4-BE49-F238E27FC236}">
                  <a16:creationId xmlns:a16="http://schemas.microsoft.com/office/drawing/2014/main" id="{F1D95426-D810-4EB2-A3AE-C3CB1CDC4A13}"/>
                </a:ext>
              </a:extLst>
            </p:cNvPr>
            <p:cNvSpPr/>
            <p:nvPr/>
          </p:nvSpPr>
          <p:spPr bwMode="auto">
            <a:xfrm>
              <a:off x="538480" y="1067904"/>
              <a:ext cx="9542661" cy="606400"/>
            </a:xfrm>
            <a:prstGeom prst="roundRect">
              <a:avLst/>
            </a:prstGeom>
            <a:solidFill>
              <a:srgbClr val="053B5F"/>
            </a:solidFill>
            <a:ln w="12700"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itchFamily="18" charset="0"/>
                <a:ea typeface="宋体" pitchFamily="2" charset="-122"/>
                <a:cs typeface="+mn-cs"/>
              </a:endParaRPr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2E5242E0-FDE8-4EBE-BB2A-BC0638F5AA2A}"/>
                </a:ext>
              </a:extLst>
            </p:cNvPr>
            <p:cNvSpPr/>
            <p:nvPr/>
          </p:nvSpPr>
          <p:spPr>
            <a:xfrm>
              <a:off x="652920" y="1058933"/>
              <a:ext cx="9553578" cy="557185"/>
            </a:xfrm>
            <a:prstGeom prst="rect">
              <a:avLst/>
            </a:prstGeo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lvl="0" eaLnBrk="1" fontAlgn="auto" hangingPunct="1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核心：研究大规模双稀疏</a:t>
              </a:r>
              <a:r>
                <a:rPr kumimoji="0" lang="en-US" altLang="zh-CN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MIMO</a:t>
              </a: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系统通感融合</a:t>
              </a:r>
              <a:r>
                <a:rPr kumimoji="0" lang="zh-CN" altLang="en-US" sz="2200" b="1" i="0" u="none" strike="noStrike" kern="120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  <a:cs typeface="+mn-cs"/>
                </a:rPr>
                <a:t>的</a:t>
              </a:r>
              <a:r>
                <a:rPr kumimoji="0" lang="zh-CN" altLang="en-US" sz="2200" b="1" dirty="0">
                  <a:solidFill>
                    <a:srgbClr val="FFFFFF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互补协同机制与传输方法</a:t>
              </a:r>
              <a:endParaRPr kumimoji="0" lang="zh-CN" altLang="en-US" sz="22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endParaRPr>
            </a:p>
          </p:txBody>
        </p:sp>
      </p:grpSp>
      <p:sp>
        <p:nvSpPr>
          <p:cNvPr id="56" name="箭头: 右 55">
            <a:extLst>
              <a:ext uri="{FF2B5EF4-FFF2-40B4-BE49-F238E27FC236}">
                <a16:creationId xmlns:a16="http://schemas.microsoft.com/office/drawing/2014/main" id="{BFB37E93-8D1B-4A6F-AF5B-5E01664E1399}"/>
              </a:ext>
            </a:extLst>
          </p:cNvPr>
          <p:cNvSpPr/>
          <p:nvPr/>
        </p:nvSpPr>
        <p:spPr>
          <a:xfrm>
            <a:off x="327650" y="6487291"/>
            <a:ext cx="11456981" cy="361668"/>
          </a:xfrm>
          <a:prstGeom prst="rightArrow">
            <a:avLst/>
          </a:prstGeom>
          <a:gradFill flip="none" rotWithShape="1">
            <a:gsLst>
              <a:gs pos="0">
                <a:srgbClr val="4472C4">
                  <a:alpha val="16000"/>
                </a:srgbClr>
              </a:gs>
              <a:gs pos="100000">
                <a:srgbClr val="44546A"/>
              </a:gs>
            </a:gsLst>
            <a:lin ang="0" scaled="1"/>
            <a:tileRect/>
          </a:gradFill>
          <a:ln>
            <a:noFill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58" name="椭圆 57">
            <a:extLst>
              <a:ext uri="{FF2B5EF4-FFF2-40B4-BE49-F238E27FC236}">
                <a16:creationId xmlns:a16="http://schemas.microsoft.com/office/drawing/2014/main" id="{7B408240-032F-406B-AF0F-79052BBC1082}"/>
              </a:ext>
            </a:extLst>
          </p:cNvPr>
          <p:cNvSpPr/>
          <p:nvPr/>
        </p:nvSpPr>
        <p:spPr>
          <a:xfrm>
            <a:off x="355721" y="6615292"/>
            <a:ext cx="103294" cy="97240"/>
          </a:xfrm>
          <a:prstGeom prst="ellipse">
            <a:avLst/>
          </a:prstGeom>
          <a:solidFill>
            <a:srgbClr val="EEFBF8"/>
          </a:solidFill>
          <a:ln>
            <a:solidFill>
              <a:srgbClr val="0070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5" name="矩形: 圆角 64">
            <a:extLst>
              <a:ext uri="{FF2B5EF4-FFF2-40B4-BE49-F238E27FC236}">
                <a16:creationId xmlns:a16="http://schemas.microsoft.com/office/drawing/2014/main" id="{8510614D-EB0F-4C79-8A45-E81E3B7E0E3B}"/>
              </a:ext>
            </a:extLst>
          </p:cNvPr>
          <p:cNvSpPr/>
          <p:nvPr/>
        </p:nvSpPr>
        <p:spPr>
          <a:xfrm>
            <a:off x="4396554" y="1900855"/>
            <a:ext cx="3156557" cy="772474"/>
          </a:xfrm>
          <a:prstGeom prst="roundRect">
            <a:avLst>
              <a:gd name="adj" fmla="val 2127"/>
            </a:avLst>
          </a:prstGeom>
          <a:solidFill>
            <a:srgbClr val="7792C0"/>
          </a:solidFill>
          <a:ln>
            <a:noFill/>
          </a:ln>
          <a:effectLst>
            <a:outerShdw blurRad="177800" dist="38100" dir="5400000" algn="t" rotWithShape="0">
              <a:srgbClr val="7792C0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ctr">
              <a:lnSpc>
                <a:spcPct val="130000"/>
              </a:lnSpc>
              <a:buFont typeface="Wingdings" panose="05000000000000000000" pitchFamily="2" charset="2"/>
              <a:buNone/>
            </a:pP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波形优化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：逼近性能边界的双稀疏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MIMO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通感波形设计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62" name="矩形: 圆角 61">
            <a:extLst>
              <a:ext uri="{FF2B5EF4-FFF2-40B4-BE49-F238E27FC236}">
                <a16:creationId xmlns:a16="http://schemas.microsoft.com/office/drawing/2014/main" id="{9E33CE6D-EACB-422A-A07B-F1DC9B6A17A7}"/>
              </a:ext>
            </a:extLst>
          </p:cNvPr>
          <p:cNvSpPr/>
          <p:nvPr/>
        </p:nvSpPr>
        <p:spPr>
          <a:xfrm>
            <a:off x="4277510" y="1762724"/>
            <a:ext cx="3473979" cy="4586143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71" name="直接连接符 70">
            <a:extLst>
              <a:ext uri="{FF2B5EF4-FFF2-40B4-BE49-F238E27FC236}">
                <a16:creationId xmlns:a16="http://schemas.microsoft.com/office/drawing/2014/main" id="{8DD6E809-0551-4319-A103-32EE34ED25FE}"/>
              </a:ext>
            </a:extLst>
          </p:cNvPr>
          <p:cNvCxnSpPr>
            <a:cxnSpLocks/>
            <a:endCxn id="58" idx="0"/>
          </p:cNvCxnSpPr>
          <p:nvPr/>
        </p:nvCxnSpPr>
        <p:spPr>
          <a:xfrm>
            <a:off x="407368" y="5940831"/>
            <a:ext cx="0" cy="67446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矩形: 圆角 77">
            <a:extLst>
              <a:ext uri="{FF2B5EF4-FFF2-40B4-BE49-F238E27FC236}">
                <a16:creationId xmlns:a16="http://schemas.microsoft.com/office/drawing/2014/main" id="{027FA97B-C7B2-410E-8D09-2769BAF1E902}"/>
              </a:ext>
            </a:extLst>
          </p:cNvPr>
          <p:cNvSpPr/>
          <p:nvPr/>
        </p:nvSpPr>
        <p:spPr>
          <a:xfrm>
            <a:off x="575846" y="1894764"/>
            <a:ext cx="3142903" cy="789950"/>
          </a:xfrm>
          <a:prstGeom prst="roundRect">
            <a:avLst>
              <a:gd name="adj" fmla="val 2127"/>
            </a:avLst>
          </a:prstGeom>
          <a:solidFill>
            <a:srgbClr val="99B1DA"/>
          </a:solidFill>
          <a:ln>
            <a:noFill/>
          </a:ln>
          <a:effectLst>
            <a:outerShdw blurRad="177800" dist="38100" dir="5400000" algn="t" rotWithShape="0">
              <a:srgbClr val="BCCBE9"/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</a:pP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理论性能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：探索双稀疏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MIMO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下的通感</a:t>
            </a:r>
            <a:r>
              <a:rPr lang="en-US" altLang="zh-CN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Pareto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性能边界</a:t>
            </a:r>
          </a:p>
        </p:txBody>
      </p:sp>
      <p:cxnSp>
        <p:nvCxnSpPr>
          <p:cNvPr id="80" name="直接连接符 79">
            <a:extLst>
              <a:ext uri="{FF2B5EF4-FFF2-40B4-BE49-F238E27FC236}">
                <a16:creationId xmlns:a16="http://schemas.microsoft.com/office/drawing/2014/main" id="{8E843F0F-1F56-4CF9-9B08-8F00BA013022}"/>
              </a:ext>
            </a:extLst>
          </p:cNvPr>
          <p:cNvCxnSpPr>
            <a:cxnSpLocks/>
            <a:stCxn id="81" idx="2"/>
          </p:cNvCxnSpPr>
          <p:nvPr/>
        </p:nvCxnSpPr>
        <p:spPr>
          <a:xfrm flipV="1">
            <a:off x="459015" y="2800932"/>
            <a:ext cx="3274422" cy="16329"/>
          </a:xfrm>
          <a:prstGeom prst="line">
            <a:avLst/>
          </a:prstGeom>
          <a:ln w="19050">
            <a:solidFill>
              <a:srgbClr val="99B1D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椭圆 80">
            <a:extLst>
              <a:ext uri="{FF2B5EF4-FFF2-40B4-BE49-F238E27FC236}">
                <a16:creationId xmlns:a16="http://schemas.microsoft.com/office/drawing/2014/main" id="{370EF33B-AB2F-441F-898D-47BE1433366C}"/>
              </a:ext>
            </a:extLst>
          </p:cNvPr>
          <p:cNvSpPr/>
          <p:nvPr/>
        </p:nvSpPr>
        <p:spPr>
          <a:xfrm>
            <a:off x="459015" y="2750174"/>
            <a:ext cx="120916" cy="134173"/>
          </a:xfrm>
          <a:prstGeom prst="ellipse">
            <a:avLst/>
          </a:prstGeom>
          <a:solidFill>
            <a:srgbClr val="FFFFFF"/>
          </a:solidFill>
          <a:ln w="25400">
            <a:solidFill>
              <a:srgbClr val="99B1DA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76" name="矩形: 圆角 75">
            <a:extLst>
              <a:ext uri="{FF2B5EF4-FFF2-40B4-BE49-F238E27FC236}">
                <a16:creationId xmlns:a16="http://schemas.microsoft.com/office/drawing/2014/main" id="{0B95E9AC-01F9-4A36-A7FD-4CD8C5D2C7CB}"/>
              </a:ext>
            </a:extLst>
          </p:cNvPr>
          <p:cNvSpPr/>
          <p:nvPr/>
        </p:nvSpPr>
        <p:spPr>
          <a:xfrm>
            <a:off x="407367" y="1764723"/>
            <a:ext cx="3479863" cy="4586142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4" name="矩形: 圆角 83">
            <a:extLst>
              <a:ext uri="{FF2B5EF4-FFF2-40B4-BE49-F238E27FC236}">
                <a16:creationId xmlns:a16="http://schemas.microsoft.com/office/drawing/2014/main" id="{471EFFE1-DEFB-4D3C-A416-FFE3CB884FB0}"/>
              </a:ext>
            </a:extLst>
          </p:cNvPr>
          <p:cNvSpPr/>
          <p:nvPr/>
        </p:nvSpPr>
        <p:spPr>
          <a:xfrm>
            <a:off x="8220464" y="1892384"/>
            <a:ext cx="3173233" cy="777229"/>
          </a:xfrm>
          <a:prstGeom prst="roundRect">
            <a:avLst>
              <a:gd name="adj" fmla="val 2127"/>
            </a:avLst>
          </a:prstGeom>
          <a:solidFill>
            <a:srgbClr val="44546A"/>
          </a:solidFill>
          <a:ln>
            <a:noFill/>
          </a:ln>
          <a:effectLst>
            <a:outerShdw blurRad="177800" dist="38100" dir="5400000" algn="t" rotWithShape="0">
              <a:srgbClr val="44546A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30000"/>
              </a:lnSpc>
              <a:defRPr/>
            </a:pPr>
            <a:r>
              <a:rPr lang="zh-CN" altLang="en-US" sz="1600" b="1" dirty="0">
                <a:solidFill>
                  <a:srgbClr val="C00000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互补协同</a:t>
            </a:r>
            <a:r>
              <a:rPr lang="zh-CN" altLang="en-US" sz="1600" b="1" dirty="0">
                <a:solidFill>
                  <a:srgbClr val="FFFFF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Arial" panose="020B0604020202020204" pitchFamily="34" charset="0"/>
              </a:rPr>
              <a:t>：研究双稀疏性多站互补协同的通感传输方法</a:t>
            </a:r>
            <a:endParaRPr lang="en-US" altLang="zh-CN" sz="1600" b="1" dirty="0">
              <a:solidFill>
                <a:srgbClr val="FFFFFF"/>
              </a:solidFill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6" name="椭圆 85">
            <a:extLst>
              <a:ext uri="{FF2B5EF4-FFF2-40B4-BE49-F238E27FC236}">
                <a16:creationId xmlns:a16="http://schemas.microsoft.com/office/drawing/2014/main" id="{867B5375-F671-4A07-A9EC-EF771C210E30}"/>
              </a:ext>
            </a:extLst>
          </p:cNvPr>
          <p:cNvSpPr/>
          <p:nvPr/>
        </p:nvSpPr>
        <p:spPr>
          <a:xfrm>
            <a:off x="8154300" y="2749732"/>
            <a:ext cx="129889" cy="138084"/>
          </a:xfrm>
          <a:prstGeom prst="ellipse">
            <a:avLst/>
          </a:prstGeom>
          <a:solidFill>
            <a:srgbClr val="FFFFFF"/>
          </a:solidFill>
          <a:ln>
            <a:solidFill>
              <a:srgbClr val="44546A"/>
            </a:solidFill>
          </a:ln>
          <a:effectLst>
            <a:outerShdw blurRad="177800" dist="38100" dir="5400000" algn="t" rotWithShape="0">
              <a:srgbClr val="44546A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87" name="矩形: 圆角 86">
            <a:extLst>
              <a:ext uri="{FF2B5EF4-FFF2-40B4-BE49-F238E27FC236}">
                <a16:creationId xmlns:a16="http://schemas.microsoft.com/office/drawing/2014/main" id="{3C05E9F2-CF73-4C92-994B-89374DCDE6FB}"/>
              </a:ext>
            </a:extLst>
          </p:cNvPr>
          <p:cNvSpPr/>
          <p:nvPr/>
        </p:nvSpPr>
        <p:spPr>
          <a:xfrm>
            <a:off x="8100092" y="1760693"/>
            <a:ext cx="3383529" cy="4586142"/>
          </a:xfrm>
          <a:prstGeom prst="roundRect">
            <a:avLst>
              <a:gd name="adj" fmla="val 2534"/>
            </a:avLst>
          </a:prstGeom>
          <a:noFill/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94" name="直接连接符 93">
            <a:extLst>
              <a:ext uri="{FF2B5EF4-FFF2-40B4-BE49-F238E27FC236}">
                <a16:creationId xmlns:a16="http://schemas.microsoft.com/office/drawing/2014/main" id="{DC3255ED-9BB5-4EDD-8D19-1521C7343ADB}"/>
              </a:ext>
            </a:extLst>
          </p:cNvPr>
          <p:cNvCxnSpPr>
            <a:cxnSpLocks/>
          </p:cNvCxnSpPr>
          <p:nvPr/>
        </p:nvCxnSpPr>
        <p:spPr>
          <a:xfrm>
            <a:off x="4396554" y="2809554"/>
            <a:ext cx="3211614" cy="515"/>
          </a:xfrm>
          <a:prstGeom prst="line">
            <a:avLst/>
          </a:prstGeom>
          <a:ln w="19050">
            <a:solidFill>
              <a:srgbClr val="7792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0B138062-66F4-472F-9D8A-C1F124EC45F7}"/>
              </a:ext>
            </a:extLst>
          </p:cNvPr>
          <p:cNvSpPr/>
          <p:nvPr/>
        </p:nvSpPr>
        <p:spPr>
          <a:xfrm>
            <a:off x="4332481" y="2752004"/>
            <a:ext cx="129889" cy="132343"/>
          </a:xfrm>
          <a:prstGeom prst="ellipse">
            <a:avLst/>
          </a:prstGeom>
          <a:solidFill>
            <a:srgbClr val="FFFFFF"/>
          </a:solidFill>
          <a:ln>
            <a:solidFill>
              <a:srgbClr val="7792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69" name="图片 168">
            <a:extLst>
              <a:ext uri="{FF2B5EF4-FFF2-40B4-BE49-F238E27FC236}">
                <a16:creationId xmlns:a16="http://schemas.microsoft.com/office/drawing/2014/main" id="{59BE55B1-0D14-490C-8E07-088A1FBF45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4983" y="3031658"/>
            <a:ext cx="3608110" cy="2541877"/>
          </a:xfrm>
          <a:prstGeom prst="rect">
            <a:avLst/>
          </a:prstGeom>
        </p:spPr>
      </p:pic>
      <p:sp>
        <p:nvSpPr>
          <p:cNvPr id="182" name="椭圆 181">
            <a:extLst>
              <a:ext uri="{FF2B5EF4-FFF2-40B4-BE49-F238E27FC236}">
                <a16:creationId xmlns:a16="http://schemas.microsoft.com/office/drawing/2014/main" id="{169CAEC0-ACB1-4C4A-8699-D777F9286A5F}"/>
              </a:ext>
            </a:extLst>
          </p:cNvPr>
          <p:cNvSpPr/>
          <p:nvPr/>
        </p:nvSpPr>
        <p:spPr>
          <a:xfrm>
            <a:off x="4229187" y="6615292"/>
            <a:ext cx="103294" cy="97240"/>
          </a:xfrm>
          <a:prstGeom prst="ellipse">
            <a:avLst/>
          </a:prstGeom>
          <a:solidFill>
            <a:srgbClr val="EEFBF8"/>
          </a:solidFill>
          <a:ln>
            <a:solidFill>
              <a:srgbClr val="0070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83" name="直接连接符 182">
            <a:extLst>
              <a:ext uri="{FF2B5EF4-FFF2-40B4-BE49-F238E27FC236}">
                <a16:creationId xmlns:a16="http://schemas.microsoft.com/office/drawing/2014/main" id="{8CEF21C1-5B58-4EB7-B569-D029B6F4B035}"/>
              </a:ext>
            </a:extLst>
          </p:cNvPr>
          <p:cNvCxnSpPr>
            <a:cxnSpLocks/>
            <a:endCxn id="182" idx="0"/>
          </p:cNvCxnSpPr>
          <p:nvPr/>
        </p:nvCxnSpPr>
        <p:spPr>
          <a:xfrm>
            <a:off x="4280834" y="5940831"/>
            <a:ext cx="0" cy="67446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椭圆 183">
            <a:extLst>
              <a:ext uri="{FF2B5EF4-FFF2-40B4-BE49-F238E27FC236}">
                <a16:creationId xmlns:a16="http://schemas.microsoft.com/office/drawing/2014/main" id="{8E43B5BA-F910-45FC-B6A0-7E9E3F6915DE}"/>
              </a:ext>
            </a:extLst>
          </p:cNvPr>
          <p:cNvSpPr/>
          <p:nvPr/>
        </p:nvSpPr>
        <p:spPr>
          <a:xfrm>
            <a:off x="8051006" y="6615292"/>
            <a:ext cx="103294" cy="97240"/>
          </a:xfrm>
          <a:prstGeom prst="ellipse">
            <a:avLst/>
          </a:prstGeom>
          <a:solidFill>
            <a:srgbClr val="EEFBF8"/>
          </a:solidFill>
          <a:ln>
            <a:solidFill>
              <a:srgbClr val="0070C0"/>
            </a:solidFill>
          </a:ln>
          <a:effectLst>
            <a:outerShdw blurRad="177800" dist="38100" dir="5400000" algn="t" rotWithShape="0">
              <a:srgbClr val="4472C4">
                <a:alpha val="60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 dirty="0">
              <a:latin typeface="Arial" panose="020B0604020202020204" pitchFamily="34" charset="0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cxnSp>
        <p:nvCxnSpPr>
          <p:cNvPr id="185" name="直接连接符 184">
            <a:extLst>
              <a:ext uri="{FF2B5EF4-FFF2-40B4-BE49-F238E27FC236}">
                <a16:creationId xmlns:a16="http://schemas.microsoft.com/office/drawing/2014/main" id="{48863D56-2D43-48F7-A870-71D335679AAD}"/>
              </a:ext>
            </a:extLst>
          </p:cNvPr>
          <p:cNvCxnSpPr>
            <a:cxnSpLocks/>
            <a:endCxn id="184" idx="0"/>
          </p:cNvCxnSpPr>
          <p:nvPr/>
        </p:nvCxnSpPr>
        <p:spPr>
          <a:xfrm>
            <a:off x="8102653" y="5940831"/>
            <a:ext cx="0" cy="674461"/>
          </a:xfrm>
          <a:prstGeom prst="line">
            <a:avLst/>
          </a:prstGeom>
          <a:ln w="19050">
            <a:solidFill>
              <a:schemeClr val="tx1">
                <a:lumMod val="65000"/>
                <a:lumOff val="3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5" name="图片 194">
            <a:extLst>
              <a:ext uri="{FF2B5EF4-FFF2-40B4-BE49-F238E27FC236}">
                <a16:creationId xmlns:a16="http://schemas.microsoft.com/office/drawing/2014/main" id="{2AC509C5-F20D-4B5E-9CAC-9DA72BAC342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37409" y="2995140"/>
            <a:ext cx="694163" cy="1279389"/>
          </a:xfrm>
          <a:prstGeom prst="rect">
            <a:avLst/>
          </a:prstGeom>
        </p:spPr>
      </p:pic>
      <p:pic>
        <p:nvPicPr>
          <p:cNvPr id="201" name="图片 200">
            <a:extLst>
              <a:ext uri="{FF2B5EF4-FFF2-40B4-BE49-F238E27FC236}">
                <a16:creationId xmlns:a16="http://schemas.microsoft.com/office/drawing/2014/main" id="{34B74DCD-E076-4208-9FAD-D9F14F28B6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rot="10950634">
            <a:off x="5426614" y="3222488"/>
            <a:ext cx="1228782" cy="736044"/>
          </a:xfrm>
          <a:prstGeom prst="rect">
            <a:avLst/>
          </a:prstGeom>
        </p:spPr>
      </p:pic>
      <p:pic>
        <p:nvPicPr>
          <p:cNvPr id="202" name="图片 201">
            <a:extLst>
              <a:ext uri="{FF2B5EF4-FFF2-40B4-BE49-F238E27FC236}">
                <a16:creationId xmlns:a16="http://schemas.microsoft.com/office/drawing/2014/main" id="{B73E4EA7-3C9C-4A97-B24A-CD0FB1743D6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 rot="7210806">
            <a:off x="5916407" y="2602201"/>
            <a:ext cx="519111" cy="1269975"/>
          </a:xfrm>
          <a:prstGeom prst="rect">
            <a:avLst/>
          </a:prstGeom>
        </p:spPr>
      </p:pic>
      <p:pic>
        <p:nvPicPr>
          <p:cNvPr id="203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<a:extLst>
              <a:ext uri="{FF2B5EF4-FFF2-40B4-BE49-F238E27FC236}">
                <a16:creationId xmlns:a16="http://schemas.microsoft.com/office/drawing/2014/main" id="{A862F2C4-8F04-443E-A560-86B80BE49B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38899" y="3860281"/>
            <a:ext cx="509540" cy="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4" name="图片 203">
            <a:extLst>
              <a:ext uri="{FF2B5EF4-FFF2-40B4-BE49-F238E27FC236}">
                <a16:creationId xmlns:a16="http://schemas.microsoft.com/office/drawing/2014/main" id="{C3F42F8F-5A47-44AB-BFA7-4BF7AA668077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2956" t="67420" r="87" b="7914"/>
          <a:stretch/>
        </p:blipFill>
        <p:spPr>
          <a:xfrm rot="216818">
            <a:off x="6887094" y="3028416"/>
            <a:ext cx="635750" cy="547209"/>
          </a:xfrm>
          <a:prstGeom prst="rect">
            <a:avLst/>
          </a:prstGeom>
        </p:spPr>
      </p:pic>
      <p:pic>
        <p:nvPicPr>
          <p:cNvPr id="205" name="图片 204">
            <a:extLst>
              <a:ext uri="{FF2B5EF4-FFF2-40B4-BE49-F238E27FC236}">
                <a16:creationId xmlns:a16="http://schemas.microsoft.com/office/drawing/2014/main" id="{7EA26CE6-664E-457B-99AB-4830B0F2842D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 rot="16200000">
            <a:off x="4612442" y="4281994"/>
            <a:ext cx="1023608" cy="1516772"/>
          </a:xfrm>
          <a:prstGeom prst="rect">
            <a:avLst/>
          </a:prstGeom>
        </p:spPr>
      </p:pic>
      <p:sp>
        <p:nvSpPr>
          <p:cNvPr id="206" name="矩形 205">
            <a:extLst>
              <a:ext uri="{FF2B5EF4-FFF2-40B4-BE49-F238E27FC236}">
                <a16:creationId xmlns:a16="http://schemas.microsoft.com/office/drawing/2014/main" id="{663DF918-F5A5-4FBE-9933-BBCE4B1601B6}"/>
              </a:ext>
            </a:extLst>
          </p:cNvPr>
          <p:cNvSpPr/>
          <p:nvPr/>
        </p:nvSpPr>
        <p:spPr>
          <a:xfrm rot="324294">
            <a:off x="5835138" y="291905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7" name="矩形 206">
            <a:extLst>
              <a:ext uri="{FF2B5EF4-FFF2-40B4-BE49-F238E27FC236}">
                <a16:creationId xmlns:a16="http://schemas.microsoft.com/office/drawing/2014/main" id="{8851F19D-C972-4E21-B279-A3FE15693082}"/>
              </a:ext>
            </a:extLst>
          </p:cNvPr>
          <p:cNvSpPr/>
          <p:nvPr/>
        </p:nvSpPr>
        <p:spPr>
          <a:xfrm rot="2034727">
            <a:off x="5535895" y="3644029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主瓣通信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09" name="椭圆 208">
            <a:extLst>
              <a:ext uri="{FF2B5EF4-FFF2-40B4-BE49-F238E27FC236}">
                <a16:creationId xmlns:a16="http://schemas.microsoft.com/office/drawing/2014/main" id="{142A1468-DFD3-4199-BE7D-08AE4D4DC5AA}"/>
              </a:ext>
            </a:extLst>
          </p:cNvPr>
          <p:cNvSpPr/>
          <p:nvPr/>
        </p:nvSpPr>
        <p:spPr>
          <a:xfrm>
            <a:off x="4338467" y="4430353"/>
            <a:ext cx="77993" cy="8137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rgbClr val="FFCE33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10" name="等腰三角形 209">
            <a:extLst>
              <a:ext uri="{FF2B5EF4-FFF2-40B4-BE49-F238E27FC236}">
                <a16:creationId xmlns:a16="http://schemas.microsoft.com/office/drawing/2014/main" id="{0DF917B0-9F2B-4E66-9B12-654309BA8029}"/>
              </a:ext>
            </a:extLst>
          </p:cNvPr>
          <p:cNvSpPr/>
          <p:nvPr/>
        </p:nvSpPr>
        <p:spPr>
          <a:xfrm>
            <a:off x="5894325" y="4738952"/>
            <a:ext cx="90560" cy="77097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12" name="文本框 211">
            <a:extLst>
              <a:ext uri="{FF2B5EF4-FFF2-40B4-BE49-F238E27FC236}">
                <a16:creationId xmlns:a16="http://schemas.microsoft.com/office/drawing/2014/main" id="{E2485B12-37F6-427E-9E07-542AAEA9F93B}"/>
              </a:ext>
            </a:extLst>
          </p:cNvPr>
          <p:cNvSpPr txBox="1"/>
          <p:nvPr/>
        </p:nvSpPr>
        <p:spPr>
          <a:xfrm>
            <a:off x="5047083" y="4638370"/>
            <a:ext cx="9209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感知目标</a:t>
            </a:r>
          </a:p>
        </p:txBody>
      </p:sp>
      <p:sp>
        <p:nvSpPr>
          <p:cNvPr id="213" name="文本框 212">
            <a:extLst>
              <a:ext uri="{FF2B5EF4-FFF2-40B4-BE49-F238E27FC236}">
                <a16:creationId xmlns:a16="http://schemas.microsoft.com/office/drawing/2014/main" id="{9F15351C-3CAB-4BB0-A893-C1F2DB7F8711}"/>
              </a:ext>
            </a:extLst>
          </p:cNvPr>
          <p:cNvSpPr txBox="1"/>
          <p:nvPr/>
        </p:nvSpPr>
        <p:spPr>
          <a:xfrm>
            <a:off x="4382459" y="4357575"/>
            <a:ext cx="9120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通信用户</a:t>
            </a:r>
          </a:p>
        </p:txBody>
      </p:sp>
      <p:pic>
        <p:nvPicPr>
          <p:cNvPr id="235" name="图片 234">
            <a:extLst>
              <a:ext uri="{FF2B5EF4-FFF2-40B4-BE49-F238E27FC236}">
                <a16:creationId xmlns:a16="http://schemas.microsoft.com/office/drawing/2014/main" id="{9E0D886E-E1E5-4D4C-8873-4550738C28E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1007944">
            <a:off x="10310589" y="2872272"/>
            <a:ext cx="700099" cy="407885"/>
          </a:xfrm>
          <a:prstGeom prst="rect">
            <a:avLst/>
          </a:prstGeom>
        </p:spPr>
      </p:pic>
      <p:pic>
        <p:nvPicPr>
          <p:cNvPr id="236" name="图片 235">
            <a:extLst>
              <a:ext uri="{FF2B5EF4-FFF2-40B4-BE49-F238E27FC236}">
                <a16:creationId xmlns:a16="http://schemas.microsoft.com/office/drawing/2014/main" id="{A438F0E2-B82A-4D91-A924-A48DF1EEEC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44436" y="3158249"/>
            <a:ext cx="536791" cy="943381"/>
          </a:xfrm>
          <a:prstGeom prst="rect">
            <a:avLst/>
          </a:prstGeom>
        </p:spPr>
      </p:pic>
      <p:pic>
        <p:nvPicPr>
          <p:cNvPr id="246" name="图片 245">
            <a:extLst>
              <a:ext uri="{FF2B5EF4-FFF2-40B4-BE49-F238E27FC236}">
                <a16:creationId xmlns:a16="http://schemas.microsoft.com/office/drawing/2014/main" id="{DEBDF75F-AB91-4C27-AEE8-006D9D5108A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 rot="2319217">
            <a:off x="8415929" y="5193590"/>
            <a:ext cx="669885" cy="390281"/>
          </a:xfrm>
          <a:prstGeom prst="rect">
            <a:avLst/>
          </a:prstGeom>
        </p:spPr>
      </p:pic>
      <p:sp>
        <p:nvSpPr>
          <p:cNvPr id="249" name="矩形 248">
            <a:extLst>
              <a:ext uri="{FF2B5EF4-FFF2-40B4-BE49-F238E27FC236}">
                <a16:creationId xmlns:a16="http://schemas.microsoft.com/office/drawing/2014/main" id="{F0A67BEF-12C2-4357-ACBE-C1AA1D71F2E8}"/>
              </a:ext>
            </a:extLst>
          </p:cNvPr>
          <p:cNvSpPr/>
          <p:nvPr/>
        </p:nvSpPr>
        <p:spPr>
          <a:xfrm rot="576999">
            <a:off x="9774388" y="4875044"/>
            <a:ext cx="905516" cy="29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栅瓣通信</a:t>
            </a:r>
            <a:endParaRPr kumimoji="0" lang="zh-CN" altLang="en-US" sz="9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250" name="矩形 249">
            <a:extLst>
              <a:ext uri="{FF2B5EF4-FFF2-40B4-BE49-F238E27FC236}">
                <a16:creationId xmlns:a16="http://schemas.microsoft.com/office/drawing/2014/main" id="{035E95E9-399F-428B-9C86-2CC47EF58842}"/>
              </a:ext>
            </a:extLst>
          </p:cNvPr>
          <p:cNvSpPr/>
          <p:nvPr/>
        </p:nvSpPr>
        <p:spPr>
          <a:xfrm rot="2914828">
            <a:off x="8564355" y="3901438"/>
            <a:ext cx="995152" cy="29961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主瓣通信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pic>
        <p:nvPicPr>
          <p:cNvPr id="251" name="图片 250">
            <a:extLst>
              <a:ext uri="{FF2B5EF4-FFF2-40B4-BE49-F238E27FC236}">
                <a16:creationId xmlns:a16="http://schemas.microsoft.com/office/drawing/2014/main" id="{D729F97B-DA49-450E-8150-48266E332BA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324" y="4813081"/>
            <a:ext cx="536791" cy="943381"/>
          </a:xfrm>
          <a:prstGeom prst="rect">
            <a:avLst/>
          </a:prstGeom>
        </p:spPr>
      </p:pic>
      <p:pic>
        <p:nvPicPr>
          <p:cNvPr id="253" name="图片 252">
            <a:extLst>
              <a:ext uri="{FF2B5EF4-FFF2-40B4-BE49-F238E27FC236}">
                <a16:creationId xmlns:a16="http://schemas.microsoft.com/office/drawing/2014/main" id="{616265CE-5D5D-469C-B630-242C78931B2E}"/>
              </a:ext>
            </a:extLst>
          </p:cNvPr>
          <p:cNvPicPr>
            <a:picLocks noChangeAspect="1"/>
          </p:cNvPicPr>
          <p:nvPr/>
        </p:nvPicPr>
        <p:blipFill>
          <a:blip r:embed="rId9"/>
          <a:srcRect l="82956" t="67420" r="87" b="7914"/>
          <a:stretch/>
        </p:blipFill>
        <p:spPr>
          <a:xfrm rot="216818">
            <a:off x="9808470" y="3639102"/>
            <a:ext cx="635750" cy="547209"/>
          </a:xfrm>
          <a:prstGeom prst="rect">
            <a:avLst/>
          </a:prstGeom>
        </p:spPr>
      </p:pic>
      <p:cxnSp>
        <p:nvCxnSpPr>
          <p:cNvPr id="259" name="直接箭头连接符 258">
            <a:extLst>
              <a:ext uri="{FF2B5EF4-FFF2-40B4-BE49-F238E27FC236}">
                <a16:creationId xmlns:a16="http://schemas.microsoft.com/office/drawing/2014/main" id="{CCB2110B-D030-47BB-9FAB-52C30D9E4F82}"/>
              </a:ext>
            </a:extLst>
          </p:cNvPr>
          <p:cNvCxnSpPr/>
          <p:nvPr/>
        </p:nvCxnSpPr>
        <p:spPr bwMode="auto">
          <a:xfrm>
            <a:off x="8760297" y="3290976"/>
            <a:ext cx="1210793" cy="43790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61" name="直接箭头连接符 260">
            <a:extLst>
              <a:ext uri="{FF2B5EF4-FFF2-40B4-BE49-F238E27FC236}">
                <a16:creationId xmlns:a16="http://schemas.microsoft.com/office/drawing/2014/main" id="{FB344180-E30B-46A5-BC46-D9FBA4199FF7}"/>
              </a:ext>
            </a:extLst>
          </p:cNvPr>
          <p:cNvCxnSpPr/>
          <p:nvPr/>
        </p:nvCxnSpPr>
        <p:spPr bwMode="auto">
          <a:xfrm>
            <a:off x="8725570" y="3359156"/>
            <a:ext cx="1160703" cy="439734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pic>
        <p:nvPicPr>
          <p:cNvPr id="268" name="Picture 4" descr="https://gimg2.baidu.com/image_search/src=http%3A%2F%2Fpic.51yuansu.com%2Fpic3%2Fcover%2F03%2F41%2F37%2F5b991a9fe6a17_610.jpg&amp;refer=http%3A%2F%2Fpic.51yuansu.com&amp;app=2002&amp;size=f9999,10000&amp;q=a80&amp;n=0&amp;g=0n&amp;fmt=auto?sec=1651666801&amp;t=9250205acbd15741091ca9dbb3678042">
            <a:extLst>
              <a:ext uri="{FF2B5EF4-FFF2-40B4-BE49-F238E27FC236}">
                <a16:creationId xmlns:a16="http://schemas.microsoft.com/office/drawing/2014/main" id="{7E4CA1E2-9578-4F23-830D-D39D236FF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508" b="90000" l="10000" r="90000">
                        <a14:foregroundMark x1="33115" y1="29672" x2="33115" y2="29672"/>
                        <a14:foregroundMark x1="54754" y1="23115" x2="54754" y2="23115"/>
                        <a14:foregroundMark x1="52787" y1="9508" x2="52787" y2="9508"/>
                        <a14:foregroundMark x1="64918" y1="76885" x2="64918" y2="76885"/>
                        <a14:foregroundMark x1="57213" y1="77705" x2="57213" y2="77705"/>
                        <a14:foregroundMark x1="47541" y1="80492" x2="47541" y2="80492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8101" y="4373276"/>
            <a:ext cx="509540" cy="5095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00" name="直接连接符 299">
            <a:extLst>
              <a:ext uri="{FF2B5EF4-FFF2-40B4-BE49-F238E27FC236}">
                <a16:creationId xmlns:a16="http://schemas.microsoft.com/office/drawing/2014/main" id="{E8A49DFF-D0B3-4F6D-9613-94E5B832B4E4}"/>
              </a:ext>
            </a:extLst>
          </p:cNvPr>
          <p:cNvCxnSpPr>
            <a:cxnSpLocks/>
          </p:cNvCxnSpPr>
          <p:nvPr/>
        </p:nvCxnSpPr>
        <p:spPr bwMode="auto">
          <a:xfrm>
            <a:off x="10805990" y="3133358"/>
            <a:ext cx="325295" cy="1585023"/>
          </a:xfrm>
          <a:prstGeom prst="line">
            <a:avLst/>
          </a:prstGeom>
          <a:ln w="25400">
            <a:solidFill>
              <a:srgbClr val="4282B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4" name="直接箭头连接符 303">
            <a:extLst>
              <a:ext uri="{FF2B5EF4-FFF2-40B4-BE49-F238E27FC236}">
                <a16:creationId xmlns:a16="http://schemas.microsoft.com/office/drawing/2014/main" id="{64FD41AA-C788-4F66-8A12-49755599A762}"/>
              </a:ext>
            </a:extLst>
          </p:cNvPr>
          <p:cNvCxnSpPr/>
          <p:nvPr/>
        </p:nvCxnSpPr>
        <p:spPr bwMode="auto">
          <a:xfrm flipH="1">
            <a:off x="10423065" y="3141063"/>
            <a:ext cx="390105" cy="580688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7" name="直接箭头连接符 306">
            <a:extLst>
              <a:ext uri="{FF2B5EF4-FFF2-40B4-BE49-F238E27FC236}">
                <a16:creationId xmlns:a16="http://schemas.microsoft.com/office/drawing/2014/main" id="{B51DF573-87D3-40DC-83B3-C4740AE99B8F}"/>
              </a:ext>
            </a:extLst>
          </p:cNvPr>
          <p:cNvCxnSpPr/>
          <p:nvPr/>
        </p:nvCxnSpPr>
        <p:spPr bwMode="auto">
          <a:xfrm flipH="1" flipV="1">
            <a:off x="10276137" y="4002285"/>
            <a:ext cx="769002" cy="76152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08" name="直接箭头连接符 307">
            <a:extLst>
              <a:ext uri="{FF2B5EF4-FFF2-40B4-BE49-F238E27FC236}">
                <a16:creationId xmlns:a16="http://schemas.microsoft.com/office/drawing/2014/main" id="{A5E8AC6D-CC9E-4348-9EC0-201B4F47B56F}"/>
              </a:ext>
            </a:extLst>
          </p:cNvPr>
          <p:cNvCxnSpPr/>
          <p:nvPr/>
        </p:nvCxnSpPr>
        <p:spPr bwMode="auto">
          <a:xfrm flipH="1" flipV="1">
            <a:off x="10238065" y="4069084"/>
            <a:ext cx="730572" cy="740157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18" name="直接箭头连接符 317">
            <a:extLst>
              <a:ext uri="{FF2B5EF4-FFF2-40B4-BE49-F238E27FC236}">
                <a16:creationId xmlns:a16="http://schemas.microsoft.com/office/drawing/2014/main" id="{7FF250CC-27E0-4B0F-8A91-8744E49AD37A}"/>
              </a:ext>
            </a:extLst>
          </p:cNvPr>
          <p:cNvCxnSpPr>
            <a:endCxn id="268" idx="0"/>
          </p:cNvCxnSpPr>
          <p:nvPr/>
        </p:nvCxnSpPr>
        <p:spPr bwMode="auto">
          <a:xfrm>
            <a:off x="8690695" y="3411311"/>
            <a:ext cx="802176" cy="961965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36" name="直接连接符 335">
            <a:extLst>
              <a:ext uri="{FF2B5EF4-FFF2-40B4-BE49-F238E27FC236}">
                <a16:creationId xmlns:a16="http://schemas.microsoft.com/office/drawing/2014/main" id="{9B1AC1BA-6771-459B-972B-FB2A4D868476}"/>
              </a:ext>
            </a:extLst>
          </p:cNvPr>
          <p:cNvCxnSpPr>
            <a:cxnSpLocks/>
          </p:cNvCxnSpPr>
          <p:nvPr/>
        </p:nvCxnSpPr>
        <p:spPr bwMode="auto">
          <a:xfrm>
            <a:off x="8649068" y="3440219"/>
            <a:ext cx="91784" cy="1984506"/>
          </a:xfrm>
          <a:prstGeom prst="line">
            <a:avLst/>
          </a:prstGeom>
          <a:ln w="25400">
            <a:solidFill>
              <a:srgbClr val="4282BC"/>
            </a:solidFill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0" name="直接箭头连接符 339">
            <a:extLst>
              <a:ext uri="{FF2B5EF4-FFF2-40B4-BE49-F238E27FC236}">
                <a16:creationId xmlns:a16="http://schemas.microsoft.com/office/drawing/2014/main" id="{4EE9CBC4-B320-47CB-A0A7-123179CFD5B4}"/>
              </a:ext>
            </a:extLst>
          </p:cNvPr>
          <p:cNvCxnSpPr/>
          <p:nvPr/>
        </p:nvCxnSpPr>
        <p:spPr bwMode="auto">
          <a:xfrm flipV="1">
            <a:off x="8750271" y="4845369"/>
            <a:ext cx="623535" cy="5620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53" name="直接箭头连接符 352">
            <a:extLst>
              <a:ext uri="{FF2B5EF4-FFF2-40B4-BE49-F238E27FC236}">
                <a16:creationId xmlns:a16="http://schemas.microsoft.com/office/drawing/2014/main" id="{15BF0AB5-9EE1-4756-8A73-0DE7171C2AC5}"/>
              </a:ext>
            </a:extLst>
          </p:cNvPr>
          <p:cNvCxnSpPr/>
          <p:nvPr/>
        </p:nvCxnSpPr>
        <p:spPr bwMode="auto">
          <a:xfrm flipH="1" flipV="1">
            <a:off x="9735951" y="4761435"/>
            <a:ext cx="1084270" cy="166811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57" name="矩形 356">
            <a:extLst>
              <a:ext uri="{FF2B5EF4-FFF2-40B4-BE49-F238E27FC236}">
                <a16:creationId xmlns:a16="http://schemas.microsoft.com/office/drawing/2014/main" id="{8EF8610A-B0CD-44F8-AE43-D77A0DC1AD6F}"/>
              </a:ext>
            </a:extLst>
          </p:cNvPr>
          <p:cNvSpPr/>
          <p:nvPr/>
        </p:nvSpPr>
        <p:spPr>
          <a:xfrm rot="2634470">
            <a:off x="10264465" y="4119791"/>
            <a:ext cx="90281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主瓣感知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sp>
        <p:nvSpPr>
          <p:cNvPr id="358" name="文本框 357">
            <a:extLst>
              <a:ext uri="{FF2B5EF4-FFF2-40B4-BE49-F238E27FC236}">
                <a16:creationId xmlns:a16="http://schemas.microsoft.com/office/drawing/2014/main" id="{1F10D574-2707-450B-A41E-9A56B60D3D05}"/>
              </a:ext>
            </a:extLst>
          </p:cNvPr>
          <p:cNvSpPr txBox="1"/>
          <p:nvPr/>
        </p:nvSpPr>
        <p:spPr bwMode="auto">
          <a:xfrm>
            <a:off x="8296399" y="4107176"/>
            <a:ext cx="400110" cy="810478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栅瓣通信</a:t>
            </a:r>
          </a:p>
        </p:txBody>
      </p:sp>
      <p:sp>
        <p:nvSpPr>
          <p:cNvPr id="359" name="矩形 358">
            <a:extLst>
              <a:ext uri="{FF2B5EF4-FFF2-40B4-BE49-F238E27FC236}">
                <a16:creationId xmlns:a16="http://schemas.microsoft.com/office/drawing/2014/main" id="{9A602201-20BE-430D-84A2-29099C75B2CF}"/>
              </a:ext>
            </a:extLst>
          </p:cNvPr>
          <p:cNvSpPr/>
          <p:nvPr/>
        </p:nvSpPr>
        <p:spPr>
          <a:xfrm rot="1209847">
            <a:off x="9015996" y="3261910"/>
            <a:ext cx="995152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  <a:endParaRPr kumimoji="0" lang="zh-CN" altLang="en-US" sz="1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  <p:cxnSp>
        <p:nvCxnSpPr>
          <p:cNvPr id="362" name="直接箭头连接符 361">
            <a:extLst>
              <a:ext uri="{FF2B5EF4-FFF2-40B4-BE49-F238E27FC236}">
                <a16:creationId xmlns:a16="http://schemas.microsoft.com/office/drawing/2014/main" id="{E4904251-554A-4097-8B93-BBE472C7F5BA}"/>
              </a:ext>
            </a:extLst>
          </p:cNvPr>
          <p:cNvCxnSpPr/>
          <p:nvPr/>
        </p:nvCxnSpPr>
        <p:spPr bwMode="auto">
          <a:xfrm flipH="1">
            <a:off x="10408333" y="3031927"/>
            <a:ext cx="428225" cy="621613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non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366" name="直接箭头连接符 365">
            <a:extLst>
              <a:ext uri="{FF2B5EF4-FFF2-40B4-BE49-F238E27FC236}">
                <a16:creationId xmlns:a16="http://schemas.microsoft.com/office/drawing/2014/main" id="{CD174BF3-700D-4554-93AC-196FE6315B10}"/>
              </a:ext>
            </a:extLst>
          </p:cNvPr>
          <p:cNvCxnSpPr/>
          <p:nvPr/>
        </p:nvCxnSpPr>
        <p:spPr bwMode="auto">
          <a:xfrm flipH="1" flipV="1">
            <a:off x="10836557" y="3032793"/>
            <a:ext cx="382926" cy="1683316"/>
          </a:xfrm>
          <a:prstGeom prst="straightConnector1">
            <a:avLst/>
          </a:prstGeom>
          <a:solidFill>
            <a:schemeClr val="accent1"/>
          </a:solidFill>
          <a:ln w="25400" cap="flat" cmpd="sng" algn="ctr">
            <a:solidFill>
              <a:srgbClr val="4282BC"/>
            </a:solidFill>
            <a:prstDash val="sysDash"/>
            <a:round/>
            <a:headEnd type="triangle" w="med" len="med"/>
            <a:tailEnd type="non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84" name="文本框 383">
            <a:extLst>
              <a:ext uri="{FF2B5EF4-FFF2-40B4-BE49-F238E27FC236}">
                <a16:creationId xmlns:a16="http://schemas.microsoft.com/office/drawing/2014/main" id="{F33D09A3-E902-49B4-A438-CA6A5E582390}"/>
              </a:ext>
            </a:extLst>
          </p:cNvPr>
          <p:cNvSpPr txBox="1"/>
          <p:nvPr/>
        </p:nvSpPr>
        <p:spPr bwMode="auto">
          <a:xfrm rot="21009431">
            <a:off x="11006709" y="3382953"/>
            <a:ext cx="400110" cy="810478"/>
          </a:xfrm>
          <a:prstGeom prst="rect">
            <a:avLst/>
          </a:prstGeom>
          <a:noFill/>
          <a:ln w="34925">
            <a:noFill/>
          </a:ln>
          <a:effectLst/>
        </p:spPr>
        <p:style>
          <a:lnRef idx="0">
            <a:schemeClr val="accent5"/>
          </a:lnRef>
          <a:fillRef idx="3">
            <a:schemeClr val="accent5"/>
          </a:fillRef>
          <a:effectRef idx="3">
            <a:schemeClr val="accent5"/>
          </a:effectRef>
          <a:fontRef idx="minor">
            <a:schemeClr val="lt1"/>
          </a:fontRef>
        </p:style>
        <p:txBody>
          <a:bodyPr vert="eaVert" wrap="none" rtlCol="0" anchor="ctr">
            <a:spAutoFit/>
          </a:bodyPr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zh-CN" altLang="en-US" sz="14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栅瓣感知</a:t>
            </a:r>
          </a:p>
        </p:txBody>
      </p:sp>
      <p:pic>
        <p:nvPicPr>
          <p:cNvPr id="390" name="图片 389">
            <a:extLst>
              <a:ext uri="{FF2B5EF4-FFF2-40B4-BE49-F238E27FC236}">
                <a16:creationId xmlns:a16="http://schemas.microsoft.com/office/drawing/2014/main" id="{34360B56-B5DE-44BF-BBD9-24BF5329437A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194724" y="4406902"/>
            <a:ext cx="1426028" cy="1165469"/>
          </a:xfrm>
          <a:prstGeom prst="rect">
            <a:avLst/>
          </a:prstGeom>
        </p:spPr>
      </p:pic>
      <p:sp>
        <p:nvSpPr>
          <p:cNvPr id="64" name="文本框 63">
            <a:extLst>
              <a:ext uri="{FF2B5EF4-FFF2-40B4-BE49-F238E27FC236}">
                <a16:creationId xmlns:a16="http://schemas.microsoft.com/office/drawing/2014/main" id="{EC85A8C6-974A-41AA-BD67-1DA3DD104AE2}"/>
              </a:ext>
            </a:extLst>
          </p:cNvPr>
          <p:cNvSpPr txBox="1"/>
          <p:nvPr/>
        </p:nvSpPr>
        <p:spPr>
          <a:xfrm>
            <a:off x="383783" y="5719131"/>
            <a:ext cx="342488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双稀疏特征下的通感统计信道分析；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双稀疏特征下的通感可达性能界分析；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4EC5CCD0-8712-4C04-B8C8-4CE7188B77FE}"/>
              </a:ext>
            </a:extLst>
          </p:cNvPr>
          <p:cNvSpPr txBox="1"/>
          <p:nvPr/>
        </p:nvSpPr>
        <p:spPr>
          <a:xfrm>
            <a:off x="4271324" y="5716075"/>
            <a:ext cx="35157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信道稀疏特征下的阵元位置波形设计；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双稀疏特征下的通感融合空域波形设计；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DA301A82-7032-407D-990F-D46FA2DB1B18}"/>
              </a:ext>
            </a:extLst>
          </p:cNvPr>
          <p:cNvSpPr txBox="1"/>
          <p:nvPr/>
        </p:nvSpPr>
        <p:spPr>
          <a:xfrm>
            <a:off x="8075885" y="5723372"/>
            <a:ext cx="338352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多站双稀疏的通感融合传输优化设计；</a:t>
            </a:r>
            <a:endParaRPr kumimoji="0" lang="en-US" altLang="zh-CN" sz="14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285750" indent="-285750" eaLnBrk="1" fontAlgn="auto" hangingPunct="1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l"/>
              <a:defRPr/>
            </a:pPr>
            <a:r>
              <a:rPr kumimoji="0"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多站双稀疏的通感资源优化与配置；</a:t>
            </a:r>
          </a:p>
        </p:txBody>
      </p:sp>
      <p:cxnSp>
        <p:nvCxnSpPr>
          <p:cNvPr id="85" name="直接连接符 84">
            <a:extLst>
              <a:ext uri="{FF2B5EF4-FFF2-40B4-BE49-F238E27FC236}">
                <a16:creationId xmlns:a16="http://schemas.microsoft.com/office/drawing/2014/main" id="{5B897823-207A-4B51-AE22-7A8FDF2447C7}"/>
              </a:ext>
            </a:extLst>
          </p:cNvPr>
          <p:cNvCxnSpPr>
            <a:cxnSpLocks/>
            <a:stCxn id="86" idx="2"/>
          </p:cNvCxnSpPr>
          <p:nvPr/>
        </p:nvCxnSpPr>
        <p:spPr>
          <a:xfrm>
            <a:off x="8154300" y="2818774"/>
            <a:ext cx="3239397" cy="0"/>
          </a:xfrm>
          <a:prstGeom prst="line">
            <a:avLst/>
          </a:prstGeom>
          <a:ln w="19050">
            <a:solidFill>
              <a:srgbClr val="44546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0165316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默认设计模板">
  <a:themeElements>
    <a:clrScheme name="">
      <a:dk1>
        <a:srgbClr val="000000"/>
      </a:dk1>
      <a:lt1>
        <a:srgbClr val="9999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CACA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宋体" pitchFamily="2" charset="-122"/>
          </a:defRPr>
        </a:defPPr>
      </a:lstStyle>
    </a:lnDef>
    <a:txDef>
      <a:spPr bwMode="auto">
        <a:solidFill>
          <a:srgbClr val="FFFFFF"/>
        </a:solidFill>
        <a:ln w="34925">
          <a:solidFill>
            <a:schemeClr val="accent2"/>
          </a:solidFill>
        </a:ln>
      </a:spPr>
      <a:bodyPr anchor="ctr"/>
      <a:lstStyle>
        <a:defPPr algn="just">
          <a:lnSpc>
            <a:spcPct val="125000"/>
          </a:lnSpc>
          <a:defRPr sz="2000" b="1" dirty="0" smtClean="0">
            <a:solidFill>
              <a:schemeClr val="tx1"/>
            </a:solidFill>
            <a:latin typeface="Times New Roman" panose="02020603050405020304" pitchFamily="18" charset="0"/>
            <a:cs typeface="Times New Roman" panose="02020603050405020304" pitchFamily="18" charset="0"/>
          </a:defRPr>
        </a:defPPr>
      </a:lstStyle>
      <a:style>
        <a:lnRef idx="0">
          <a:schemeClr val="accent5"/>
        </a:lnRef>
        <a:fillRef idx="3">
          <a:schemeClr val="accent5"/>
        </a:fillRef>
        <a:effectRef idx="3">
          <a:schemeClr val="accent5"/>
        </a:effectRef>
        <a:fontRef idx="minor">
          <a:schemeClr val="lt1"/>
        </a:fontRef>
      </a: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默认设计模板 2">
    <a:dk1>
      <a:srgbClr val="000000"/>
    </a:dk1>
    <a:lt1>
      <a:srgbClr val="FFFFFF"/>
    </a:lt1>
    <a:dk2>
      <a:srgbClr val="000000"/>
    </a:dk2>
    <a:lt2>
      <a:srgbClr val="808080"/>
    </a:lt2>
    <a:accent1>
      <a:srgbClr val="00CC99"/>
    </a:accent1>
    <a:accent2>
      <a:srgbClr val="3333CC"/>
    </a:accent2>
    <a:accent3>
      <a:srgbClr val="FFFFFF"/>
    </a:accent3>
    <a:accent4>
      <a:srgbClr val="000000"/>
    </a:accent4>
    <a:accent5>
      <a:srgbClr val="AAE2CA"/>
    </a:accent5>
    <a:accent6>
      <a:srgbClr val="2D2DB9"/>
    </a:accent6>
    <a:hlink>
      <a:srgbClr val="CCCCFF"/>
    </a:hlink>
    <a:folHlink>
      <a:srgbClr val="B2B2B2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30F0E0B3C2F1A048A79614CBF57DA9A1" ma:contentTypeVersion="0" ma:contentTypeDescription="新建文档。" ma:contentTypeScope="" ma:versionID="d065386e7bda53e696d962ed83eb36d6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831234818fa9dac7879b5561de7b425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F15A2048-FC6C-401E-855B-3631CB25274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38D782C-D66D-435F-9801-9A634115BAE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3EB4872A-B5D7-470A-8770-505610BF740C}">
  <ds:schemaRefs>
    <ds:schemaRef ds:uri="http://schemas.openxmlformats.org/package/2006/metadata/core-properties"/>
    <ds:schemaRef ds:uri="http://schemas.microsoft.com/office/2006/metadata/properties"/>
    <ds:schemaRef ds:uri="http://purl.org/dc/elements/1.1/"/>
    <ds:schemaRef ds:uri="http://schemas.microsoft.com/office/2006/documentManagement/types"/>
    <ds:schemaRef ds:uri="http://purl.org/dc/terms/"/>
    <ds:schemaRef ds:uri="http://www.w3.org/XML/1998/namespace"/>
    <ds:schemaRef ds:uri="http://purl.org/dc/dcmitype/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644229</TotalTime>
  <Words>314</Words>
  <Application>Microsoft Office PowerPoint</Application>
  <PresentationFormat>宽屏</PresentationFormat>
  <Paragraphs>40</Paragraphs>
  <Slides>2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9" baseType="lpstr">
      <vt:lpstr>等线</vt:lpstr>
      <vt:lpstr>微软雅黑</vt:lpstr>
      <vt:lpstr>Arial</vt:lpstr>
      <vt:lpstr>Arial Black</vt:lpstr>
      <vt:lpstr>Times New Roman</vt:lpstr>
      <vt:lpstr>Wingdings</vt:lpstr>
      <vt:lpstr>默认设计模板</vt:lpstr>
      <vt:lpstr>项目研究内容：基础理论层面</vt:lpstr>
      <vt:lpstr>项目研究内容：技术方法层面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bjiang</dc:creator>
  <cp:lastModifiedBy>文豪 胡</cp:lastModifiedBy>
  <cp:revision>6582</cp:revision>
  <cp:lastPrinted>2024-05-18T09:02:22Z</cp:lastPrinted>
  <dcterms:created xsi:type="dcterms:W3CDTF">2002-03-21T12:02:11Z</dcterms:created>
  <dcterms:modified xsi:type="dcterms:W3CDTF">2025-05-20T03:00:54Z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0x01010030F0E0B3C2F1A048A79614CBF57DA9A1</vt:lpwstr>
  </property>
</Properties>
</file>