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3" r:id="rId5"/>
    <p:sldId id="711" r:id="rId6"/>
    <p:sldId id="713" r:id="rId7"/>
    <p:sldId id="753" r:id="rId8"/>
    <p:sldId id="754" r:id="rId9"/>
    <p:sldId id="757" r:id="rId10"/>
    <p:sldId id="745" r:id="rId11"/>
    <p:sldId id="756" r:id="rId12"/>
    <p:sldId id="755" r:id="rId13"/>
    <p:sldId id="735" r:id="rId14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053B5F"/>
    <a:srgbClr val="4282BC"/>
    <a:srgbClr val="6398C8"/>
    <a:srgbClr val="98B0D9"/>
    <a:srgbClr val="7792C0"/>
    <a:srgbClr val="ACBCD8"/>
    <a:srgbClr val="99B1DA"/>
    <a:srgbClr val="C2D1EC"/>
    <a:srgbClr val="BC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83011" autoAdjust="0"/>
  </p:normalViewPr>
  <p:slideViewPr>
    <p:cSldViewPr>
      <p:cViewPr varScale="1">
        <p:scale>
          <a:sx n="104" d="100"/>
          <a:sy n="104" d="100"/>
        </p:scale>
        <p:origin x="120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A63C5CE-8DEE-43E9-964F-F0CBE4E2B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20" indent="-282554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740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6906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073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1239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8405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5572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2737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BB9C62-D658-4342-9F79-2992D3DA8B4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FD3A92-283E-4CF0-B419-055BC025A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84DA7D1-699A-4056-A8D9-AFF9F17FF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800" dirty="0"/>
              <a:t>尊敬的各位专家，上午好。我是许威，来自东南大学移动通信全国重点实验室，和 紫金山实验室。今天汇报的项目是：高频</a:t>
            </a:r>
            <a:r>
              <a:rPr lang="en-US" altLang="zh-CN" sz="1800" dirty="0"/>
              <a:t>MIMO</a:t>
            </a:r>
            <a:r>
              <a:rPr lang="zh-CN" altLang="en-US" sz="1800" dirty="0"/>
              <a:t>中资源受限的通感融合理论方法研究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项目依托移动通信全国重点实验室、紫金山实验室等国家级平台；团队负责人尤肖虎院士担任两个实验室主任；</a:t>
            </a:r>
            <a:endParaRPr lang="en-US" altLang="zh-CN" sz="1800" dirty="0"/>
          </a:p>
          <a:p>
            <a:r>
              <a:rPr lang="zh-CN" altLang="en-US" sz="1800"/>
              <a:t>实验室提供充分</a:t>
            </a:r>
            <a:r>
              <a:rPr lang="zh-CN" altLang="en-US" sz="1800" dirty="0"/>
              <a:t>的软硬件条件和团队支撑保障，项目可行性好。</a:t>
            </a:r>
            <a:endParaRPr lang="en-US" altLang="zh-CN" sz="1800" dirty="0"/>
          </a:p>
          <a:p>
            <a:r>
              <a:rPr lang="zh-CN" altLang="en-US" sz="1800" dirty="0"/>
              <a:t>项目预期成果包括创新通感融合的基础理论与一体化传输方法，开展关键技术试验验证，支撑国家</a:t>
            </a:r>
            <a:r>
              <a:rPr lang="en-US" altLang="zh-CN" sz="1800" dirty="0"/>
              <a:t>6G</a:t>
            </a:r>
            <a:r>
              <a:rPr lang="zh-CN" altLang="en-US" sz="1800" dirty="0"/>
              <a:t>新技术的研发与部署。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348B-9EDA-4B67-8632-C72FC05153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我将从三个方面展开汇报。首先是项目申请人科研基本情况。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3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最后，汇报本项目研究内容与研究目标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5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然而，通信和感知在功能目标、系统架构和信号设计等方面差异明显，二者的同平台融合仍面临新的挑战。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通感融合不断向高频段演进，高频信道的非直射路径较少，呈现出显著的信道稀疏特性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传统密集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成本高、功耗大，难以适用于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通感融合，稀疏阵列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是更具前景的方案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通感融合向高频稀疏阵列演进的背景下，信道与阵列双稀疏下的通</a:t>
            </a:r>
            <a:r>
              <a:rPr lang="zh-CN" altLang="en-US" sz="18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感融合是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一个研究重点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8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信道稀疏性和阵列稀疏性对通信、感知呈现出差异性和互补性影响，为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通感融合带来严峻挑战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项目拟从理论上量化双稀疏对通感性能的影响，技术上构建逼近性能边界的方法，最终目标是形成一套完整的理论方法体系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6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基础理论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层面，考虑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高频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大规模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信道呈现的稀疏性对通信和感知的影响有所不同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关键点是，在通感双目标下，如何对高频信道从不同域进行跨域建模与稀疏表征，从而刻画出性能界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1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22.emf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4">
            <a:extLst>
              <a:ext uri="{FF2B5EF4-FFF2-40B4-BE49-F238E27FC236}">
                <a16:creationId xmlns:a16="http://schemas.microsoft.com/office/drawing/2014/main" id="{60946EDD-7A94-4B80-A377-7C0D7E13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0648"/>
            <a:ext cx="8856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spc="300" dirty="0">
                <a:solidFill>
                  <a:srgbClr val="1C1C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江苏省攀登项目申报答辩：</a:t>
            </a:r>
            <a:r>
              <a:rPr lang="zh-CN" altLang="en-US" sz="24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指南方向</a:t>
            </a:r>
            <a:r>
              <a:rPr lang="en-US" altLang="zh-CN" sz="24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【1202】</a:t>
            </a:r>
            <a:endParaRPr lang="zh-CN" altLang="en-US" sz="24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Rectangle 5">
            <a:extLst>
              <a:ext uri="{FF2B5EF4-FFF2-40B4-BE49-F238E27FC236}">
                <a16:creationId xmlns:a16="http://schemas.microsoft.com/office/drawing/2014/main" id="{D48AB94A-B5E5-47EE-897E-27D98EF6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625381"/>
            <a:ext cx="972479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di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高频</a:t>
            </a:r>
            <a:r>
              <a:rPr lang="en-US" altLang="zh-CN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MIMO</a:t>
            </a:r>
            <a:r>
              <a:rPr lang="zh-CN" altLang="en-US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中资源受限的通感融合理论方法研究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CFC2387-4650-440B-9374-4B36A36D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22788"/>
              </p:ext>
            </p:extLst>
          </p:nvPr>
        </p:nvGraphicFramePr>
        <p:xfrm>
          <a:off x="2408724" y="3123594"/>
          <a:ext cx="7632847" cy="2535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231">
                  <a:extLst>
                    <a:ext uri="{9D8B030D-6E8A-4147-A177-3AD203B41FA5}">
                      <a16:colId xmlns:a16="http://schemas.microsoft.com/office/drawing/2014/main" val="3968501707"/>
                    </a:ext>
                  </a:extLst>
                </a:gridCol>
                <a:gridCol w="337736">
                  <a:extLst>
                    <a:ext uri="{9D8B030D-6E8A-4147-A177-3AD203B41FA5}">
                      <a16:colId xmlns:a16="http://schemas.microsoft.com/office/drawing/2014/main" val="2413946163"/>
                    </a:ext>
                  </a:extLst>
                </a:gridCol>
                <a:gridCol w="5538880">
                  <a:extLst>
                    <a:ext uri="{9D8B030D-6E8A-4147-A177-3AD203B41FA5}">
                      <a16:colId xmlns:a16="http://schemas.microsoft.com/office/drawing/2014/main" val="371058276"/>
                    </a:ext>
                  </a:extLst>
                </a:gridCol>
              </a:tblGrid>
              <a:tr h="739367">
                <a:tc>
                  <a:txBody>
                    <a:bodyPr/>
                    <a:lstStyle/>
                    <a:p>
                      <a:pPr algn="dist">
                        <a:lnSpc>
                          <a:spcPct val="135000"/>
                        </a:lnSpc>
                      </a:pPr>
                      <a:r>
                        <a:rPr lang="zh-CN" altLang="en-US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答辩人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5000"/>
                        </a:lnSpc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  威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767219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依托单位</a:t>
                      </a:r>
                      <a:endParaRPr lang="en-US" altLang="zh-CN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东南大学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034522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移动通信全国重点实验室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103722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紫金山实验室（国家实验室基地）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407502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9DBB031-49D5-43E6-B8C9-B06C69A35A08}"/>
              </a:ext>
            </a:extLst>
          </p:cNvPr>
          <p:cNvCxnSpPr/>
          <p:nvPr/>
        </p:nvCxnSpPr>
        <p:spPr bwMode="auto">
          <a:xfrm>
            <a:off x="2069086" y="2636912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50000">
                  <a:srgbClr val="0A72B6"/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图片 6" descr="紫金山实验室logo完整版">
            <a:extLst>
              <a:ext uri="{FF2B5EF4-FFF2-40B4-BE49-F238E27FC236}">
                <a16:creationId xmlns:a16="http://schemas.microsoft.com/office/drawing/2014/main" id="{866DAC4A-AD35-4360-B4B4-47919522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6237312"/>
            <a:ext cx="1944216" cy="4535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依托平台及预期成果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F04D0-E0EC-420F-8AB7-DE246CF91CE5}"/>
              </a:ext>
            </a:extLst>
          </p:cNvPr>
          <p:cNvSpPr/>
          <p:nvPr/>
        </p:nvSpPr>
        <p:spPr bwMode="auto">
          <a:xfrm>
            <a:off x="695402" y="1179661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依托平台与团队支撑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E3EAC-84CB-4EBC-B228-595675EBE438}"/>
              </a:ext>
            </a:extLst>
          </p:cNvPr>
          <p:cNvSpPr/>
          <p:nvPr/>
        </p:nvSpPr>
        <p:spPr bwMode="auto">
          <a:xfrm>
            <a:off x="695400" y="4426418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预期成果</a:t>
            </a:r>
          </a:p>
        </p:txBody>
      </p:sp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0A746047-94DB-4D14-A05D-4CE3B074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8080"/>
              </p:ext>
            </p:extLst>
          </p:nvPr>
        </p:nvGraphicFramePr>
        <p:xfrm>
          <a:off x="695402" y="1826575"/>
          <a:ext cx="10729190" cy="907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  <a:gridCol w="5688630">
                  <a:extLst>
                    <a:ext uri="{9D8B030D-6E8A-4147-A177-3AD203B41FA5}">
                      <a16:colId xmlns:a16="http://schemas.microsoft.com/office/drawing/2014/main" val="4143314322"/>
                    </a:ext>
                  </a:extLst>
                </a:gridCol>
              </a:tblGrid>
              <a:tr h="453674">
                <a:tc>
                  <a:txBody>
                    <a:bodyPr/>
                    <a:lstStyle/>
                    <a:p>
                      <a:pPr marL="64800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移动通信全国重点实验室</a:t>
                      </a:r>
                      <a:endParaRPr lang="en-US" altLang="zh-CN" sz="1800" b="1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团队：尤肖虎院士、杰青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人、优青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453674"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紫金山实验室（国家实验室基地）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“无线通信技术”教育部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协同创新中心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</a:tbl>
          </a:graphicData>
        </a:graphic>
      </p:graphicFrame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7B874A7C-9EC0-4CD5-AA2C-148EA708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48590"/>
              </p:ext>
            </p:extLst>
          </p:nvPr>
        </p:nvGraphicFramePr>
        <p:xfrm>
          <a:off x="695400" y="4972074"/>
          <a:ext cx="10729192" cy="1608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192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</a:tblGrid>
              <a:tr h="371695">
                <a:tc>
                  <a:txBody>
                    <a:bodyPr/>
                    <a:lstStyle/>
                    <a:p>
                      <a:pPr marL="705150" lvl="1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理论方法：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创新通感融合的基础理论与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通感一体化传输方法，发表领域内高水平期刊论文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篇</a:t>
                      </a:r>
                      <a:endParaRPr lang="en-US" altLang="zh-CN" sz="1600" b="1" kern="1200" dirty="0">
                        <a:solidFill>
                          <a:srgbClr val="00206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699962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演示验证：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搭建基于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通信的无线通感一体融合演示系统，开展关键技术试验验证</a:t>
                      </a:r>
                    </a:p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知识产权：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申请高质量国内外发明专利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项，向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IMT-2030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等国内外标准化推进组织提交文稿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份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  <a:tr h="371695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科研生态：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培养青年科研技术人才，支撑国家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新技术的研发与部署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9363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FC11652-BC5D-403F-A9BC-9F450FB9CD8E}"/>
              </a:ext>
            </a:extLst>
          </p:cNvPr>
          <p:cNvGrpSpPr/>
          <p:nvPr/>
        </p:nvGrpSpPr>
        <p:grpSpPr>
          <a:xfrm>
            <a:off x="695400" y="2770963"/>
            <a:ext cx="10729192" cy="1516691"/>
            <a:chOff x="695400" y="2896006"/>
            <a:chExt cx="10729192" cy="1516691"/>
          </a:xfrm>
        </p:grpSpPr>
        <p:pic>
          <p:nvPicPr>
            <p:cNvPr id="17" name="图片 16" descr="D:\TIM17\1710893398\Image\C2C\6EEEEF8B49FDFF222A70A35A313C7082.JPG">
              <a:extLst>
                <a:ext uri="{FF2B5EF4-FFF2-40B4-BE49-F238E27FC236}">
                  <a16:creationId xmlns:a16="http://schemas.microsoft.com/office/drawing/2014/main" id="{BB1FEEB6-FD5D-4DCB-A8FF-A9CB9F3C32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9" y="2898326"/>
              <a:ext cx="2213288" cy="151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D2CBB7A-214F-4F9F-945D-CF269FDE6E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400" y="2896006"/>
              <a:ext cx="6015088" cy="1516691"/>
            </a:xfrm>
            <a:prstGeom prst="rect">
              <a:avLst/>
            </a:prstGeom>
            <a:noFill/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DED790-E222-4972-A6C6-E84AA171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463" y="3804385"/>
              <a:ext cx="2281394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分布式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通信平台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169781-2707-41CF-B7FF-13ACA653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14" y="3804385"/>
              <a:ext cx="334097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紫金山实验室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6G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技术综合试验平台</a:t>
              </a:r>
            </a:p>
          </p:txBody>
        </p:sp>
        <p:pic>
          <p:nvPicPr>
            <p:cNvPr id="12" name="图片 1">
              <a:extLst>
                <a:ext uri="{FF2B5EF4-FFF2-40B4-BE49-F238E27FC236}">
                  <a16:creationId xmlns:a16="http://schemas.microsoft.com/office/drawing/2014/main" id="{D6ACEE6F-0559-4175-8DCD-72E74192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638" y="2896006"/>
              <a:ext cx="2297954" cy="151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05B91-7BA7-4DC7-B122-2197FB53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733" y="3804385"/>
              <a:ext cx="162095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通用云计算平台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5521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552728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552728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552728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3531476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336704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253875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>
            <a:extLst>
              <a:ext uri="{FF2B5EF4-FFF2-40B4-BE49-F238E27FC236}">
                <a16:creationId xmlns:a16="http://schemas.microsoft.com/office/drawing/2014/main" id="{EDEFDD5F-DDBD-4675-A807-EE8DAB6B35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C845E-E1A8-48EE-B19B-AF6D68FB64C6}"/>
              </a:ext>
            </a:extLst>
          </p:cNvPr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>
            <a:extLst>
              <a:ext uri="{FF2B5EF4-FFF2-40B4-BE49-F238E27FC236}">
                <a16:creationId xmlns:a16="http://schemas.microsoft.com/office/drawing/2014/main" id="{159EA5C3-492B-4BDC-859A-8328B4EE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的通信和感知同平台融合研究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，寻求理论与方法的新突破！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5072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信道稀疏特性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传统密集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成本高、功耗大，难以适用于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稀疏阵列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是更具前景的方案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B56268-9CA4-453E-A8C6-511370B13703}"/>
              </a:ext>
            </a:extLst>
          </p:cNvPr>
          <p:cNvSpPr/>
          <p:nvPr/>
        </p:nvSpPr>
        <p:spPr>
          <a:xfrm>
            <a:off x="9141610" y="4780215"/>
            <a:ext cx="103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提高感知精度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23567E-029A-42C5-93F9-FBDAE0003FD1}"/>
              </a:ext>
            </a:extLst>
          </p:cNvPr>
          <p:cNvSpPr txBox="1"/>
          <p:nvPr/>
        </p:nvSpPr>
        <p:spPr bwMode="auto">
          <a:xfrm>
            <a:off x="717571" y="5874797"/>
            <a:ext cx="10756857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通感融合向高频稀疏阵列演进的背景下，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信道与阵列双稀疏下的通感融合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是研究重点</a:t>
            </a:r>
          </a:p>
        </p:txBody>
      </p:sp>
      <p:pic>
        <p:nvPicPr>
          <p:cNvPr id="187" name="图片 186">
            <a:extLst>
              <a:ext uri="{FF2B5EF4-FFF2-40B4-BE49-F238E27FC236}">
                <a16:creationId xmlns:a16="http://schemas.microsoft.com/office/drawing/2014/main" id="{7639621D-F453-4AD0-88BE-75FC2328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420888"/>
            <a:ext cx="10468825" cy="32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51931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信道稀疏性和阵列稀疏性对通信、感知呈现出差异性和互补性影响，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为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通感融合带来严峻挑战</a:t>
            </a:r>
            <a:endParaRPr lang="en-US" altLang="zh-CN" sz="20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F18F42-F582-4496-99F1-BA08A7E3DBC2}"/>
              </a:ext>
            </a:extLst>
          </p:cNvPr>
          <p:cNvSpPr/>
          <p:nvPr/>
        </p:nvSpPr>
        <p:spPr>
          <a:xfrm>
            <a:off x="5606992" y="337847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信道稀疏性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箭头: 燕尾形 21">
            <a:extLst>
              <a:ext uri="{FF2B5EF4-FFF2-40B4-BE49-F238E27FC236}">
                <a16:creationId xmlns:a16="http://schemas.microsoft.com/office/drawing/2014/main" id="{5F0611A3-5384-4979-A7E3-33661BF89DEF}"/>
              </a:ext>
            </a:extLst>
          </p:cNvPr>
          <p:cNvSpPr/>
          <p:nvPr/>
        </p:nvSpPr>
        <p:spPr bwMode="auto">
          <a:xfrm rot="10800000">
            <a:off x="3791744" y="2666751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81C32F-77E7-4347-A81E-D6D13E153A41}"/>
              </a:ext>
            </a:extLst>
          </p:cNvPr>
          <p:cNvSpPr/>
          <p:nvPr/>
        </p:nvSpPr>
        <p:spPr>
          <a:xfrm>
            <a:off x="1052908" y="3356072"/>
            <a:ext cx="2162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降低空间复用增益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E4152CB-4563-45FD-B971-715CDBE4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52" y="1966434"/>
            <a:ext cx="2166836" cy="12961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EC8F117-5E95-4D4F-BF44-597CF2DD0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1894426"/>
            <a:ext cx="2827380" cy="15280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6D94915-9A4A-40A5-84BF-AC45B00F0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328" y="1978710"/>
            <a:ext cx="2117035" cy="1243639"/>
          </a:xfrm>
          <a:prstGeom prst="rect">
            <a:avLst/>
          </a:prstGeom>
        </p:spPr>
      </p:pic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A390DCDA-B491-40F2-8253-FF97C98B4EDA}"/>
              </a:ext>
            </a:extLst>
          </p:cNvPr>
          <p:cNvSpPr/>
          <p:nvPr/>
        </p:nvSpPr>
        <p:spPr bwMode="auto">
          <a:xfrm>
            <a:off x="767408" y="1811680"/>
            <a:ext cx="10657184" cy="1915028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81AB137-3372-4D02-B9A7-156370E60039}"/>
              </a:ext>
            </a:extLst>
          </p:cNvPr>
          <p:cNvSpPr/>
          <p:nvPr/>
        </p:nvSpPr>
        <p:spPr bwMode="auto">
          <a:xfrm>
            <a:off x="767408" y="3904099"/>
            <a:ext cx="10657184" cy="2117189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508E340-3F76-42B8-8B41-AC93CEF63739}"/>
              </a:ext>
            </a:extLst>
          </p:cNvPr>
          <p:cNvSpPr/>
          <p:nvPr/>
        </p:nvSpPr>
        <p:spPr>
          <a:xfrm>
            <a:off x="3809214" y="237313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2C3517B-F7D2-42E5-A4B5-6871813000F3}"/>
              </a:ext>
            </a:extLst>
          </p:cNvPr>
          <p:cNvSpPr/>
          <p:nvPr/>
        </p:nvSpPr>
        <p:spPr>
          <a:xfrm>
            <a:off x="9227437" y="3341945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提升感知精度</a:t>
            </a:r>
          </a:p>
        </p:txBody>
      </p:sp>
      <p:sp>
        <p:nvSpPr>
          <p:cNvPr id="102" name="箭头: 燕尾形 101">
            <a:extLst>
              <a:ext uri="{FF2B5EF4-FFF2-40B4-BE49-F238E27FC236}">
                <a16:creationId xmlns:a16="http://schemas.microsoft.com/office/drawing/2014/main" id="{D495350F-EC05-4D8B-87FF-DAFB72B03D70}"/>
              </a:ext>
            </a:extLst>
          </p:cNvPr>
          <p:cNvSpPr/>
          <p:nvPr/>
        </p:nvSpPr>
        <p:spPr bwMode="auto">
          <a:xfrm>
            <a:off x="8062657" y="4873947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E4F1CB-6CC7-4211-A673-D85513D9F7DD}"/>
              </a:ext>
            </a:extLst>
          </p:cNvPr>
          <p:cNvSpPr/>
          <p:nvPr/>
        </p:nvSpPr>
        <p:spPr>
          <a:xfrm>
            <a:off x="8026701" y="457319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8F3786D-9A68-4570-ABBB-8E61A31607A5}"/>
              </a:ext>
            </a:extLst>
          </p:cNvPr>
          <p:cNvSpPr/>
          <p:nvPr/>
        </p:nvSpPr>
        <p:spPr>
          <a:xfrm>
            <a:off x="5609987" y="568273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阵列稀疏性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38618-125D-4F4D-8676-625743A9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530" y="4027519"/>
            <a:ext cx="2515630" cy="1674059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E749CB66-2361-48B2-BD85-A497C65E9745}"/>
              </a:ext>
            </a:extLst>
          </p:cNvPr>
          <p:cNvSpPr txBox="1"/>
          <p:nvPr/>
        </p:nvSpPr>
        <p:spPr>
          <a:xfrm>
            <a:off x="6356578" y="4468290"/>
            <a:ext cx="111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zh-CN" altLang="en-US" sz="1200" dirty="0">
                <a:solidFill>
                  <a:srgbClr val="FF1B1B"/>
                </a:solidFill>
                <a:latin typeface="+mj-ea"/>
                <a:ea typeface="+mj-ea"/>
              </a:rPr>
              <a:t>栅瓣干扰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7A4ECCF-5F4B-43AC-86B2-B30EFA30CE49}"/>
              </a:ext>
            </a:extLst>
          </p:cNvPr>
          <p:cNvSpPr txBox="1"/>
          <p:nvPr/>
        </p:nvSpPr>
        <p:spPr>
          <a:xfrm>
            <a:off x="5159896" y="401944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sz="1200" dirty="0">
                <a:solidFill>
                  <a:srgbClr val="FF4040"/>
                </a:solidFill>
                <a:latin typeface="+mj-ea"/>
                <a:ea typeface="+mj-ea"/>
              </a:rPr>
              <a:t>主瓣更窄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2822FC5-FC33-452A-AEB2-CB8993780D93}"/>
              </a:ext>
            </a:extLst>
          </p:cNvPr>
          <p:cNvGrpSpPr/>
          <p:nvPr/>
        </p:nvGrpSpPr>
        <p:grpSpPr>
          <a:xfrm>
            <a:off x="1052908" y="4005064"/>
            <a:ext cx="2400078" cy="1290508"/>
            <a:chOff x="1190654" y="3284986"/>
            <a:chExt cx="2693550" cy="1499747"/>
          </a:xfrm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E1EE6735-ADC5-4B0E-A610-ADB72D712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9341" t="67451" b="13277"/>
            <a:stretch/>
          </p:blipFill>
          <p:spPr>
            <a:xfrm>
              <a:off x="3617884" y="3702894"/>
              <a:ext cx="266320" cy="288031"/>
            </a:xfrm>
            <a:prstGeom prst="rect">
              <a:avLst/>
            </a:prstGeom>
          </p:spPr>
        </p:pic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0562EC59-41A4-483F-B5C5-7894A872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54" y="3284986"/>
              <a:ext cx="859611" cy="1499747"/>
            </a:xfrm>
            <a:prstGeom prst="rect">
              <a:avLst/>
            </a:prstGeom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6CBBDE63-F0AE-4C89-93C6-73556215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3177" y="4329250"/>
              <a:ext cx="607625" cy="351437"/>
            </a:xfrm>
            <a:prstGeom prst="rect">
              <a:avLst/>
            </a:prstGeom>
          </p:spPr>
        </p:pic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5373B6D-7652-49FD-8E9D-338629B1E7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0265" y="3573016"/>
              <a:ext cx="671313" cy="923896"/>
            </a:xfrm>
            <a:prstGeom prst="line">
              <a:avLst/>
            </a:prstGeom>
            <a:ln w="19050">
              <a:solidFill>
                <a:srgbClr val="23238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55B1872-486F-4CFA-9015-244823B25C6B}"/>
                </a:ext>
              </a:extLst>
            </p:cNvPr>
            <p:cNvSpPr/>
            <p:nvPr/>
          </p:nvSpPr>
          <p:spPr>
            <a:xfrm rot="3163810">
              <a:off x="2002972" y="3890740"/>
              <a:ext cx="483306" cy="252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</a:t>
              </a:r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E4396057-6792-40D1-8638-CD8D1897755C}"/>
                </a:ext>
              </a:extLst>
            </p:cNvPr>
            <p:cNvCxnSpPr>
              <a:endCxn id="109" idx="2"/>
            </p:cNvCxnSpPr>
            <p:nvPr/>
          </p:nvCxnSpPr>
          <p:spPr bwMode="auto">
            <a:xfrm flipV="1">
              <a:off x="2728940" y="3990925"/>
              <a:ext cx="1022105" cy="5148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16C60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5BD93B02-B8C1-4C9F-BF50-1C2EA8507628}"/>
                </a:ext>
              </a:extLst>
            </p:cNvPr>
            <p:cNvCxnSpPr>
              <a:cxnSpLocks/>
              <a:endCxn id="109" idx="1"/>
            </p:cNvCxnSpPr>
            <p:nvPr/>
          </p:nvCxnSpPr>
          <p:spPr bwMode="auto">
            <a:xfrm>
              <a:off x="2094298" y="3519062"/>
              <a:ext cx="1523584" cy="327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5959A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00C6C885-C1C3-4F21-BF77-4F838B57B756}"/>
              </a:ext>
            </a:extLst>
          </p:cNvPr>
          <p:cNvSpPr/>
          <p:nvPr/>
        </p:nvSpPr>
        <p:spPr>
          <a:xfrm rot="745297">
            <a:off x="2043239" y="4115208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主瓣</a:t>
            </a: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1A27EF4E-E17C-481B-A949-1DE26F05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341" t="67451" b="13277"/>
          <a:stretch/>
        </p:blipFill>
        <p:spPr>
          <a:xfrm>
            <a:off x="3266409" y="5096125"/>
            <a:ext cx="237303" cy="247881"/>
          </a:xfrm>
          <a:prstGeom prst="rect">
            <a:avLst/>
          </a:prstGeom>
        </p:spPr>
      </p:pic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F95ED97-6AC2-4698-8B3B-6E4F572B1B49}"/>
              </a:ext>
            </a:extLst>
          </p:cNvPr>
          <p:cNvCxnSpPr>
            <a:endCxn id="120" idx="1"/>
          </p:cNvCxnSpPr>
          <p:nvPr/>
        </p:nvCxnSpPr>
        <p:spPr bwMode="auto">
          <a:xfrm>
            <a:off x="2437531" y="5047907"/>
            <a:ext cx="828878" cy="172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51B89A7-1141-423A-A70E-4ECFABD845F5}"/>
              </a:ext>
            </a:extLst>
          </p:cNvPr>
          <p:cNvSpPr/>
          <p:nvPr/>
        </p:nvSpPr>
        <p:spPr>
          <a:xfrm>
            <a:off x="1035322" y="5363642"/>
            <a:ext cx="1957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加剧用户间干扰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5A73134-EA5B-417F-91FA-D44CBD7BB500}"/>
              </a:ext>
            </a:extLst>
          </p:cNvPr>
          <p:cNvSpPr/>
          <p:nvPr/>
        </p:nvSpPr>
        <p:spPr>
          <a:xfrm>
            <a:off x="1021728" y="5632291"/>
            <a:ext cx="21691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提高空间复用增益</a:t>
            </a:r>
          </a:p>
        </p:txBody>
      </p:sp>
      <p:sp>
        <p:nvSpPr>
          <p:cNvPr id="126" name="箭头: 燕尾形 125">
            <a:extLst>
              <a:ext uri="{FF2B5EF4-FFF2-40B4-BE49-F238E27FC236}">
                <a16:creationId xmlns:a16="http://schemas.microsoft.com/office/drawing/2014/main" id="{BE15FC00-EBD2-4596-A75C-4D5176EE953C}"/>
              </a:ext>
            </a:extLst>
          </p:cNvPr>
          <p:cNvSpPr/>
          <p:nvPr/>
        </p:nvSpPr>
        <p:spPr bwMode="auto">
          <a:xfrm rot="10800000">
            <a:off x="3811853" y="4881925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CECA8F9-3D1C-4721-9254-B6D83EE8ED75}"/>
              </a:ext>
            </a:extLst>
          </p:cNvPr>
          <p:cNvSpPr/>
          <p:nvPr/>
        </p:nvSpPr>
        <p:spPr>
          <a:xfrm>
            <a:off x="3829323" y="458831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6F19FBA-A945-4FE7-983D-0AAE062B6A26}"/>
              </a:ext>
            </a:extLst>
          </p:cNvPr>
          <p:cNvGrpSpPr/>
          <p:nvPr/>
        </p:nvGrpSpPr>
        <p:grpSpPr>
          <a:xfrm>
            <a:off x="9039092" y="4005064"/>
            <a:ext cx="2375926" cy="1353789"/>
            <a:chOff x="1991545" y="2420888"/>
            <a:chExt cx="2854958" cy="1499746"/>
          </a:xfrm>
        </p:grpSpPr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D4101DB1-DDDA-4556-945E-880C468F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545" y="2420888"/>
              <a:ext cx="859611" cy="1499746"/>
            </a:xfrm>
            <a:prstGeom prst="rect">
              <a:avLst/>
            </a:prstGeom>
          </p:spPr>
        </p:pic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C3211D91-03FE-4B0E-9BB5-E78CAE13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1367" y="3517665"/>
              <a:ext cx="642469" cy="371590"/>
            </a:xfrm>
            <a:prstGeom prst="rect">
              <a:avLst/>
            </a:prstGeom>
          </p:spPr>
        </p:pic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C83FAF1F-BFC0-4B45-B401-CEC51F9B25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51155" y="2708920"/>
              <a:ext cx="682774" cy="928739"/>
            </a:xfrm>
            <a:prstGeom prst="line">
              <a:avLst/>
            </a:prstGeom>
            <a:ln w="19050">
              <a:solidFill>
                <a:srgbClr val="23238F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24F3019-450A-424A-95ED-074FE8D2492B}"/>
                </a:ext>
              </a:extLst>
            </p:cNvPr>
            <p:cNvSpPr/>
            <p:nvPr/>
          </p:nvSpPr>
          <p:spPr>
            <a:xfrm rot="1106465">
              <a:off x="3057323" y="2751414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9CB8697-FB3B-4312-9088-559EC8863041}"/>
                </a:ext>
              </a:extLst>
            </p:cNvPr>
            <p:cNvSpPr/>
            <p:nvPr/>
          </p:nvSpPr>
          <p:spPr>
            <a:xfrm rot="3221055">
              <a:off x="3177301" y="3075927"/>
              <a:ext cx="458755" cy="2661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</a:t>
              </a: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BAFD5400-61C7-46BF-A7B0-30E11610C6F6}"/>
                </a:ext>
              </a:extLst>
            </p:cNvPr>
            <p:cNvCxnSpPr/>
            <p:nvPr/>
          </p:nvCxnSpPr>
          <p:spPr bwMode="auto">
            <a:xfrm flipV="1">
              <a:off x="3523470" y="3346135"/>
              <a:ext cx="818110" cy="291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3238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C0ED721-06C9-46E2-B613-529F4602D35D}"/>
                </a:ext>
              </a:extLst>
            </p:cNvPr>
            <p:cNvCxnSpPr/>
            <p:nvPr/>
          </p:nvCxnSpPr>
          <p:spPr bwMode="auto">
            <a:xfrm>
              <a:off x="2891691" y="2658586"/>
              <a:ext cx="1530322" cy="4880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3238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D4736C27-FDFF-449B-856B-3AD35287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2956" t="67420" r="87" b="7914"/>
            <a:stretch/>
          </p:blipFill>
          <p:spPr>
            <a:xfrm>
              <a:off x="4382079" y="3111048"/>
              <a:ext cx="464424" cy="396839"/>
            </a:xfrm>
            <a:prstGeom prst="rect">
              <a:avLst/>
            </a:prstGeom>
          </p:spPr>
        </p:pic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022E788F-95D9-444A-9BBD-7B656A506E90}"/>
                </a:ext>
              </a:extLst>
            </p:cNvPr>
            <p:cNvCxnSpPr/>
            <p:nvPr/>
          </p:nvCxnSpPr>
          <p:spPr bwMode="auto">
            <a:xfrm>
              <a:off x="2909105" y="2588555"/>
              <a:ext cx="1530711" cy="4935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16C60C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C628F2F5-23D7-4217-9E91-CF84D8C86C17}"/>
                </a:ext>
              </a:extLst>
            </p:cNvPr>
            <p:cNvSpPr/>
            <p:nvPr/>
          </p:nvSpPr>
          <p:spPr>
            <a:xfrm rot="1065086">
              <a:off x="3374504" y="2550882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主瓣回波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8E99288-B9E8-4C58-B898-B91A90F129F3}"/>
                </a:ext>
              </a:extLst>
            </p:cNvPr>
            <p:cNvCxnSpPr/>
            <p:nvPr/>
          </p:nvCxnSpPr>
          <p:spPr bwMode="auto">
            <a:xfrm flipV="1">
              <a:off x="3518732" y="3424988"/>
              <a:ext cx="818110" cy="2930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DE1E19A-D78D-4873-94B0-51BD76A2414B}"/>
                </a:ext>
              </a:extLst>
            </p:cNvPr>
            <p:cNvCxnSpPr/>
            <p:nvPr/>
          </p:nvCxnSpPr>
          <p:spPr bwMode="auto">
            <a:xfrm>
              <a:off x="2814655" y="2757125"/>
              <a:ext cx="689057" cy="9841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F4244A1-0500-4E57-9DE3-861C2C4F9B44}"/>
                </a:ext>
              </a:extLst>
            </p:cNvPr>
            <p:cNvSpPr/>
            <p:nvPr/>
          </p:nvSpPr>
          <p:spPr>
            <a:xfrm rot="20410579">
              <a:off x="3657918" y="3560246"/>
              <a:ext cx="74892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栅瓣回波</a:t>
              </a:r>
              <a:endParaRPr kumimoji="0" lang="zh-CN" alt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4" name="矩形 143">
            <a:extLst>
              <a:ext uri="{FF2B5EF4-FFF2-40B4-BE49-F238E27FC236}">
                <a16:creationId xmlns:a16="http://schemas.microsoft.com/office/drawing/2014/main" id="{E6E28C1B-75E2-4A1A-B855-224502E3F026}"/>
              </a:ext>
            </a:extLst>
          </p:cNvPr>
          <p:cNvSpPr/>
          <p:nvPr/>
        </p:nvSpPr>
        <p:spPr>
          <a:xfrm>
            <a:off x="9239650" y="5379473"/>
            <a:ext cx="1752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❌ </a:t>
            </a:r>
            <a:r>
              <a:rPr kumimoji="0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降低感知精度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C73A9DB-BCF7-49E7-B99D-1990B03A0398}"/>
              </a:ext>
            </a:extLst>
          </p:cNvPr>
          <p:cNvSpPr/>
          <p:nvPr/>
        </p:nvSpPr>
        <p:spPr>
          <a:xfrm>
            <a:off x="9226056" y="5632291"/>
            <a:ext cx="196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✅</a:t>
            </a: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1" dirty="0">
                <a:solidFill>
                  <a:srgbClr val="16C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提升波束分辨率</a:t>
            </a:r>
          </a:p>
        </p:txBody>
      </p:sp>
      <p:sp>
        <p:nvSpPr>
          <p:cNvPr id="146" name="箭头: 燕尾形 145">
            <a:extLst>
              <a:ext uri="{FF2B5EF4-FFF2-40B4-BE49-F238E27FC236}">
                <a16:creationId xmlns:a16="http://schemas.microsoft.com/office/drawing/2014/main" id="{E33D62C7-5688-496B-AE18-F01E9C5EC592}"/>
              </a:ext>
            </a:extLst>
          </p:cNvPr>
          <p:cNvSpPr/>
          <p:nvPr/>
        </p:nvSpPr>
        <p:spPr bwMode="auto">
          <a:xfrm>
            <a:off x="8086389" y="2650753"/>
            <a:ext cx="610164" cy="360040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F725B91-279C-4BE6-BA80-ABB0428F7154}"/>
              </a:ext>
            </a:extLst>
          </p:cNvPr>
          <p:cNvSpPr/>
          <p:nvPr/>
        </p:nvSpPr>
        <p:spPr>
          <a:xfrm>
            <a:off x="8050433" y="234999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2C2639E-9F9A-4708-80B2-420644092400}"/>
              </a:ext>
            </a:extLst>
          </p:cNvPr>
          <p:cNvSpPr txBox="1"/>
          <p:nvPr/>
        </p:nvSpPr>
        <p:spPr bwMode="auto">
          <a:xfrm>
            <a:off x="525465" y="6237312"/>
            <a:ext cx="11139289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理论上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量化双稀疏对通感性能的影响，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技术上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构建逼近性能边界的方法，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形成完整的理论方法体系</a:t>
            </a:r>
          </a:p>
        </p:txBody>
      </p:sp>
    </p:spTree>
    <p:extLst>
      <p:ext uri="{BB962C8B-B14F-4D97-AF65-F5344CB8AC3E}">
        <p14:creationId xmlns:p14="http://schemas.microsoft.com/office/powerpoint/2010/main" val="394197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基础理论层面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777260-46A3-4610-A379-B87474C8172D}"/>
              </a:ext>
            </a:extLst>
          </p:cNvPr>
          <p:cNvGrpSpPr/>
          <p:nvPr/>
        </p:nvGrpSpPr>
        <p:grpSpPr>
          <a:xfrm>
            <a:off x="587388" y="1182781"/>
            <a:ext cx="10696951" cy="533400"/>
            <a:chOff x="538480" y="1092610"/>
            <a:chExt cx="10094024" cy="5334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FC05455-B077-4FAC-9807-89E80D15201E}"/>
                </a:ext>
              </a:extLst>
            </p:cNvPr>
            <p:cNvSpPr/>
            <p:nvPr/>
          </p:nvSpPr>
          <p:spPr bwMode="auto">
            <a:xfrm>
              <a:off x="538480" y="1092610"/>
              <a:ext cx="10094024" cy="533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8051A4-01F2-47ED-80EC-DB96E0C627D7}"/>
                </a:ext>
              </a:extLst>
            </p:cNvPr>
            <p:cNvSpPr/>
            <p:nvPr/>
          </p:nvSpPr>
          <p:spPr>
            <a:xfrm>
              <a:off x="609600" y="1143866"/>
              <a:ext cx="9877003" cy="430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核心：探索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下的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通感融合双稀疏耦合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效应</a:t>
              </a:r>
              <a:endParaRPr kumimoji="0"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3568E157-29D2-4A13-BF58-9C2E44BA62A8}"/>
              </a:ext>
            </a:extLst>
          </p:cNvPr>
          <p:cNvGrpSpPr/>
          <p:nvPr/>
        </p:nvGrpSpPr>
        <p:grpSpPr>
          <a:xfrm>
            <a:off x="7063773" y="2250401"/>
            <a:ext cx="4792866" cy="3840076"/>
            <a:chOff x="6994033" y="2298346"/>
            <a:chExt cx="4394430" cy="3495932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D5397A4-B3FE-4B6D-874F-285C590B1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7540" y="5415646"/>
              <a:ext cx="493996" cy="378632"/>
            </a:xfrm>
            <a:prstGeom prst="rect">
              <a:avLst/>
            </a:prstGeom>
            <a:noFill/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74FBA449-28E2-E475-ED60-AD9A73CC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475" y="2577910"/>
              <a:ext cx="493620" cy="493620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F0E0897D-09B8-496E-AAA7-7C833111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07944">
              <a:off x="9078728" y="2298346"/>
              <a:ext cx="700099" cy="407885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0A04E9C1-4B1D-40F7-8568-4C46A7B5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033" y="3229061"/>
              <a:ext cx="888425" cy="1871623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87BDFC3F-4E13-497D-8709-54EE6F7B2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168217">
              <a:off x="8694581" y="5277920"/>
              <a:ext cx="669885" cy="390281"/>
            </a:xfrm>
            <a:prstGeom prst="rect">
              <a:avLst/>
            </a:prstGeom>
          </p:spPr>
        </p:pic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B6F8C34-0DEB-490B-9F69-E13EC797FC78}"/>
                </a:ext>
              </a:extLst>
            </p:cNvPr>
            <p:cNvSpPr/>
            <p:nvPr/>
          </p:nvSpPr>
          <p:spPr>
            <a:xfrm rot="343171">
              <a:off x="8760870" y="4862379"/>
              <a:ext cx="13158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栅瓣通信</a:t>
              </a:r>
              <a:endParaRPr kumimoji="0" lang="zh-CN" altLang="en-US" sz="105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C5CE165-6204-4282-A9CA-A0B22E8AAC59}"/>
                </a:ext>
              </a:extLst>
            </p:cNvPr>
            <p:cNvSpPr/>
            <p:nvPr/>
          </p:nvSpPr>
          <p:spPr>
            <a:xfrm rot="851304">
              <a:off x="8796474" y="3940612"/>
              <a:ext cx="1444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主瓣通信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4DDFD1A-5B0E-4D9E-A1F9-EEC403F6D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2875" t="68217" r="87" b="11743"/>
            <a:stretch/>
          </p:blipFill>
          <p:spPr>
            <a:xfrm rot="216818">
              <a:off x="10749679" y="3603491"/>
              <a:ext cx="638784" cy="444574"/>
            </a:xfrm>
            <a:prstGeom prst="rect">
              <a:avLst/>
            </a:prstGeom>
          </p:spPr>
        </p:pic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8BFF9C80-E1F0-4553-96BA-30C91C7AD1B4}"/>
                </a:ext>
              </a:extLst>
            </p:cNvPr>
            <p:cNvCxnSpPr/>
            <p:nvPr/>
          </p:nvCxnSpPr>
          <p:spPr bwMode="auto">
            <a:xfrm>
              <a:off x="8068741" y="3524435"/>
              <a:ext cx="2624138" cy="22556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4282B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AE116FD-5F41-49B7-8F22-FDAAD837B78A}"/>
                </a:ext>
              </a:extLst>
            </p:cNvPr>
            <p:cNvCxnSpPr/>
            <p:nvPr/>
          </p:nvCxnSpPr>
          <p:spPr bwMode="auto">
            <a:xfrm>
              <a:off x="8040216" y="3614753"/>
              <a:ext cx="2652663" cy="2207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4282BC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85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  <a:extLst>
                <a:ext uri="{FF2B5EF4-FFF2-40B4-BE49-F238E27FC236}">
                  <a16:creationId xmlns:a16="http://schemas.microsoft.com/office/drawing/2014/main" id="{51AFAC89-80A8-435B-A68C-5D3B792F7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508" b="90000" l="10000" r="90000">
                          <a14:foregroundMark x1="33115" y1="29672" x2="33115" y2="29672"/>
                          <a14:foregroundMark x1="54754" y1="23115" x2="54754" y2="23115"/>
                          <a14:foregroundMark x1="52787" y1="9508" x2="52787" y2="9508"/>
                          <a14:foregroundMark x1="64918" y1="76885" x2="64918" y2="76885"/>
                          <a14:foregroundMark x1="57213" y1="77705" x2="57213" y2="77705"/>
                          <a14:foregroundMark x1="47541" y1="80492" x2="47541" y2="80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5420" y="4463231"/>
              <a:ext cx="509540" cy="50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65A24E3-9197-4AE8-A01E-FC15B3593C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37823" y="2583621"/>
              <a:ext cx="1408360" cy="758127"/>
            </a:xfrm>
            <a:prstGeom prst="line">
              <a:avLst/>
            </a:prstGeom>
            <a:ln w="25400">
              <a:solidFill>
                <a:srgbClr val="4282BC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3A7D9CE-F8C7-483E-95F6-68E780C2CE25}"/>
                </a:ext>
              </a:extLst>
            </p:cNvPr>
            <p:cNvCxnSpPr/>
            <p:nvPr/>
          </p:nvCxnSpPr>
          <p:spPr bwMode="auto">
            <a:xfrm>
              <a:off x="9446183" y="2583621"/>
              <a:ext cx="1317587" cy="10976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4282B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65BB65B-6B18-41DD-9551-573B6CA139BD}"/>
                </a:ext>
              </a:extLst>
            </p:cNvPr>
            <p:cNvCxnSpPr/>
            <p:nvPr/>
          </p:nvCxnSpPr>
          <p:spPr bwMode="auto">
            <a:xfrm>
              <a:off x="8037823" y="3873188"/>
              <a:ext cx="2715387" cy="7556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4282BC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3DE54E-553E-4CE6-AC52-85F2723458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4683" y="3924445"/>
              <a:ext cx="1102008" cy="1539213"/>
            </a:xfrm>
            <a:prstGeom prst="line">
              <a:avLst/>
            </a:prstGeom>
            <a:ln w="2540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BCB2CB2-5896-42C0-A789-1D3FF21DC4B3}"/>
                </a:ext>
              </a:extLst>
            </p:cNvPr>
            <p:cNvCxnSpPr>
              <a:endCxn id="85" idx="1"/>
            </p:cNvCxnSpPr>
            <p:nvPr/>
          </p:nvCxnSpPr>
          <p:spPr bwMode="auto">
            <a:xfrm flipV="1">
              <a:off x="9046937" y="4718001"/>
              <a:ext cx="1768483" cy="74565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2A21D34-CC8F-407C-AED9-E98C43A40E7D}"/>
                </a:ext>
              </a:extLst>
            </p:cNvPr>
            <p:cNvSpPr/>
            <p:nvPr/>
          </p:nvSpPr>
          <p:spPr>
            <a:xfrm rot="308126">
              <a:off x="8858183" y="3244357"/>
              <a:ext cx="11752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主瓣感知</a:t>
              </a:r>
              <a:endPara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0CF1B6D-49E0-44FE-98F8-EE30A26DFD7C}"/>
                </a:ext>
              </a:extLst>
            </p:cNvPr>
            <p:cNvCxnSpPr/>
            <p:nvPr/>
          </p:nvCxnSpPr>
          <p:spPr bwMode="auto">
            <a:xfrm>
              <a:off x="9474708" y="2469771"/>
              <a:ext cx="1389031" cy="11763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23E4E96-00D3-4AA6-86C6-D7C0E003D1DA}"/>
                </a:ext>
              </a:extLst>
            </p:cNvPr>
            <p:cNvCxnSpPr/>
            <p:nvPr/>
          </p:nvCxnSpPr>
          <p:spPr bwMode="auto">
            <a:xfrm flipV="1">
              <a:off x="8005053" y="2473619"/>
              <a:ext cx="1448320" cy="80793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ysDash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43E7E7F-2C90-45DE-8552-43C8CB384BC0}"/>
                </a:ext>
              </a:extLst>
            </p:cNvPr>
            <p:cNvSpPr/>
            <p:nvPr/>
          </p:nvSpPr>
          <p:spPr>
            <a:xfrm rot="20035430">
              <a:off x="8158129" y="2401023"/>
              <a:ext cx="12143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栅瓣感知</a:t>
              </a:r>
              <a:endParaRPr kumimoji="0" lang="zh-CN" altLang="en-US" sz="105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aphicFrame>
        <p:nvGraphicFramePr>
          <p:cNvPr id="189" name="表格 4">
            <a:extLst>
              <a:ext uri="{FF2B5EF4-FFF2-40B4-BE49-F238E27FC236}">
                <a16:creationId xmlns:a16="http://schemas.microsoft.com/office/drawing/2014/main" id="{25B6201F-E123-4A23-B42B-8C00CE90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32783"/>
              </p:ext>
            </p:extLst>
          </p:nvPr>
        </p:nvGraphicFramePr>
        <p:xfrm>
          <a:off x="552205" y="2307924"/>
          <a:ext cx="6317020" cy="375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23">
                  <a:extLst>
                    <a:ext uri="{9D8B030D-6E8A-4147-A177-3AD203B41FA5}">
                      <a16:colId xmlns:a16="http://schemas.microsoft.com/office/drawing/2014/main" val="46375264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368797210"/>
                    </a:ext>
                  </a:extLst>
                </a:gridCol>
                <a:gridCol w="2357401">
                  <a:extLst>
                    <a:ext uri="{9D8B030D-6E8A-4147-A177-3AD203B41FA5}">
                      <a16:colId xmlns:a16="http://schemas.microsoft.com/office/drawing/2014/main" val="212147119"/>
                    </a:ext>
                  </a:extLst>
                </a:gridCol>
              </a:tblGrid>
              <a:tr h="938393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对通信的影响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对感知的影响</a:t>
                      </a:r>
                      <a:endParaRPr kumimoji="0" lang="zh-CN" altLang="en-US" sz="2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47096"/>
                  </a:ext>
                </a:extLst>
              </a:tr>
              <a:tr h="93839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高频</a:t>
                      </a:r>
                      <a:r>
                        <a:rPr kumimoji="0" lang="zh-CN" altLang="en-US" sz="2000" b="1" dirty="0">
                          <a:solidFill>
                            <a:srgbClr val="053B5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大规模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MIMO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稀疏阵列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53B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✅ </a:t>
                      </a:r>
                      <a:r>
                        <a:rPr kumimoji="0" lang="zh-CN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弥补空间复用增益损失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❌ </a:t>
                      </a:r>
                      <a:r>
                        <a:rPr kumimoji="0" lang="zh-CN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影响感知目标检测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62580"/>
                  </a:ext>
                </a:extLst>
              </a:tr>
              <a:tr h="93839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阵列稀疏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✅ </a:t>
                      </a:r>
                      <a:r>
                        <a:rPr kumimoji="0" lang="zh-CN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大天线孔径增加空间自由度，提升波束分辨率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71908"/>
                  </a:ext>
                </a:extLst>
              </a:tr>
              <a:tr h="9383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❌ </a:t>
                      </a:r>
                      <a:r>
                        <a:rPr kumimoji="0" lang="zh-CN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加剧用户间干扰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✅</a:t>
                      </a:r>
                      <a:r>
                        <a:rPr kumimoji="0" lang="zh-CN" altLang="en-US" sz="16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提升感知精度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2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206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项目研究内容：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技术方法层面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241702-5510-459D-993B-6062D0DE987D}"/>
              </a:ext>
            </a:extLst>
          </p:cNvPr>
          <p:cNvGrpSpPr/>
          <p:nvPr/>
        </p:nvGrpSpPr>
        <p:grpSpPr>
          <a:xfrm>
            <a:off x="327650" y="1053059"/>
            <a:ext cx="11528990" cy="540682"/>
            <a:chOff x="538480" y="1058933"/>
            <a:chExt cx="9668018" cy="61537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D95426-D810-4EB2-A3AE-C3CB1CDC4A13}"/>
                </a:ext>
              </a:extLst>
            </p:cNvPr>
            <p:cNvSpPr/>
            <p:nvPr/>
          </p:nvSpPr>
          <p:spPr bwMode="auto">
            <a:xfrm>
              <a:off x="538480" y="1067904"/>
              <a:ext cx="9542661" cy="606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5242E0-FDE8-4EBE-BB2A-BC0638F5AA2A}"/>
                </a:ext>
              </a:extLst>
            </p:cNvPr>
            <p:cNvSpPr/>
            <p:nvPr/>
          </p:nvSpPr>
          <p:spPr>
            <a:xfrm>
              <a:off x="652920" y="1058933"/>
              <a:ext cx="9553578" cy="5571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核心：研究大规模双稀疏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系统通感融合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互补协同机制与传输方法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BFB37E93-8D1B-4A6F-AF5B-5E01664E1399}"/>
              </a:ext>
            </a:extLst>
          </p:cNvPr>
          <p:cNvSpPr/>
          <p:nvPr/>
        </p:nvSpPr>
        <p:spPr>
          <a:xfrm>
            <a:off x="327650" y="6279716"/>
            <a:ext cx="11456981" cy="361668"/>
          </a:xfrm>
          <a:prstGeom prst="rightArrow">
            <a:avLst/>
          </a:prstGeom>
          <a:gradFill flip="none" rotWithShape="1">
            <a:gsLst>
              <a:gs pos="0">
                <a:srgbClr val="4472C4">
                  <a:alpha val="16000"/>
                </a:srgbClr>
              </a:gs>
              <a:gs pos="100000">
                <a:srgbClr val="44546A"/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B408240-032F-406B-AF0F-79052BBC1082}"/>
              </a:ext>
            </a:extLst>
          </p:cNvPr>
          <p:cNvSpPr/>
          <p:nvPr/>
        </p:nvSpPr>
        <p:spPr>
          <a:xfrm>
            <a:off x="355721" y="6407717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510614D-EB0F-4C79-8A45-E81E3B7E0E3B}"/>
              </a:ext>
            </a:extLst>
          </p:cNvPr>
          <p:cNvSpPr/>
          <p:nvPr/>
        </p:nvSpPr>
        <p:spPr>
          <a:xfrm>
            <a:off x="4396554" y="1900855"/>
            <a:ext cx="3156557" cy="772474"/>
          </a:xfrm>
          <a:prstGeom prst="roundRect">
            <a:avLst>
              <a:gd name="adj" fmla="val 2127"/>
            </a:avLst>
          </a:prstGeom>
          <a:solidFill>
            <a:srgbClr val="7792C0"/>
          </a:solidFill>
          <a:ln>
            <a:noFill/>
          </a:ln>
          <a:effectLst>
            <a:outerShdw blurRad="177800" dist="38100" dir="5400000" algn="t" rotWithShape="0">
              <a:srgbClr val="7792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逼近性能边界的双稀疏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通感波形设计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33CE6D-EACB-422A-A07B-F1DC9B6A17A7}"/>
              </a:ext>
            </a:extLst>
          </p:cNvPr>
          <p:cNvSpPr/>
          <p:nvPr/>
        </p:nvSpPr>
        <p:spPr>
          <a:xfrm>
            <a:off x="4277510" y="1762724"/>
            <a:ext cx="3473979" cy="4044899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DD6E809-0551-4319-A103-32EE34ED25F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407368" y="5733256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27FA97B-C7B2-410E-8D09-2769BAF1E902}"/>
              </a:ext>
            </a:extLst>
          </p:cNvPr>
          <p:cNvSpPr/>
          <p:nvPr/>
        </p:nvSpPr>
        <p:spPr>
          <a:xfrm>
            <a:off x="575846" y="1894764"/>
            <a:ext cx="3142903" cy="789950"/>
          </a:xfrm>
          <a:prstGeom prst="roundRect">
            <a:avLst>
              <a:gd name="adj" fmla="val 2127"/>
            </a:avLst>
          </a:prstGeom>
          <a:solidFill>
            <a:srgbClr val="99B1DA"/>
          </a:solidFill>
          <a:ln>
            <a:noFill/>
          </a:ln>
          <a:effectLst>
            <a:outerShdw blurRad="177800" dist="38100" dir="5400000" algn="t" rotWithShape="0">
              <a:srgbClr val="BCCBE9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下的通感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Pareto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性能边界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843F0F-1F56-4CF9-9B08-8F00BA013022}"/>
              </a:ext>
            </a:extLst>
          </p:cNvPr>
          <p:cNvCxnSpPr>
            <a:cxnSpLocks/>
            <a:stCxn id="81" idx="2"/>
          </p:cNvCxnSpPr>
          <p:nvPr/>
        </p:nvCxnSpPr>
        <p:spPr>
          <a:xfrm flipV="1">
            <a:off x="459015" y="2800932"/>
            <a:ext cx="3274422" cy="16329"/>
          </a:xfrm>
          <a:prstGeom prst="line">
            <a:avLst/>
          </a:prstGeom>
          <a:ln w="19050">
            <a:solidFill>
              <a:srgbClr val="99B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70EF33B-AB2F-441F-898D-47BE1433366C}"/>
              </a:ext>
            </a:extLst>
          </p:cNvPr>
          <p:cNvSpPr/>
          <p:nvPr/>
        </p:nvSpPr>
        <p:spPr>
          <a:xfrm>
            <a:off x="459015" y="2750174"/>
            <a:ext cx="120916" cy="13417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9B1DA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95E9AC-01F9-4A36-A7FD-4CD8C5D2C7CB}"/>
              </a:ext>
            </a:extLst>
          </p:cNvPr>
          <p:cNvSpPr/>
          <p:nvPr/>
        </p:nvSpPr>
        <p:spPr>
          <a:xfrm>
            <a:off x="407367" y="1764723"/>
            <a:ext cx="3479863" cy="4044898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71EFFE1-DEFB-4D3C-A416-FFE3CB884FB0}"/>
              </a:ext>
            </a:extLst>
          </p:cNvPr>
          <p:cNvSpPr/>
          <p:nvPr/>
        </p:nvSpPr>
        <p:spPr>
          <a:xfrm>
            <a:off x="8220464" y="1892384"/>
            <a:ext cx="3173233" cy="777229"/>
          </a:xfrm>
          <a:prstGeom prst="roundRect">
            <a:avLst>
              <a:gd name="adj" fmla="val 2127"/>
            </a:avLst>
          </a:prstGeom>
          <a:solidFill>
            <a:srgbClr val="44546A"/>
          </a:solidFill>
          <a:ln>
            <a:noFill/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研究双稀疏性多站互补协同的通感传输方法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B897823-207A-4B51-AE22-7A8FDF2447C7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154300" y="2818774"/>
            <a:ext cx="323939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67B5375-F671-4A07-A9EC-EF771C210E30}"/>
              </a:ext>
            </a:extLst>
          </p:cNvPr>
          <p:cNvSpPr/>
          <p:nvPr/>
        </p:nvSpPr>
        <p:spPr>
          <a:xfrm>
            <a:off x="8154300" y="2749732"/>
            <a:ext cx="129889" cy="138084"/>
          </a:xfrm>
          <a:prstGeom prst="ellipse">
            <a:avLst/>
          </a:prstGeom>
          <a:solidFill>
            <a:srgbClr val="FFFFFF"/>
          </a:solidFill>
          <a:ln>
            <a:solidFill>
              <a:srgbClr val="44546A"/>
            </a:solidFill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C05E9F2-CF73-4C92-994B-89374DCDE6FB}"/>
              </a:ext>
            </a:extLst>
          </p:cNvPr>
          <p:cNvSpPr/>
          <p:nvPr/>
        </p:nvSpPr>
        <p:spPr>
          <a:xfrm>
            <a:off x="8100092" y="1760693"/>
            <a:ext cx="3383529" cy="4044899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3255ED-9BB5-4EDD-8D19-1521C7343ADB}"/>
              </a:ext>
            </a:extLst>
          </p:cNvPr>
          <p:cNvCxnSpPr>
            <a:cxnSpLocks/>
          </p:cNvCxnSpPr>
          <p:nvPr/>
        </p:nvCxnSpPr>
        <p:spPr>
          <a:xfrm>
            <a:off x="4396554" y="2809554"/>
            <a:ext cx="3211614" cy="515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0B138062-66F4-472F-9D8A-C1F124EC45F7}"/>
              </a:ext>
            </a:extLst>
          </p:cNvPr>
          <p:cNvSpPr/>
          <p:nvPr/>
        </p:nvSpPr>
        <p:spPr>
          <a:xfrm>
            <a:off x="4332481" y="2752004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59BE55B1-0D14-490C-8E07-088A1FBF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58" y="3127378"/>
            <a:ext cx="3608110" cy="2541877"/>
          </a:xfrm>
          <a:prstGeom prst="rect">
            <a:avLst/>
          </a:prstGeom>
        </p:spPr>
      </p:pic>
      <p:sp>
        <p:nvSpPr>
          <p:cNvPr id="182" name="椭圆 181">
            <a:extLst>
              <a:ext uri="{FF2B5EF4-FFF2-40B4-BE49-F238E27FC236}">
                <a16:creationId xmlns:a16="http://schemas.microsoft.com/office/drawing/2014/main" id="{169CAEC0-ACB1-4C4A-8699-D777F9286A5F}"/>
              </a:ext>
            </a:extLst>
          </p:cNvPr>
          <p:cNvSpPr/>
          <p:nvPr/>
        </p:nvSpPr>
        <p:spPr>
          <a:xfrm>
            <a:off x="4229187" y="6407717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8CEF21C1-5B58-4EB7-B569-D029B6F4B035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4280834" y="5733256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8E43B5BA-F910-45FC-B6A0-7E9E3F6915DE}"/>
              </a:ext>
            </a:extLst>
          </p:cNvPr>
          <p:cNvSpPr/>
          <p:nvPr/>
        </p:nvSpPr>
        <p:spPr>
          <a:xfrm>
            <a:off x="8051006" y="6407717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48863D56-2D43-48F7-A870-71D335679AAD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8102653" y="5733256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图片 194">
            <a:extLst>
              <a:ext uri="{FF2B5EF4-FFF2-40B4-BE49-F238E27FC236}">
                <a16:creationId xmlns:a16="http://schemas.microsoft.com/office/drawing/2014/main" id="{2AC509C5-F20D-4B5E-9CAC-9DA72BAC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09" y="2995140"/>
            <a:ext cx="694163" cy="1279389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34B74DCD-E076-4208-9FAD-D9F14F28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950634">
            <a:off x="5426614" y="3222488"/>
            <a:ext cx="1228782" cy="736044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B73E4EA7-3C9C-4A97-B24A-CD0FB1743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10806">
            <a:off x="5916407" y="2602201"/>
            <a:ext cx="519111" cy="1269975"/>
          </a:xfrm>
          <a:prstGeom prst="rect">
            <a:avLst/>
          </a:prstGeom>
        </p:spPr>
      </p:pic>
      <p:pic>
        <p:nvPicPr>
          <p:cNvPr id="203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A862F2C4-8F04-443E-A560-86B80BE4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9" y="3860281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C3F42F8F-5A47-44AB-BFA7-4BF7AA6680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2956" t="67420" r="87" b="7914"/>
          <a:stretch/>
        </p:blipFill>
        <p:spPr>
          <a:xfrm rot="216818">
            <a:off x="6887094" y="3028416"/>
            <a:ext cx="635750" cy="547209"/>
          </a:xfrm>
          <a:prstGeom prst="rect">
            <a:avLst/>
          </a:prstGeom>
        </p:spPr>
      </p:pic>
      <p:pic>
        <p:nvPicPr>
          <p:cNvPr id="205" name="图片 204">
            <a:extLst>
              <a:ext uri="{FF2B5EF4-FFF2-40B4-BE49-F238E27FC236}">
                <a16:creationId xmlns:a16="http://schemas.microsoft.com/office/drawing/2014/main" id="{7EA26CE6-664E-457B-99AB-4830B0F284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659774" y="4337921"/>
            <a:ext cx="1023608" cy="1516772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663DF918-F5A5-4FBE-9933-BBCE4B1601B6}"/>
              </a:ext>
            </a:extLst>
          </p:cNvPr>
          <p:cNvSpPr/>
          <p:nvPr/>
        </p:nvSpPr>
        <p:spPr>
          <a:xfrm rot="324294">
            <a:off x="5835138" y="29190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851F19D-C972-4E21-B279-A3FE15693082}"/>
              </a:ext>
            </a:extLst>
          </p:cNvPr>
          <p:cNvSpPr/>
          <p:nvPr/>
        </p:nvSpPr>
        <p:spPr>
          <a:xfrm rot="2034727">
            <a:off x="5535895" y="36440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142A1468-DFD3-4199-BE7D-08AE4D4DC5AA}"/>
              </a:ext>
            </a:extLst>
          </p:cNvPr>
          <p:cNvSpPr/>
          <p:nvPr/>
        </p:nvSpPr>
        <p:spPr>
          <a:xfrm>
            <a:off x="4338467" y="4430353"/>
            <a:ext cx="77993" cy="813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E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0DF917B0-9F2B-4E66-9B12-654309BA8029}"/>
              </a:ext>
            </a:extLst>
          </p:cNvPr>
          <p:cNvSpPr/>
          <p:nvPr/>
        </p:nvSpPr>
        <p:spPr>
          <a:xfrm>
            <a:off x="5894325" y="4738952"/>
            <a:ext cx="90560" cy="7709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2485B12-37F6-427E-9E07-542AAEA9F93B}"/>
              </a:ext>
            </a:extLst>
          </p:cNvPr>
          <p:cNvSpPr txBox="1"/>
          <p:nvPr/>
        </p:nvSpPr>
        <p:spPr>
          <a:xfrm>
            <a:off x="5047083" y="4638370"/>
            <a:ext cx="92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感知目标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F15351C-3CAB-4BB0-A893-C1F2DB7F8711}"/>
              </a:ext>
            </a:extLst>
          </p:cNvPr>
          <p:cNvSpPr txBox="1"/>
          <p:nvPr/>
        </p:nvSpPr>
        <p:spPr>
          <a:xfrm>
            <a:off x="4382459" y="4357575"/>
            <a:ext cx="91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通信用户</a:t>
            </a:r>
          </a:p>
        </p:txBody>
      </p:sp>
      <p:pic>
        <p:nvPicPr>
          <p:cNvPr id="235" name="图片 234">
            <a:extLst>
              <a:ext uri="{FF2B5EF4-FFF2-40B4-BE49-F238E27FC236}">
                <a16:creationId xmlns:a16="http://schemas.microsoft.com/office/drawing/2014/main" id="{9E0D886E-E1E5-4D4C-8873-4550738C2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07944">
            <a:off x="10310588" y="2933663"/>
            <a:ext cx="700099" cy="407885"/>
          </a:xfrm>
          <a:prstGeom prst="rect">
            <a:avLst/>
          </a:prstGeom>
        </p:spPr>
      </p:pic>
      <p:pic>
        <p:nvPicPr>
          <p:cNvPr id="236" name="图片 235">
            <a:extLst>
              <a:ext uri="{FF2B5EF4-FFF2-40B4-BE49-F238E27FC236}">
                <a16:creationId xmlns:a16="http://schemas.microsoft.com/office/drawing/2014/main" id="{A438F0E2-B82A-4D91-A924-A48DF1EEE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35" y="3219640"/>
            <a:ext cx="536791" cy="943381"/>
          </a:xfrm>
          <a:prstGeom prst="rect">
            <a:avLst/>
          </a:prstGeom>
        </p:spPr>
      </p:pic>
      <p:pic>
        <p:nvPicPr>
          <p:cNvPr id="246" name="图片 245">
            <a:extLst>
              <a:ext uri="{FF2B5EF4-FFF2-40B4-BE49-F238E27FC236}">
                <a16:creationId xmlns:a16="http://schemas.microsoft.com/office/drawing/2014/main" id="{DEBDF75F-AB91-4C27-AEE8-006D9D5108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319217">
            <a:off x="8415928" y="5254981"/>
            <a:ext cx="669885" cy="390281"/>
          </a:xfrm>
          <a:prstGeom prst="rect">
            <a:avLst/>
          </a:prstGeom>
        </p:spPr>
      </p:pic>
      <p:sp>
        <p:nvSpPr>
          <p:cNvPr id="249" name="矩形 248">
            <a:extLst>
              <a:ext uri="{FF2B5EF4-FFF2-40B4-BE49-F238E27FC236}">
                <a16:creationId xmlns:a16="http://schemas.microsoft.com/office/drawing/2014/main" id="{F0A67BEF-12C2-4357-ACBE-C1AA1D71F2E8}"/>
              </a:ext>
            </a:extLst>
          </p:cNvPr>
          <p:cNvSpPr/>
          <p:nvPr/>
        </p:nvSpPr>
        <p:spPr>
          <a:xfrm rot="576999">
            <a:off x="9774387" y="4936435"/>
            <a:ext cx="905516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栅瓣通信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035E95E9-399F-428B-9C86-2CC47EF58842}"/>
              </a:ext>
            </a:extLst>
          </p:cNvPr>
          <p:cNvSpPr/>
          <p:nvPr/>
        </p:nvSpPr>
        <p:spPr>
          <a:xfrm rot="2914828">
            <a:off x="8564354" y="3962829"/>
            <a:ext cx="995152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1" name="图片 250">
            <a:extLst>
              <a:ext uri="{FF2B5EF4-FFF2-40B4-BE49-F238E27FC236}">
                <a16:creationId xmlns:a16="http://schemas.microsoft.com/office/drawing/2014/main" id="{D729F97B-DA49-450E-8150-48266E332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23" y="4874472"/>
            <a:ext cx="536791" cy="943381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616265CE-5D5D-469C-B630-242C78931B2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2956" t="67420" r="87" b="7914"/>
          <a:stretch/>
        </p:blipFill>
        <p:spPr>
          <a:xfrm rot="216818">
            <a:off x="9808469" y="3700493"/>
            <a:ext cx="635750" cy="547209"/>
          </a:xfrm>
          <a:prstGeom prst="rect">
            <a:avLst/>
          </a:prstGeom>
        </p:spPr>
      </p:pic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CCB2110B-D030-47BB-9FAB-52C30D9E4F82}"/>
              </a:ext>
            </a:extLst>
          </p:cNvPr>
          <p:cNvCxnSpPr/>
          <p:nvPr/>
        </p:nvCxnSpPr>
        <p:spPr bwMode="auto">
          <a:xfrm>
            <a:off x="8760296" y="3352367"/>
            <a:ext cx="1210793" cy="4379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B344180-E30B-46A5-BC46-D9FBA4199FF7}"/>
              </a:ext>
            </a:extLst>
          </p:cNvPr>
          <p:cNvCxnSpPr/>
          <p:nvPr/>
        </p:nvCxnSpPr>
        <p:spPr bwMode="auto">
          <a:xfrm>
            <a:off x="8725569" y="3420547"/>
            <a:ext cx="1160703" cy="439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8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7E4CA1E2-9578-4F23-830D-D39D236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00" y="4434667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E8A49DFF-D0B3-4F6D-9613-94E5B832B4E4}"/>
              </a:ext>
            </a:extLst>
          </p:cNvPr>
          <p:cNvCxnSpPr>
            <a:cxnSpLocks/>
          </p:cNvCxnSpPr>
          <p:nvPr/>
        </p:nvCxnSpPr>
        <p:spPr bwMode="auto">
          <a:xfrm>
            <a:off x="10805989" y="3194749"/>
            <a:ext cx="325295" cy="1585023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64FD41AA-C788-4F66-8A12-49755599A762}"/>
              </a:ext>
            </a:extLst>
          </p:cNvPr>
          <p:cNvCxnSpPr/>
          <p:nvPr/>
        </p:nvCxnSpPr>
        <p:spPr bwMode="auto">
          <a:xfrm flipH="1">
            <a:off x="10423064" y="3202454"/>
            <a:ext cx="390105" cy="580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B51DF573-87D3-40DC-83B3-C4740AE99B8F}"/>
              </a:ext>
            </a:extLst>
          </p:cNvPr>
          <p:cNvCxnSpPr/>
          <p:nvPr/>
        </p:nvCxnSpPr>
        <p:spPr bwMode="auto">
          <a:xfrm flipH="1" flipV="1">
            <a:off x="10276136" y="4063676"/>
            <a:ext cx="769002" cy="7615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A5E8AC6D-CC9E-4348-9EC0-201B4F47B56F}"/>
              </a:ext>
            </a:extLst>
          </p:cNvPr>
          <p:cNvCxnSpPr/>
          <p:nvPr/>
        </p:nvCxnSpPr>
        <p:spPr bwMode="auto">
          <a:xfrm flipH="1" flipV="1">
            <a:off x="10238064" y="4130475"/>
            <a:ext cx="730572" cy="740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7FF250CC-27E0-4B0F-8A91-8744E49AD37A}"/>
              </a:ext>
            </a:extLst>
          </p:cNvPr>
          <p:cNvCxnSpPr>
            <a:endCxn id="268" idx="0"/>
          </p:cNvCxnSpPr>
          <p:nvPr/>
        </p:nvCxnSpPr>
        <p:spPr bwMode="auto">
          <a:xfrm>
            <a:off x="8690694" y="3472702"/>
            <a:ext cx="802176" cy="9619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9B1AC1BA-6771-459B-972B-FB2A4D868476}"/>
              </a:ext>
            </a:extLst>
          </p:cNvPr>
          <p:cNvCxnSpPr>
            <a:cxnSpLocks/>
          </p:cNvCxnSpPr>
          <p:nvPr/>
        </p:nvCxnSpPr>
        <p:spPr bwMode="auto">
          <a:xfrm>
            <a:off x="8649067" y="3501610"/>
            <a:ext cx="91784" cy="1984506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E9CBC4-B320-47CB-A0A7-123179CFD5B4}"/>
              </a:ext>
            </a:extLst>
          </p:cNvPr>
          <p:cNvCxnSpPr/>
          <p:nvPr/>
        </p:nvCxnSpPr>
        <p:spPr bwMode="auto">
          <a:xfrm flipV="1">
            <a:off x="8750270" y="4906760"/>
            <a:ext cx="623535" cy="5620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BF0AB5-9EE1-4756-8A73-0DE7171C2AC5}"/>
              </a:ext>
            </a:extLst>
          </p:cNvPr>
          <p:cNvCxnSpPr/>
          <p:nvPr/>
        </p:nvCxnSpPr>
        <p:spPr bwMode="auto">
          <a:xfrm flipH="1" flipV="1">
            <a:off x="9735950" y="4822826"/>
            <a:ext cx="1084270" cy="1668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8EF8610A-B0CD-44F8-AE43-D77A0DC1AD6F}"/>
              </a:ext>
            </a:extLst>
          </p:cNvPr>
          <p:cNvSpPr/>
          <p:nvPr/>
        </p:nvSpPr>
        <p:spPr>
          <a:xfrm rot="2634470">
            <a:off x="10264464" y="41811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1F10D574-2707-450B-A41E-9A56B60D3D05}"/>
              </a:ext>
            </a:extLst>
          </p:cNvPr>
          <p:cNvSpPr txBox="1"/>
          <p:nvPr/>
        </p:nvSpPr>
        <p:spPr bwMode="auto">
          <a:xfrm>
            <a:off x="8296398" y="4168567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栅瓣通信</a:t>
            </a: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A602201-20BE-430D-84A2-29099C75B2CF}"/>
              </a:ext>
            </a:extLst>
          </p:cNvPr>
          <p:cNvSpPr/>
          <p:nvPr/>
        </p:nvSpPr>
        <p:spPr>
          <a:xfrm rot="1209847">
            <a:off x="9015995" y="3323301"/>
            <a:ext cx="995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E4904251-554A-4097-8B93-BBE472C7F5BA}"/>
              </a:ext>
            </a:extLst>
          </p:cNvPr>
          <p:cNvCxnSpPr/>
          <p:nvPr/>
        </p:nvCxnSpPr>
        <p:spPr bwMode="auto">
          <a:xfrm flipH="1">
            <a:off x="10408332" y="3093318"/>
            <a:ext cx="428225" cy="6216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CD174BF3-700D-4554-93AC-196FE6315B10}"/>
              </a:ext>
            </a:extLst>
          </p:cNvPr>
          <p:cNvCxnSpPr/>
          <p:nvPr/>
        </p:nvCxnSpPr>
        <p:spPr bwMode="auto">
          <a:xfrm flipH="1" flipV="1">
            <a:off x="10836556" y="3094184"/>
            <a:ext cx="382926" cy="16833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文本框 383">
            <a:extLst>
              <a:ext uri="{FF2B5EF4-FFF2-40B4-BE49-F238E27FC236}">
                <a16:creationId xmlns:a16="http://schemas.microsoft.com/office/drawing/2014/main" id="{F33D09A3-E902-49B4-A438-CA6A5E582390}"/>
              </a:ext>
            </a:extLst>
          </p:cNvPr>
          <p:cNvSpPr txBox="1"/>
          <p:nvPr/>
        </p:nvSpPr>
        <p:spPr bwMode="auto">
          <a:xfrm rot="21009431">
            <a:off x="11006708" y="3444344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</a:p>
        </p:txBody>
      </p:sp>
      <p:pic>
        <p:nvPicPr>
          <p:cNvPr id="390" name="图片 389">
            <a:extLst>
              <a:ext uri="{FF2B5EF4-FFF2-40B4-BE49-F238E27FC236}">
                <a16:creationId xmlns:a16="http://schemas.microsoft.com/office/drawing/2014/main" id="{34360B56-B5DE-44BF-BBD9-24BF532943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37544" y="4526630"/>
            <a:ext cx="1426028" cy="1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53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FC7CDDC-BCD6-44AC-8B6A-311188B09274}"/>
              </a:ext>
            </a:extLst>
          </p:cNvPr>
          <p:cNvSpPr/>
          <p:nvPr/>
        </p:nvSpPr>
        <p:spPr>
          <a:xfrm>
            <a:off x="623392" y="1252211"/>
            <a:ext cx="11233248" cy="5390172"/>
          </a:xfrm>
          <a:prstGeom prst="rect">
            <a:avLst/>
          </a:prstGeom>
          <a:solidFill>
            <a:srgbClr val="D9E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DA86D94-0712-45A6-A25D-787B3BCA52A1}"/>
              </a:ext>
            </a:extLst>
          </p:cNvPr>
          <p:cNvSpPr/>
          <p:nvPr/>
        </p:nvSpPr>
        <p:spPr>
          <a:xfrm>
            <a:off x="3256006" y="3334278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C81D14-EB56-4841-8D98-DC0957717DA8}"/>
              </a:ext>
            </a:extLst>
          </p:cNvPr>
          <p:cNvGrpSpPr/>
          <p:nvPr/>
        </p:nvGrpSpPr>
        <p:grpSpPr>
          <a:xfrm>
            <a:off x="670246" y="1252211"/>
            <a:ext cx="745234" cy="5334233"/>
            <a:chOff x="900748" y="1252211"/>
            <a:chExt cx="745234" cy="533423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B30D891-34B0-4585-ABCB-0FBA56C9D10F}"/>
                </a:ext>
              </a:extLst>
            </p:cNvPr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053B5F"/>
            </a:solidFill>
            <a:ln w="28575">
              <a:solidFill>
                <a:srgbClr val="053B5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73AB5C-B98D-455D-80D0-7080C789D9FE}"/>
                </a:ext>
              </a:extLst>
            </p:cNvPr>
            <p:cNvSpPr txBox="1"/>
            <p:nvPr/>
          </p:nvSpPr>
          <p:spPr bwMode="auto">
            <a:xfrm>
              <a:off x="1039236" y="1546220"/>
              <a:ext cx="569387" cy="4743841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高频双稀疏通感融合理论方法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608E7D-8908-4CB6-8AD0-7F6487006AB9}"/>
              </a:ext>
            </a:extLst>
          </p:cNvPr>
          <p:cNvSpPr txBox="1"/>
          <p:nvPr/>
        </p:nvSpPr>
        <p:spPr bwMode="auto">
          <a:xfrm>
            <a:off x="10586483" y="220486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   理论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FC1643-3D9B-4B56-9412-D9333447F08C}"/>
              </a:ext>
            </a:extLst>
          </p:cNvPr>
          <p:cNvSpPr txBox="1"/>
          <p:nvPr/>
        </p:nvSpPr>
        <p:spPr bwMode="auto">
          <a:xfrm>
            <a:off x="10586482" y="6107358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   验证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6AD8EA-0365-42F0-B146-AEC4B453E80F}"/>
              </a:ext>
            </a:extLst>
          </p:cNvPr>
          <p:cNvGrpSpPr/>
          <p:nvPr/>
        </p:nvGrpSpPr>
        <p:grpSpPr>
          <a:xfrm>
            <a:off x="1687522" y="1252211"/>
            <a:ext cx="9699711" cy="5370221"/>
            <a:chOff x="1687522" y="1252210"/>
            <a:chExt cx="9506025" cy="537022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702F9E-A080-471C-A29E-E215DC9119A3}"/>
                </a:ext>
              </a:extLst>
            </p:cNvPr>
            <p:cNvGrpSpPr/>
            <p:nvPr/>
          </p:nvGrpSpPr>
          <p:grpSpPr>
            <a:xfrm>
              <a:off x="1704414" y="6035649"/>
              <a:ext cx="8776892" cy="586782"/>
              <a:chOff x="1704414" y="6035649"/>
              <a:chExt cx="8669312" cy="586782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24BE535-E367-43A6-95BA-058CA1B43596}"/>
                  </a:ext>
                </a:extLst>
              </p:cNvPr>
              <p:cNvSpPr/>
              <p:nvPr/>
            </p:nvSpPr>
            <p:spPr>
              <a:xfrm>
                <a:off x="1704414" y="6035649"/>
                <a:ext cx="8669312" cy="581799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 anchorCtr="0"/>
              <a:lstStyle/>
              <a:p>
                <a:pPr marL="457200" marR="0" lvl="0" indent="-45720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 startAt="4"/>
                  <a:tabLst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高频双稀疏</a:t>
                </a:r>
                <a:r>
                  <a:rPr kumimoji="0" lang="en-US" altLang="zh-CN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通感融合实验演示与验证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929D0B-5E74-4CCA-BE99-F8BD23154EC1}"/>
                  </a:ext>
                </a:extLst>
              </p:cNvPr>
              <p:cNvSpPr/>
              <p:nvPr/>
            </p:nvSpPr>
            <p:spPr>
              <a:xfrm>
                <a:off x="7825094" y="6038001"/>
                <a:ext cx="2548632" cy="58443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lIns="36000" rtlCol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大规模</a:t>
                </a:r>
                <a:r>
                  <a:rPr kumimoji="0" lang="en-US" altLang="zh-CN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  <a:endParaRPr kumimoji="0" lang="en-US" altLang="zh-CN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箭头: 下 68">
              <a:extLst>
                <a:ext uri="{FF2B5EF4-FFF2-40B4-BE49-F238E27FC236}">
                  <a16:creationId xmlns:a16="http://schemas.microsoft.com/office/drawing/2014/main" id="{AEFD49AF-98B2-45C2-B834-C6E9FA3C7C67}"/>
                </a:ext>
              </a:extLst>
            </p:cNvPr>
            <p:cNvSpPr/>
            <p:nvPr/>
          </p:nvSpPr>
          <p:spPr bwMode="auto">
            <a:xfrm>
              <a:off x="3525289" y="3402054"/>
              <a:ext cx="288032" cy="234408"/>
            </a:xfrm>
            <a:prstGeom prst="downArrow">
              <a:avLst/>
            </a:prstGeom>
            <a:solidFill>
              <a:srgbClr val="97BFE4"/>
            </a:solidFill>
            <a:ln w="9525" cap="flat" cmpd="sng" algn="ctr">
              <a:solidFill>
                <a:srgbClr val="97BFE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6728B7EE-58C7-4A33-BB7E-77A2B9E6C353}"/>
                </a:ext>
              </a:extLst>
            </p:cNvPr>
            <p:cNvSpPr/>
            <p:nvPr/>
          </p:nvSpPr>
          <p:spPr bwMode="auto">
            <a:xfrm>
              <a:off x="10905515" y="1252210"/>
              <a:ext cx="288032" cy="5365238"/>
            </a:xfrm>
            <a:prstGeom prst="downArrow">
              <a:avLst/>
            </a:prstGeom>
            <a:gradFill flip="none" rotWithShape="1">
              <a:gsLst>
                <a:gs pos="0">
                  <a:srgbClr val="D9E2F4">
                    <a:shade val="30000"/>
                    <a:satMod val="115000"/>
                  </a:srgbClr>
                </a:gs>
                <a:gs pos="50000">
                  <a:srgbClr val="D9E2F4">
                    <a:shade val="67500"/>
                    <a:satMod val="115000"/>
                  </a:srgbClr>
                </a:gs>
                <a:gs pos="100000">
                  <a:srgbClr val="D9E2F4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0C2A371-3F20-48EF-8C50-030FFCCB5A93}"/>
                </a:ext>
              </a:extLst>
            </p:cNvPr>
            <p:cNvGrpSpPr/>
            <p:nvPr/>
          </p:nvGrpSpPr>
          <p:grpSpPr>
            <a:xfrm>
              <a:off x="1687522" y="1268760"/>
              <a:ext cx="8807382" cy="1687165"/>
              <a:chOff x="4808511" y="1830431"/>
              <a:chExt cx="7201451" cy="139875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8C73E61-28F2-44DE-8E5C-E1D631F41CD0}"/>
                  </a:ext>
                </a:extLst>
              </p:cNvPr>
              <p:cNvSpPr/>
              <p:nvPr/>
            </p:nvSpPr>
            <p:spPr>
              <a:xfrm>
                <a:off x="4808511" y="1830431"/>
                <a:ext cx="7201451" cy="563782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457200" marR="0" lvl="0" indent="-45720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/>
                  <a:tabLst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信道与阵列双稀疏特征下的通感性能域分析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CD2A77-D81B-4D0C-8D54-9E865D77FD2C}"/>
                  </a:ext>
                </a:extLst>
              </p:cNvPr>
              <p:cNvSpPr/>
              <p:nvPr/>
            </p:nvSpPr>
            <p:spPr>
              <a:xfrm>
                <a:off x="4812425" y="2394213"/>
                <a:ext cx="3233027" cy="83497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324000" indent="-28800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信道稀疏特征下的通感性能域分析</a:t>
                </a:r>
                <a:endParaRPr kumimoji="0" lang="en-US" altLang="zh-CN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24000" indent="-288000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阵列稀疏特征下的通感性能域分析</a:t>
                </a:r>
                <a:endParaRPr kumimoji="0" lang="en-US" altLang="zh-CN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AFC1B98-2710-4457-8594-9D77E691230F}"/>
                </a:ext>
              </a:extLst>
            </p:cNvPr>
            <p:cNvSpPr/>
            <p:nvPr/>
          </p:nvSpPr>
          <p:spPr>
            <a:xfrm>
              <a:off x="1692309" y="2955925"/>
              <a:ext cx="8790162" cy="42437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已有研究基础： 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性能域分析</a:t>
              </a:r>
              <a:endPara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91104C-7848-4DC5-A943-AAE6FFFB172F}"/>
                </a:ext>
              </a:extLst>
            </p:cNvPr>
            <p:cNvSpPr/>
            <p:nvPr/>
          </p:nvSpPr>
          <p:spPr>
            <a:xfrm>
              <a:off x="6528476" y="1947611"/>
              <a:ext cx="3953995" cy="100713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324000" indent="-2880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信道与阵列双稀疏特征下的通感性能域分析</a:t>
              </a:r>
              <a:endParaRPr kumimoji="0"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24000" indent="-2880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kern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多基站协作双稀疏特征下的通感性能域分析</a:t>
              </a:r>
              <a:endParaRPr kumimoji="0"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箭头: 燕尾形 38">
              <a:extLst>
                <a:ext uri="{FF2B5EF4-FFF2-40B4-BE49-F238E27FC236}">
                  <a16:creationId xmlns:a16="http://schemas.microsoft.com/office/drawing/2014/main" id="{A7C137C2-AB92-4CB7-9A09-F3A9981A8CCA}"/>
                </a:ext>
              </a:extLst>
            </p:cNvPr>
            <p:cNvSpPr/>
            <p:nvPr/>
          </p:nvSpPr>
          <p:spPr bwMode="auto">
            <a:xfrm>
              <a:off x="5791944" y="2398087"/>
              <a:ext cx="566332" cy="307777"/>
            </a:xfrm>
            <a:prstGeom prst="notchedRightArrow">
              <a:avLst/>
            </a:prstGeom>
            <a:solidFill>
              <a:srgbClr val="97BF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9F08918-87E2-4A95-8B55-0F7FD2FBA9DB}"/>
                </a:ext>
              </a:extLst>
            </p:cNvPr>
            <p:cNvSpPr/>
            <p:nvPr/>
          </p:nvSpPr>
          <p:spPr>
            <a:xfrm>
              <a:off x="5791944" y="2134454"/>
              <a:ext cx="5513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A462BB-431A-4329-B758-EE7917FDBE1D}"/>
                </a:ext>
              </a:extLst>
            </p:cNvPr>
            <p:cNvGrpSpPr/>
            <p:nvPr/>
          </p:nvGrpSpPr>
          <p:grpSpPr>
            <a:xfrm>
              <a:off x="1692307" y="3664294"/>
              <a:ext cx="8802596" cy="2103598"/>
              <a:chOff x="1692307" y="3664294"/>
              <a:chExt cx="8682726" cy="2103598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D90655F-5D90-476B-94FE-A37F47121137}"/>
                  </a:ext>
                </a:extLst>
              </p:cNvPr>
              <p:cNvGrpSpPr/>
              <p:nvPr/>
            </p:nvGrpSpPr>
            <p:grpSpPr>
              <a:xfrm>
                <a:off x="1692307" y="3664294"/>
                <a:ext cx="3900151" cy="1675214"/>
                <a:chOff x="4172175" y="3215206"/>
                <a:chExt cx="3775360" cy="1807903"/>
              </a:xfrm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8BB269F-A5D8-4E53-A5A8-E041BA557DAD}"/>
                    </a:ext>
                  </a:extLst>
                </p:cNvPr>
                <p:cNvSpPr/>
                <p:nvPr/>
              </p:nvSpPr>
              <p:spPr>
                <a:xfrm>
                  <a:off x="4172175" y="4124956"/>
                  <a:ext cx="3775359" cy="89815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/>
                <a:p>
                  <a:pPr marL="324000" marR="0" lvl="0" indent="-288000" defTabSz="91440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zh-CN" altLang="en-US" sz="1400" b="1" kern="0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单基站匹配双稀疏性的通感波形设计</a:t>
                  </a:r>
                  <a:endParaRPr kumimoji="0" lang="en-US" altLang="zh-CN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324000" indent="-288000" eaLnBrk="1" fontAlgn="auto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400" b="1" kern="0" dirty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多基站协作匹配双稀疏性的通感波形设计</a:t>
                  </a:r>
                  <a:endParaRPr kumimoji="0" lang="en-US" altLang="zh-CN" sz="1400" b="1" kern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D5EB41EA-8B01-469E-89C9-BF0896012FD2}"/>
                    </a:ext>
                  </a:extLst>
                </p:cNvPr>
                <p:cNvSpPr/>
                <p:nvPr/>
              </p:nvSpPr>
              <p:spPr>
                <a:xfrm>
                  <a:off x="4172176" y="3215206"/>
                  <a:ext cx="3775359" cy="901419"/>
                </a:xfrm>
                <a:prstGeom prst="rect">
                  <a:avLst/>
                </a:prstGeom>
                <a:solidFill>
                  <a:srgbClr val="053B5F"/>
                </a:solidFill>
                <a:ln w="127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 anchorCtr="0"/>
                <a:lstStyle/>
                <a:p>
                  <a:pPr marL="457200" indent="-457200" algn="dist" eaLnBrk="1" fontAlgn="auto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+mj-ea"/>
                    <a:buAutoNum type="circleNumDbPlain" startAt="2"/>
                    <a:defRPr/>
                  </a:pPr>
                  <a:r>
                    <a:rPr kumimoji="0" lang="zh-CN" altLang="en-US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逼近性能边界的双稀疏</a:t>
                  </a:r>
                  <a:r>
                    <a:rPr kumimoji="0" lang="en-US" altLang="zh-CN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MIMO</a:t>
                  </a:r>
                  <a:r>
                    <a:rPr kumimoji="0" lang="zh-CN" altLang="en-US" sz="2000" b="1" kern="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通感波形设计方法</a:t>
                  </a: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B19D4A6-D39B-421A-B512-89A977AD1300}"/>
                  </a:ext>
                </a:extLst>
              </p:cNvPr>
              <p:cNvSpPr/>
              <p:nvPr/>
            </p:nvSpPr>
            <p:spPr>
              <a:xfrm>
                <a:off x="1692308" y="5343518"/>
                <a:ext cx="8682725" cy="424374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R="0" lvl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已有研究基础： 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大规模</a:t>
                </a: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MIMO</a:t>
                </a: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传输技术</a:t>
                </a:r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D992517-7C75-4F78-B565-5BCC6EB34A35}"/>
              </a:ext>
            </a:extLst>
          </p:cNvPr>
          <p:cNvSpPr txBox="1"/>
          <p:nvPr/>
        </p:nvSpPr>
        <p:spPr bwMode="auto">
          <a:xfrm>
            <a:off x="10594208" y="436510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rgbClr val="9999FF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  方法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121783-7AEE-4FC0-9762-9F2EF3D5BE27}"/>
              </a:ext>
            </a:extLst>
          </p:cNvPr>
          <p:cNvSpPr/>
          <p:nvPr/>
        </p:nvSpPr>
        <p:spPr>
          <a:xfrm>
            <a:off x="6615852" y="4499680"/>
            <a:ext cx="4060758" cy="83223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324000" indent="-288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多站多用户调度和通感一体化传输联合优化</a:t>
            </a:r>
            <a:endParaRPr kumimoji="0"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4000" indent="-2880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跨空间多站协作通感设计和联合资源配置</a:t>
            </a:r>
            <a:endParaRPr kumimoji="0" lang="en-US" altLang="zh-CN" sz="14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F1F1E7-82BB-43C8-A756-72CC80E4DB39}"/>
              </a:ext>
            </a:extLst>
          </p:cNvPr>
          <p:cNvSpPr/>
          <p:nvPr/>
        </p:nvSpPr>
        <p:spPr>
          <a:xfrm>
            <a:off x="6615852" y="3656700"/>
            <a:ext cx="4060759" cy="835260"/>
          </a:xfrm>
          <a:prstGeom prst="rect">
            <a:avLst/>
          </a:prstGeom>
          <a:solidFill>
            <a:srgbClr val="053B5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双稀疏性多站互补协同的通感一体化传输方法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62E24-EEA7-4FEE-84BA-EE4F6623A49C}"/>
              </a:ext>
            </a:extLst>
          </p:cNvPr>
          <p:cNvSpPr/>
          <p:nvPr/>
        </p:nvSpPr>
        <p:spPr>
          <a:xfrm>
            <a:off x="8193947" y="3375060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2C0E683-1A33-4587-B546-686408470A11}"/>
              </a:ext>
            </a:extLst>
          </p:cNvPr>
          <p:cNvSpPr/>
          <p:nvPr/>
        </p:nvSpPr>
        <p:spPr bwMode="auto">
          <a:xfrm>
            <a:off x="8500374" y="3405829"/>
            <a:ext cx="288032" cy="234408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箭头: 燕尾形 64">
            <a:extLst>
              <a:ext uri="{FF2B5EF4-FFF2-40B4-BE49-F238E27FC236}">
                <a16:creationId xmlns:a16="http://schemas.microsoft.com/office/drawing/2014/main" id="{00522665-3606-4B05-8226-2DF749FFDED8}"/>
              </a:ext>
            </a:extLst>
          </p:cNvPr>
          <p:cNvSpPr/>
          <p:nvPr/>
        </p:nvSpPr>
        <p:spPr bwMode="auto">
          <a:xfrm>
            <a:off x="5875572" y="4484584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8F7101C-E900-4EEE-A949-F253B65E34DE}"/>
              </a:ext>
            </a:extLst>
          </p:cNvPr>
          <p:cNvSpPr/>
          <p:nvPr/>
        </p:nvSpPr>
        <p:spPr>
          <a:xfrm>
            <a:off x="5711498" y="4173015"/>
            <a:ext cx="868501" cy="905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双稀疏</a:t>
            </a:r>
            <a:endParaRPr kumimoji="0"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互补</a:t>
            </a:r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D452955A-011A-4A69-BF97-A1303C441954}"/>
              </a:ext>
            </a:extLst>
          </p:cNvPr>
          <p:cNvSpPr/>
          <p:nvPr/>
        </p:nvSpPr>
        <p:spPr bwMode="auto">
          <a:xfrm>
            <a:off x="5951984" y="5790917"/>
            <a:ext cx="288032" cy="234408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C4E47-DDF6-495B-9EB5-A1F0F9A9177A}"/>
              </a:ext>
            </a:extLst>
          </p:cNvPr>
          <p:cNvSpPr/>
          <p:nvPr/>
        </p:nvSpPr>
        <p:spPr>
          <a:xfrm>
            <a:off x="5646767" y="5715503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       证</a:t>
            </a:r>
          </a:p>
        </p:txBody>
      </p:sp>
    </p:spTree>
    <p:extLst>
      <p:ext uri="{BB962C8B-B14F-4D97-AF65-F5344CB8AC3E}">
        <p14:creationId xmlns:p14="http://schemas.microsoft.com/office/powerpoint/2010/main" val="1571624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643308</TotalTime>
  <Words>1363</Words>
  <Application>Microsoft Office PowerPoint</Application>
  <PresentationFormat>宽屏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Söhne</vt:lpstr>
      <vt:lpstr>等线</vt:lpstr>
      <vt:lpstr>微软雅黑</vt:lpstr>
      <vt:lpstr>微软雅黑</vt:lpstr>
      <vt:lpstr>Arial</vt:lpstr>
      <vt:lpstr>Arial Black</vt:lpstr>
      <vt:lpstr>Times New Roman</vt:lpstr>
      <vt:lpstr>Wingdings</vt:lpstr>
      <vt:lpstr>默认设计模板</vt:lpstr>
      <vt:lpstr>PowerPoint 演示文稿</vt:lpstr>
      <vt:lpstr>汇报提纲</vt:lpstr>
      <vt:lpstr>汇报提纲</vt:lpstr>
      <vt:lpstr>立项依据</vt:lpstr>
      <vt:lpstr>项目研究内容：思路与目标</vt:lpstr>
      <vt:lpstr>项目研究内容：思路与目标</vt:lpstr>
      <vt:lpstr>项目研究内容：基础理论层面</vt:lpstr>
      <vt:lpstr>项目研究内容：技术方法层面</vt:lpstr>
      <vt:lpstr>项目研究内容：已有基础与研究计划</vt:lpstr>
      <vt:lpstr>依托平台及预期成果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文豪 胡</cp:lastModifiedBy>
  <cp:revision>6555</cp:revision>
  <cp:lastPrinted>2024-05-18T09:02:22Z</cp:lastPrinted>
  <dcterms:created xsi:type="dcterms:W3CDTF">2002-03-21T12:02:11Z</dcterms:created>
  <dcterms:modified xsi:type="dcterms:W3CDTF">2025-05-19T11:38:57Z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