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713" r:id="rId5"/>
    <p:sldId id="763" r:id="rId6"/>
    <p:sldId id="754" r:id="rId7"/>
    <p:sldId id="764" r:id="rId8"/>
    <p:sldId id="765" r:id="rId9"/>
    <p:sldId id="766" r:id="rId10"/>
    <p:sldId id="735" r:id="rId11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0000"/>
    <a:srgbClr val="44546A"/>
    <a:srgbClr val="7792C0"/>
    <a:srgbClr val="99B1DA"/>
    <a:srgbClr val="053B5F"/>
    <a:srgbClr val="4282BC"/>
    <a:srgbClr val="6398C8"/>
    <a:srgbClr val="98B0D9"/>
    <a:srgbClr val="ACBCD8"/>
    <a:srgbClr val="C2D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4" autoAdjust="0"/>
    <p:restoredTop sz="83011" autoAdjust="0"/>
  </p:normalViewPr>
  <p:slideViewPr>
    <p:cSldViewPr>
      <p:cViewPr varScale="1">
        <p:scale>
          <a:sx n="121" d="100"/>
          <a:sy n="121" d="100"/>
        </p:scale>
        <p:origin x="132" y="28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674" y="-8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D9E3853-63FE-445F-9349-CF9FF1D347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1822C1D-9D45-4505-996D-9FE011CF73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7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algn="r"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990857D-3C2B-4A08-BD76-E2250BD6EE1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46AFA2F-A228-412B-8AB6-7DB849C98CA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7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algn="r" defTabSz="963315" eaLnBrk="1" hangingPunct="1">
              <a:defRPr sz="1200"/>
            </a:lvl1pPr>
          </a:lstStyle>
          <a:p>
            <a:pPr>
              <a:defRPr/>
            </a:pPr>
            <a:fld id="{AAAC479E-17DF-4F51-9993-7C7A17D442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B133FB-4B93-421E-9E63-E104AD7E03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682E37F-F70E-4509-B2B6-DC32FAF594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algn="r"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A77C266-34D2-4B4A-A7CF-FD19B2395B4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27F36C-CB2B-4198-8406-7677FE2CDD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2517"/>
            <a:ext cx="5207000" cy="46053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2E46F7D-6EAC-43E4-A211-7F588F55D6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144A6A2-874B-4E19-ACC2-00A8E2BEE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algn="r" defTabSz="963315" eaLnBrk="1" hangingPunct="1">
              <a:defRPr sz="1200"/>
            </a:lvl1pPr>
          </a:lstStyle>
          <a:p>
            <a:pPr>
              <a:defRPr/>
            </a:pPr>
            <a:fld id="{E0F0A5ED-8E9A-4305-93A6-A220BB9095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/>
              <a:t>最后，汇报本项目研究内容与研究目标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E0F0A5ED-8E9A-4305-93A6-A220BB9095B0}" type="slidenum">
              <a:rPr lang="en-US" altLang="zh-CN" smtClean="0"/>
              <a:pPr>
                <a:defRPr/>
              </a:pPr>
              <a:t>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65642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前年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月，国际电信联盟（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ITU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）首次确立了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六大典型应用场景，通感融合是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新场景之一。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然而，通信和感知在功能目标、系统架构和信号设计等方面差异明显，二者的同平台融合仍面临新的挑战。</a:t>
            </a:r>
          </a:p>
          <a:p>
            <a:pPr algn="just"/>
            <a:r>
              <a:rPr lang="zh-CN" alt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因此，亟需开展面向</a:t>
            </a:r>
            <a:r>
              <a:rPr lang="en-US" altLang="zh-CN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6G</a:t>
            </a:r>
            <a:r>
              <a:rPr lang="zh-CN" altLang="en-US" sz="1800" dirty="0">
                <a:solidFill>
                  <a:srgbClr val="666666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的通信和感知同平台融合研究，寻求理论与方法的新突破！</a:t>
            </a:r>
          </a:p>
          <a:p>
            <a:pPr algn="just"/>
            <a:endParaRPr lang="zh-CN" altLang="en-US" sz="1800" dirty="0">
              <a:solidFill>
                <a:srgbClr val="666666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2</a:t>
            </a:fld>
            <a:endParaRPr kumimoji="0" lang="zh-CN" altLang="en-US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稀疏字大，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信号放图下面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信道在前，阵列在后，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×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颜色淡，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物理限制导致必须稀疏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强调紧迫性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通感融合不断向高频段演进，高频信道的非直射路径较少，呈现出显著的信道稀疏特性</a:t>
            </a: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传统密集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MIMO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成本高、功耗大，难以适用于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通感融合，稀疏阵列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MIMO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是更具前景的方案</a:t>
            </a: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因此，在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通感融合向高频稀疏阵列演进的背景下，信道与阵列双稀疏下的通感融合是一个研究重点</a:t>
            </a:r>
          </a:p>
          <a:p>
            <a:pPr algn="just"/>
            <a:endParaRPr lang="zh-CN" alt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3</a:t>
            </a:fld>
            <a:endParaRPr kumimoji="0" lang="zh-CN" altLang="en-US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字太多，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勾叉换一下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加一列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两个图合成一个图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一行差异性影响，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第二行总结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第三行互补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信道稀疏性和阵列稀疏性对通信、感知呈现出差异性和互补性影响，为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通感融合带来严峻挑战</a:t>
            </a: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项目拟从理论上量化双稀疏对通感性能的影响，技术上构建逼近性能边界的方法，最终目标是形成一套完整的理论方法体系</a:t>
            </a:r>
          </a:p>
          <a:p>
            <a:pPr algn="just"/>
            <a:endParaRPr lang="zh-CN" alt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4</a:t>
            </a:fld>
            <a:endParaRPr kumimoji="0" lang="zh-CN" altLang="en-US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备注占位符 1">
            <a:extLst>
              <a:ext uri="{FF2B5EF4-FFF2-40B4-BE49-F238E27FC236}">
                <a16:creationId xmlns:a16="http://schemas.microsoft.com/office/drawing/2014/main" id="{71AEEDF3-27E3-4780-A8A1-D191DDEF89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配色不行，，淡一点，红蓝</a:t>
            </a:r>
            <a:endParaRPr lang="en-US" altLang="zh-CN" dirty="0"/>
          </a:p>
          <a:p>
            <a:r>
              <a:rPr lang="zh-CN" altLang="en-US" dirty="0"/>
              <a:t>行间距加大，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箭头去掉，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理论技术写一行，直接读</a:t>
            </a:r>
            <a:endParaRPr lang="en-US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重画，</a:t>
            </a:r>
            <a:endParaRPr lang="en-US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现有成果要明确体现，</a:t>
            </a:r>
            <a:endParaRPr lang="zh-CN" altLang="zh-CN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6</a:t>
            </a:fld>
            <a:endParaRPr kumimoji="0" lang="zh-CN" altLang="en-US">
              <a:solidFill>
                <a:prstClr val="black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800" dirty="0"/>
              <a:t>项目依托移动通信全国重点实验室、紫金山实验室等国家级平台；团队负责人尤肖虎院士担任两个实验室主任；</a:t>
            </a:r>
            <a:endParaRPr lang="en-US" altLang="zh-CN" sz="1800" dirty="0"/>
          </a:p>
          <a:p>
            <a:r>
              <a:rPr lang="zh-CN" altLang="en-US" sz="1800"/>
              <a:t>实验室提供充分</a:t>
            </a:r>
            <a:r>
              <a:rPr lang="zh-CN" altLang="en-US" sz="1800" dirty="0"/>
              <a:t>的软硬件条件和团队支撑保障，项目可行性好。</a:t>
            </a:r>
            <a:endParaRPr lang="en-US" altLang="zh-CN" sz="1800" dirty="0"/>
          </a:p>
          <a:p>
            <a:r>
              <a:rPr lang="zh-CN" altLang="en-US" sz="1800" dirty="0"/>
              <a:t>项目预期成果包括创新通感融合的基础理论与一体化传输方法，开展关键技术试验验证，支撑国家</a:t>
            </a:r>
            <a:r>
              <a:rPr lang="en-US" altLang="zh-CN" sz="1800" dirty="0"/>
              <a:t>6G</a:t>
            </a:r>
            <a:r>
              <a:rPr lang="zh-CN" altLang="en-US" sz="1800" dirty="0"/>
              <a:t>新技术的研发与部署。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BA348B-9EDA-4B67-8632-C72FC0515352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9163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2" descr="ppt17C" hidden="1">
            <a:extLst>
              <a:ext uri="{FF2B5EF4-FFF2-40B4-BE49-F238E27FC236}">
                <a16:creationId xmlns:a16="http://schemas.microsoft.com/office/drawing/2014/main" id="{4099B6A7-4D05-4B3A-9DDF-A92C5247AF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7" descr="ppt265" hidden="1">
            <a:extLst>
              <a:ext uri="{FF2B5EF4-FFF2-40B4-BE49-F238E27FC236}">
                <a16:creationId xmlns:a16="http://schemas.microsoft.com/office/drawing/2014/main" id="{EE1E10FA-8F47-44FD-B666-B5A6DBFCEC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24">
            <a:extLst>
              <a:ext uri="{FF2B5EF4-FFF2-40B4-BE49-F238E27FC236}">
                <a16:creationId xmlns:a16="http://schemas.microsoft.com/office/drawing/2014/main" id="{9DDEBE18-C8D7-4BF7-BB46-9B350377ED8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096001"/>
            <a:ext cx="12191999" cy="771525"/>
            <a:chOff x="67578" y="6110225"/>
            <a:chExt cx="5651500" cy="771525"/>
          </a:xfrm>
        </p:grpSpPr>
        <p:pic>
          <p:nvPicPr>
            <p:cNvPr id="15" name="Picture 25" descr="图片2">
              <a:extLst>
                <a:ext uri="{FF2B5EF4-FFF2-40B4-BE49-F238E27FC236}">
                  <a16:creationId xmlns:a16="http://schemas.microsoft.com/office/drawing/2014/main" id="{E99DFBD2-259B-406F-A707-93DDCEB7E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8" y="6110225"/>
              <a:ext cx="5651500" cy="7715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9" descr="logo">
              <a:extLst>
                <a:ext uri="{FF2B5EF4-FFF2-40B4-BE49-F238E27FC236}">
                  <a16:creationId xmlns:a16="http://schemas.microsoft.com/office/drawing/2014/main" id="{5BEE617A-ABD8-461C-A461-B1335F85B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contras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85" y="6197454"/>
              <a:ext cx="37860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30">
              <a:extLst>
                <a:ext uri="{FF2B5EF4-FFF2-40B4-BE49-F238E27FC236}">
                  <a16:creationId xmlns:a16="http://schemas.microsoft.com/office/drawing/2014/main" id="{7A9BFA43-1503-46AD-94C0-BF434FFBB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04" y="6378555"/>
              <a:ext cx="2731401" cy="3698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  <a:ea typeface="华文行楷" pitchFamily="2" charset="-122"/>
                </a:rPr>
                <a:t>移动通信全国重点实验室</a:t>
              </a:r>
            </a:p>
          </p:txBody>
        </p:sp>
      </p:grp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00808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6992"/>
            <a:ext cx="8534400" cy="228180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9916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52">
            <a:extLst>
              <a:ext uri="{FF2B5EF4-FFF2-40B4-BE49-F238E27FC236}">
                <a16:creationId xmlns:a16="http://schemas.microsoft.com/office/drawing/2014/main" id="{A331C772-0446-45C7-8F53-19747C1AC5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501027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1268760"/>
            <a:ext cx="2590800" cy="48272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268760"/>
            <a:ext cx="7569200" cy="48272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52">
            <a:extLst>
              <a:ext uri="{FF2B5EF4-FFF2-40B4-BE49-F238E27FC236}">
                <a16:creationId xmlns:a16="http://schemas.microsoft.com/office/drawing/2014/main" id="{A97E6ED3-3F51-4DBE-A6AC-A7ABDD848B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78324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952">
            <a:extLst>
              <a:ext uri="{FF2B5EF4-FFF2-40B4-BE49-F238E27FC236}">
                <a16:creationId xmlns:a16="http://schemas.microsoft.com/office/drawing/2014/main" id="{CFC9FEBB-92C6-4AF3-800D-C903D99397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39346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52">
            <a:extLst>
              <a:ext uri="{FF2B5EF4-FFF2-40B4-BE49-F238E27FC236}">
                <a16:creationId xmlns:a16="http://schemas.microsoft.com/office/drawing/2014/main" id="{17B3402D-397B-453C-92E6-98D9C3EA0E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70659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52">
            <a:extLst>
              <a:ext uri="{FF2B5EF4-FFF2-40B4-BE49-F238E27FC236}">
                <a16:creationId xmlns:a16="http://schemas.microsoft.com/office/drawing/2014/main" id="{CE1B2569-5C84-4834-BCC6-CC163D9567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30754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5010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789864"/>
            <a:ext cx="5386917" cy="43362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15010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789864"/>
            <a:ext cx="5389033" cy="43362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570CEC8-C7BC-4686-A2D1-2D445DBC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Rectangle 952">
            <a:extLst>
              <a:ext uri="{FF2B5EF4-FFF2-40B4-BE49-F238E27FC236}">
                <a16:creationId xmlns:a16="http://schemas.microsoft.com/office/drawing/2014/main" id="{C49F6398-CB44-40DD-80E3-2DDE6625B4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72600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952">
            <a:extLst>
              <a:ext uri="{FF2B5EF4-FFF2-40B4-BE49-F238E27FC236}">
                <a16:creationId xmlns:a16="http://schemas.microsoft.com/office/drawing/2014/main" id="{C3994480-45AC-4675-9932-3F7E38BE23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54337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52">
            <a:extLst>
              <a:ext uri="{FF2B5EF4-FFF2-40B4-BE49-F238E27FC236}">
                <a16:creationId xmlns:a16="http://schemas.microsoft.com/office/drawing/2014/main" id="{BC88674B-C1CF-4094-BFFF-9B7A1B30B22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414982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1196752"/>
            <a:ext cx="6815667" cy="49294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196753"/>
            <a:ext cx="4011084" cy="4929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8AC20B3-757C-4540-9F88-1B792528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Rectangle 952">
            <a:extLst>
              <a:ext uri="{FF2B5EF4-FFF2-40B4-BE49-F238E27FC236}">
                <a16:creationId xmlns:a16="http://schemas.microsoft.com/office/drawing/2014/main" id="{B620974C-8DF1-42F5-B010-A43CC3CA9D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46160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8400" y="1196752"/>
            <a:ext cx="7315200" cy="36038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952">
            <a:extLst>
              <a:ext uri="{FF2B5EF4-FFF2-40B4-BE49-F238E27FC236}">
                <a16:creationId xmlns:a16="http://schemas.microsoft.com/office/drawing/2014/main" id="{DA72C7A6-9E7A-47F2-9797-A86088B7F4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5146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DDF1BEE-3D46-4371-B774-890D15B6B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7368" y="215617"/>
            <a:ext cx="8737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4145219-38B3-44FD-A010-4821DED24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10363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9" name="Picture 955" descr="ppt17D" hidden="1">
            <a:extLst>
              <a:ext uri="{FF2B5EF4-FFF2-40B4-BE49-F238E27FC236}">
                <a16:creationId xmlns:a16="http://schemas.microsoft.com/office/drawing/2014/main" id="{37C2AC7F-A96E-4AF2-AD99-F44994A4D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60" descr="ppt268" hidden="1">
            <a:extLst>
              <a:ext uri="{FF2B5EF4-FFF2-40B4-BE49-F238E27FC236}">
                <a16:creationId xmlns:a16="http://schemas.microsoft.com/office/drawing/2014/main" id="{51A59ED2-E5F9-4200-969E-78D9B1353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935">
            <a:extLst>
              <a:ext uri="{FF2B5EF4-FFF2-40B4-BE49-F238E27FC236}">
                <a16:creationId xmlns:a16="http://schemas.microsoft.com/office/drawing/2014/main" id="{83098DB5-6DE6-4AED-AF5E-033452BED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111" y="919281"/>
            <a:ext cx="12209225" cy="45719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EBC084-7E67-406C-B444-70C6CC770CA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09456" y="112064"/>
            <a:ext cx="866016" cy="740507"/>
          </a:xfrm>
          <a:prstGeom prst="rect">
            <a:avLst/>
          </a:prstGeom>
        </p:spPr>
      </p:pic>
      <p:sp>
        <p:nvSpPr>
          <p:cNvPr id="15" name="Rectangle 952">
            <a:extLst>
              <a:ext uri="{FF2B5EF4-FFF2-40B4-BE49-F238E27FC236}">
                <a16:creationId xmlns:a16="http://schemas.microsoft.com/office/drawing/2014/main" id="{E8657EB2-0780-42ED-A012-1D8C16E39E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84" r:id="rId1"/>
    <p:sldLayoutId id="2147485674" r:id="rId2"/>
    <p:sldLayoutId id="2147485675" r:id="rId3"/>
    <p:sldLayoutId id="2147485676" r:id="rId4"/>
    <p:sldLayoutId id="2147485677" r:id="rId5"/>
    <p:sldLayoutId id="2147485678" r:id="rId6"/>
    <p:sldLayoutId id="2147485679" r:id="rId7"/>
    <p:sldLayoutId id="2147485680" r:id="rId8"/>
    <p:sldLayoutId id="2147485681" r:id="rId9"/>
    <p:sldLayoutId id="2147485682" r:id="rId10"/>
    <p:sldLayoutId id="214748568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1717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Font typeface="Wingdings" panose="05000000000000000000" pitchFamily="2" charset="2"/>
        <a:buChar char="Ø"/>
        <a:defRPr kumimoji="1" sz="20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2.png"/><Relationship Id="rId5" Type="http://schemas.openxmlformats.org/officeDocument/2006/relationships/image" Target="../media/image17.png"/><Relationship Id="rId10" Type="http://schemas.openxmlformats.org/officeDocument/2006/relationships/image" Target="../media/image21.emf"/><Relationship Id="rId4" Type="http://schemas.openxmlformats.org/officeDocument/2006/relationships/image" Target="../media/image16.png"/><Relationship Id="rId9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gi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7A1160-7922-49AB-A50C-324941EBD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0" lang="zh-CN" altLang="en-US" spc="300" dirty="0">
                <a:solidFill>
                  <a:srgbClr val="17177A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汇报提纲</a:t>
            </a:r>
            <a:endParaRPr lang="zh-CN" altLang="en-US" sz="4000" spc="3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AFC9105-2AC1-4323-9B94-8C436EFEA1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1</a:t>
            </a:fld>
            <a:endParaRPr lang="en-US" altLang="zh-CN" dirty="0"/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D038FC29-78D2-4DC0-ABA1-2DB3EFCB96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99656" y="1957269"/>
            <a:ext cx="6336704" cy="752475"/>
          </a:xfrm>
          <a:prstGeom prst="roundRect">
            <a:avLst>
              <a:gd name="adj" fmla="val 0"/>
            </a:avLst>
          </a:prstGeom>
          <a:noFill/>
          <a:ln w="12700" algn="ctr">
            <a:solidFill>
              <a:srgbClr val="095F99">
                <a:alpha val="40000"/>
              </a:srgbClr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5000"/>
              </a:spcBef>
              <a:buChar char="–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5000"/>
              </a:spcBef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5000"/>
              </a:spcBef>
              <a:buChar char="–"/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一、项目申请人科研基本情况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7A2EC5B9-4E9E-4F01-B834-AED22DAF1E6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99656" y="3356992"/>
            <a:ext cx="6336704" cy="754063"/>
          </a:xfrm>
          <a:prstGeom prst="roundRect">
            <a:avLst>
              <a:gd name="adj" fmla="val 0"/>
            </a:avLst>
          </a:prstGeom>
          <a:noFill/>
          <a:ln w="12700" algn="ctr">
            <a:solidFill>
              <a:srgbClr val="095F99">
                <a:alpha val="40000"/>
              </a:srgbClr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5000"/>
              </a:spcBef>
              <a:buChar char="–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5000"/>
              </a:spcBef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5000"/>
              </a:spcBef>
              <a:buChar char="–"/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二、原创研究成果及其影响力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94B38FDD-F08D-4F85-B1B4-CBF7CD0A24B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999656" y="4758303"/>
            <a:ext cx="6336704" cy="752475"/>
          </a:xfrm>
          <a:prstGeom prst="roundRect">
            <a:avLst>
              <a:gd name="adj" fmla="val 0"/>
            </a:avLst>
          </a:prstGeom>
          <a:noFill/>
          <a:ln w="12700" algn="ctr">
            <a:solidFill>
              <a:srgbClr val="095F99">
                <a:alpha val="40000"/>
              </a:srgbClr>
            </a:solidFill>
            <a:round/>
            <a:headEnd/>
            <a:tailEnd/>
          </a:ln>
        </p:spPr>
        <p:txBody>
          <a:bodyPr wrap="none" anchor="ctr"/>
          <a:lstStyle>
            <a:lvl1pPr>
              <a:lnSpc>
                <a:spcPct val="120000"/>
              </a:lnSpc>
              <a:spcBef>
                <a:spcPct val="25000"/>
              </a:spcBef>
              <a:buFont typeface="Wingdings" panose="05000000000000000000" pitchFamily="2" charset="2"/>
              <a:buChar char="Ø"/>
              <a:defRPr kumimoji="1" sz="2000" b="1">
                <a:solidFill>
                  <a:srgbClr val="000066"/>
                </a:solidFill>
                <a:latin typeface="Arial" panose="020B0604020202020204" pitchFamily="34" charset="0"/>
                <a:ea typeface="黑体" panose="02010609060101010101" pitchFamily="49" charset="-122"/>
              </a:defRPr>
            </a:lvl1pPr>
            <a:lvl2pPr marL="742950" indent="-285750">
              <a:lnSpc>
                <a:spcPct val="120000"/>
              </a:lnSpc>
              <a:spcBef>
                <a:spcPct val="25000"/>
              </a:spcBef>
              <a:buChar char="–"/>
              <a:defRPr kumimoji="1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>
              <a:lnSpc>
                <a:spcPct val="120000"/>
              </a:lnSpc>
              <a:spcBef>
                <a:spcPct val="25000"/>
              </a:spcBef>
              <a:buChar char="•"/>
              <a:defRPr kumimoji="1" sz="16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>
              <a:lnSpc>
                <a:spcPct val="120000"/>
              </a:lnSpc>
              <a:spcBef>
                <a:spcPct val="25000"/>
              </a:spcBef>
              <a:buChar char="–"/>
              <a:defRPr kumimoji="1" sz="14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>
              <a:lnSpc>
                <a:spcPct val="120000"/>
              </a:lnSpc>
              <a:spcBef>
                <a:spcPct val="25000"/>
              </a:spcBef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lnSpc>
                <a:spcPct val="120000"/>
              </a:lnSpc>
              <a:spcBef>
                <a:spcPct val="25000"/>
              </a:spcBef>
              <a:spcAft>
                <a:spcPct val="0"/>
              </a:spcAft>
              <a:buChar char="»"/>
              <a:defRPr kumimoji="1" sz="1200" b="1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>
              <a:lnSpc>
                <a:spcPct val="100000"/>
              </a:lnSpc>
              <a:spcBef>
                <a:spcPct val="0"/>
              </a:spcBef>
              <a:buFontTx/>
              <a:buNone/>
            </a:pPr>
            <a:r>
              <a:rPr kumimoji="0" lang="en-US" altLang="zh-CN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 </a:t>
            </a:r>
            <a:r>
              <a:rPr kumimoji="0" lang="zh-CN" altLang="en-US" sz="3600" dirty="0">
                <a:solidFill>
                  <a:srgbClr val="095F99"/>
                </a:solidFill>
                <a:latin typeface="Times New Roman" panose="02020603050405020304" pitchFamily="18" charset="0"/>
              </a:rPr>
              <a:t>三、项目研究内容与研究目标</a:t>
            </a:r>
          </a:p>
        </p:txBody>
      </p:sp>
    </p:spTree>
    <p:extLst>
      <p:ext uri="{BB962C8B-B14F-4D97-AF65-F5344CB8AC3E}">
        <p14:creationId xmlns:p14="http://schemas.microsoft.com/office/powerpoint/2010/main" val="253875709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C0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立项依据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89" name="그림 1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8893" y="2679596"/>
            <a:ext cx="3312096" cy="3311359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271464" y="2828540"/>
            <a:ext cx="2915469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三个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5G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增强场景：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沉浸式通信</a:t>
            </a:r>
            <a:endParaRPr kumimoji="0"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超大规模连接通信</a:t>
            </a:r>
            <a:endParaRPr kumimoji="0" lang="en-US" altLang="zh-CN" sz="2000" b="1" dirty="0">
              <a:solidFill>
                <a:srgbClr val="00B05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超可靠低时延通信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AAE2CA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AAE2CA">
                  <a:lumMod val="50000"/>
                </a:srgb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" name="矩形 24"/>
          <p:cNvSpPr/>
          <p:nvPr/>
        </p:nvSpPr>
        <p:spPr>
          <a:xfrm>
            <a:off x="8400256" y="2872511"/>
            <a:ext cx="2808312" cy="24617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三个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6G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新场景：</a:t>
            </a:r>
            <a:endParaRPr kumimoji="0" lang="en-US" altLang="zh-CN" sz="20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 startAt="4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通信与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感知融合</a:t>
            </a:r>
            <a:endParaRPr kumimoji="0" lang="en-US" altLang="zh-CN" sz="2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 startAt="4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通信与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AI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融合</a:t>
            </a:r>
            <a:endParaRPr kumimoji="0" lang="en-US" altLang="zh-CN" sz="2000" b="1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ea"/>
              <a:buAutoNum type="circleNumDbPlain" startAt="4"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泛在连接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482343" y="3940809"/>
            <a:ext cx="122519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ITU 6G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六大场景</a:t>
            </a:r>
          </a:p>
        </p:txBody>
      </p:sp>
      <p:sp>
        <p:nvSpPr>
          <p:cNvPr id="12" name="矩形 11"/>
          <p:cNvSpPr/>
          <p:nvPr/>
        </p:nvSpPr>
        <p:spPr bwMode="auto">
          <a:xfrm>
            <a:off x="0" y="1153945"/>
            <a:ext cx="12192000" cy="1194935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40000" tIns="0" rIns="288000" bIns="72000" numCol="1" rtlCol="0" anchor="ctr" anchorCtr="0" compatLnSpc="1"/>
          <a:lstStyle/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2023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年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6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月，国际电信联盟（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ITU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）首次确立了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六大典型应用场景，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通感融合是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新场景之一</a:t>
            </a:r>
            <a:endParaRPr lang="en-US" altLang="zh-CN" sz="20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通信和感知在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功能目标、系统架构和信号设计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等方面差异明显，二者的同平台融合面临新的挑战</a:t>
            </a:r>
          </a:p>
        </p:txBody>
      </p:sp>
      <p:pic>
        <p:nvPicPr>
          <p:cNvPr id="7" name="图形 6" descr="指向右边的反手食指 纯色填充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10848528" y="3579171"/>
            <a:ext cx="663592" cy="723277"/>
          </a:xfrm>
          <a:prstGeom prst="rect">
            <a:avLst/>
          </a:prstGeom>
        </p:spPr>
      </p:pic>
      <p:sp>
        <p:nvSpPr>
          <p:cNvPr id="17" name="文本框 16"/>
          <p:cNvSpPr txBox="1"/>
          <p:nvPr/>
        </p:nvSpPr>
        <p:spPr bwMode="auto">
          <a:xfrm>
            <a:off x="1271464" y="6134610"/>
            <a:ext cx="9577064" cy="506531"/>
          </a:xfrm>
          <a:prstGeom prst="rect">
            <a:avLst/>
          </a:prstGeom>
          <a:noFill/>
          <a:ln w="19050">
            <a:solidFill>
              <a:srgbClr val="053B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36000" rIns="0" bIns="108000" anchor="ctr" anchorCtr="0"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30000"/>
              </a:lnSpc>
              <a:spcBef>
                <a:spcPts val="0"/>
              </a:spcBef>
              <a:spcAft>
                <a:spcPct val="0"/>
              </a:spcAft>
              <a:buClrTx/>
              <a:buSzTx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53B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亟需开展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面向</a:t>
            </a:r>
            <a:r>
              <a:rPr lang="en-US" altLang="zh-CN" sz="2000" b="1" dirty="0">
                <a:solidFill>
                  <a:srgbClr val="C00000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的通信和感知同平台融合研究</a:t>
            </a: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53B5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，寻求理论与方法的新突破！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repeatCount="indefinite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20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100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7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项目研究内容：</a:t>
            </a:r>
            <a:r>
              <a:rPr lang="zh-CN" altLang="en-US" sz="2800" dirty="0">
                <a:solidFill>
                  <a:srgbClr val="C00000"/>
                </a:solidFill>
              </a:rPr>
              <a:t>思路与目标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2" name="矩形 11"/>
          <p:cNvSpPr/>
          <p:nvPr/>
        </p:nvSpPr>
        <p:spPr bwMode="auto">
          <a:xfrm>
            <a:off x="0" y="1153945"/>
            <a:ext cx="12192000" cy="1156747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540000" tIns="0" rIns="288000" bIns="72000" numCol="1" rtlCol="0" anchor="ctr" anchorCtr="0" compatLnSpc="1"/>
          <a:lstStyle/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53B5F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信道稀疏：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通感融合不断向高频段演进，高频信道的非直射路径较少，呈现出显著的稀疏性</a:t>
            </a:r>
            <a:endParaRPr lang="en-US" altLang="zh-CN" sz="2000" b="1" dirty="0">
              <a:solidFill>
                <a:srgbClr val="C00000"/>
              </a:solidFill>
              <a:latin typeface="+mj-ea"/>
              <a:ea typeface="+mj-ea"/>
            </a:endParaRPr>
          </a:p>
          <a:p>
            <a:pPr marL="342900" indent="-342900" eaLnBrk="1" hangingPunct="1">
              <a:lnSpc>
                <a:spcPct val="150000"/>
              </a:lnSpc>
              <a:spcBef>
                <a:spcPts val="0"/>
              </a:spcBef>
              <a:buClr>
                <a:srgbClr val="053B5F"/>
              </a:buClr>
              <a:buFont typeface="Wingdings" panose="05000000000000000000" pitchFamily="2" charset="2"/>
              <a:buChar char="Ø"/>
            </a:pP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阵列稀疏：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传统密集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MIMO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成本高、功耗大，难以适用于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6G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通感融合，稀疏</a:t>
            </a:r>
            <a:r>
              <a:rPr lang="en-US" altLang="zh-CN" sz="2000" b="1" dirty="0">
                <a:solidFill>
                  <a:srgbClr val="053B5F"/>
                </a:solidFill>
                <a:latin typeface="+mj-ea"/>
                <a:ea typeface="+mj-ea"/>
              </a:rPr>
              <a:t>MIMO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是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必须</a:t>
            </a:r>
          </a:p>
        </p:txBody>
      </p:sp>
      <p:sp>
        <p:nvSpPr>
          <p:cNvPr id="22" name="文本框 21"/>
          <p:cNvSpPr txBox="1"/>
          <p:nvPr/>
        </p:nvSpPr>
        <p:spPr bwMode="auto">
          <a:xfrm>
            <a:off x="418454" y="5874797"/>
            <a:ext cx="11355092" cy="506531"/>
          </a:xfrm>
          <a:prstGeom prst="rect">
            <a:avLst/>
          </a:prstGeom>
          <a:noFill/>
          <a:ln w="19050">
            <a:solidFill>
              <a:srgbClr val="053B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36000" rIns="0" bIns="108000" anchor="ctr" anchorCtr="0">
            <a:spAutoFit/>
          </a:bodyPr>
          <a:lstStyle/>
          <a:p>
            <a:pPr lvl="0" algn="ctr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053B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在</a:t>
            </a:r>
            <a:r>
              <a:rPr lang="en-US" altLang="zh-CN" sz="2000" b="1" dirty="0">
                <a:solidFill>
                  <a:srgbClr val="053B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6G</a:t>
            </a:r>
            <a:r>
              <a:rPr lang="zh-CN" altLang="en-US" sz="2000" b="1" dirty="0">
                <a:solidFill>
                  <a:srgbClr val="053B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通感融合向高频稀疏阵列演进的背景下，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面向信道与阵列双稀疏的通感融合研究</a:t>
            </a:r>
            <a:r>
              <a:rPr lang="zh-CN" altLang="en-US" sz="2000" b="1" dirty="0">
                <a:solidFill>
                  <a:srgbClr val="053B5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具有重要意义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9496" y="3670776"/>
            <a:ext cx="681557" cy="1486416"/>
          </a:xfrm>
          <a:prstGeom prst="rect">
            <a:avLst/>
          </a:prstGeom>
        </p:spPr>
      </p:pic>
      <p:grpSp>
        <p:nvGrpSpPr>
          <p:cNvPr id="52" name="组合 51"/>
          <p:cNvGrpSpPr/>
          <p:nvPr/>
        </p:nvGrpSpPr>
        <p:grpSpPr>
          <a:xfrm>
            <a:off x="1608362" y="3126050"/>
            <a:ext cx="564133" cy="590473"/>
            <a:chOff x="4665565" y="10270911"/>
            <a:chExt cx="1308913" cy="1245394"/>
          </a:xfrm>
          <a:solidFill>
            <a:srgbClr val="DAE3F5"/>
          </a:solidFill>
          <a:scene3d>
            <a:camera prst="orthographicFront">
              <a:rot lat="21024000" lon="2790000" rev="0"/>
            </a:camera>
            <a:lightRig rig="threePt" dir="t"/>
          </a:scene3d>
        </p:grpSpPr>
        <p:sp>
          <p:nvSpPr>
            <p:cNvPr id="53" name="矩形 52"/>
            <p:cNvSpPr/>
            <p:nvPr/>
          </p:nvSpPr>
          <p:spPr>
            <a:xfrm>
              <a:off x="4665565" y="10270911"/>
              <a:ext cx="1308913" cy="124539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4" name="矩形 53"/>
            <p:cNvSpPr/>
            <p:nvPr/>
          </p:nvSpPr>
          <p:spPr>
            <a:xfrm>
              <a:off x="4759943" y="10351060"/>
              <a:ext cx="216000" cy="216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4759943" y="10771342"/>
              <a:ext cx="216000" cy="216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4759943" y="11199069"/>
              <a:ext cx="216000" cy="216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5636243" y="10351060"/>
              <a:ext cx="216000" cy="216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8" name="矩形 57"/>
            <p:cNvSpPr/>
            <p:nvPr/>
          </p:nvSpPr>
          <p:spPr>
            <a:xfrm>
              <a:off x="5636243" y="10771342"/>
              <a:ext cx="216000" cy="216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636243" y="11199069"/>
              <a:ext cx="216000" cy="216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0" name="矩形 59"/>
            <p:cNvSpPr/>
            <p:nvPr/>
          </p:nvSpPr>
          <p:spPr>
            <a:xfrm>
              <a:off x="5198093" y="10351060"/>
              <a:ext cx="216000" cy="216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5198093" y="10771342"/>
              <a:ext cx="216000" cy="216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5198093" y="11199069"/>
              <a:ext cx="216000" cy="216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pic>
        <p:nvPicPr>
          <p:cNvPr id="68" name="图片 6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67808" y="3504252"/>
            <a:ext cx="670190" cy="424542"/>
          </a:xfrm>
          <a:prstGeom prst="rect">
            <a:avLst/>
          </a:prstGeom>
        </p:spPr>
      </p:pic>
      <p:pic>
        <p:nvPicPr>
          <p:cNvPr id="69" name="图片 6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6184" y="4696936"/>
            <a:ext cx="670190" cy="424542"/>
          </a:xfrm>
          <a:prstGeom prst="rect">
            <a:avLst/>
          </a:prstGeom>
        </p:spPr>
      </p:pic>
      <p:pic>
        <p:nvPicPr>
          <p:cNvPr id="70" name="图片 6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5510" y="2841920"/>
            <a:ext cx="670190" cy="424542"/>
          </a:xfrm>
          <a:prstGeom prst="rect">
            <a:avLst/>
          </a:prstGeom>
        </p:spPr>
      </p:pic>
      <p:sp>
        <p:nvSpPr>
          <p:cNvPr id="71" name="星形: 五角 70"/>
          <p:cNvSpPr/>
          <p:nvPr/>
        </p:nvSpPr>
        <p:spPr bwMode="auto">
          <a:xfrm>
            <a:off x="4629090" y="4638283"/>
            <a:ext cx="294155" cy="242710"/>
          </a:xfrm>
          <a:prstGeom prst="star5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cxnSp>
        <p:nvCxnSpPr>
          <p:cNvPr id="72" name="直接箭头连接符 71"/>
          <p:cNvCxnSpPr/>
          <p:nvPr/>
        </p:nvCxnSpPr>
        <p:spPr>
          <a:xfrm flipV="1">
            <a:off x="2119813" y="3065215"/>
            <a:ext cx="1190792" cy="26835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none" w="med" len="med"/>
          </a:ln>
          <a:effectLst/>
        </p:spPr>
      </p:cxnSp>
      <p:cxnSp>
        <p:nvCxnSpPr>
          <p:cNvPr id="79" name="直接箭头连接符 78"/>
          <p:cNvCxnSpPr/>
          <p:nvPr/>
        </p:nvCxnSpPr>
        <p:spPr>
          <a:xfrm>
            <a:off x="3310605" y="3054191"/>
            <a:ext cx="1345235" cy="1460037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2" name="直接箭头连接符 81"/>
          <p:cNvCxnSpPr/>
          <p:nvPr/>
        </p:nvCxnSpPr>
        <p:spPr>
          <a:xfrm>
            <a:off x="2126718" y="3333567"/>
            <a:ext cx="2529122" cy="38080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none" w="med" len="med"/>
          </a:ln>
          <a:effectLst/>
        </p:spPr>
      </p:cxnSp>
      <p:cxnSp>
        <p:nvCxnSpPr>
          <p:cNvPr id="85" name="直接箭头连接符 84"/>
          <p:cNvCxnSpPr/>
          <p:nvPr/>
        </p:nvCxnSpPr>
        <p:spPr>
          <a:xfrm>
            <a:off x="4655840" y="3714375"/>
            <a:ext cx="155566" cy="72536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88" name="直接箭头连接符 87"/>
          <p:cNvCxnSpPr/>
          <p:nvPr/>
        </p:nvCxnSpPr>
        <p:spPr>
          <a:xfrm>
            <a:off x="2126718" y="3328239"/>
            <a:ext cx="2351959" cy="133066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cxnSp>
        <p:nvCxnSpPr>
          <p:cNvPr id="91" name="直接箭头连接符 90"/>
          <p:cNvCxnSpPr/>
          <p:nvPr/>
        </p:nvCxnSpPr>
        <p:spPr>
          <a:xfrm>
            <a:off x="2119813" y="3331419"/>
            <a:ext cx="1334709" cy="160153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none" w="med" len="med"/>
          </a:ln>
          <a:effectLst/>
        </p:spPr>
      </p:cxnSp>
      <p:cxnSp>
        <p:nvCxnSpPr>
          <p:cNvPr id="95" name="直接箭头连接符 94"/>
          <p:cNvCxnSpPr/>
          <p:nvPr/>
        </p:nvCxnSpPr>
        <p:spPr>
          <a:xfrm flipV="1">
            <a:off x="3454522" y="4847505"/>
            <a:ext cx="1024155" cy="8545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pic>
        <p:nvPicPr>
          <p:cNvPr id="97" name="图片 9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7795" y="3768914"/>
            <a:ext cx="1285620" cy="896370"/>
          </a:xfrm>
          <a:prstGeom prst="rect">
            <a:avLst/>
          </a:prstGeom>
        </p:spPr>
      </p:pic>
      <p:pic>
        <p:nvPicPr>
          <p:cNvPr id="98" name="图片 9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48104" y="3617475"/>
            <a:ext cx="1281965" cy="824360"/>
          </a:xfrm>
          <a:prstGeom prst="rect">
            <a:avLst/>
          </a:prstGeom>
        </p:spPr>
      </p:pic>
      <p:pic>
        <p:nvPicPr>
          <p:cNvPr id="100" name="图片 9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928" y="3897816"/>
            <a:ext cx="681557" cy="1486416"/>
          </a:xfrm>
          <a:prstGeom prst="rect">
            <a:avLst/>
          </a:prstGeom>
        </p:spPr>
      </p:pic>
      <p:pic>
        <p:nvPicPr>
          <p:cNvPr id="101" name="图片 10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3240" y="3731292"/>
            <a:ext cx="670190" cy="424542"/>
          </a:xfrm>
          <a:prstGeom prst="rect">
            <a:avLst/>
          </a:prstGeom>
        </p:spPr>
      </p:pic>
      <p:pic>
        <p:nvPicPr>
          <p:cNvPr id="102" name="图片 10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51616" y="4923976"/>
            <a:ext cx="670190" cy="424542"/>
          </a:xfrm>
          <a:prstGeom prst="rect">
            <a:avLst/>
          </a:prstGeom>
        </p:spPr>
      </p:pic>
      <p:pic>
        <p:nvPicPr>
          <p:cNvPr id="103" name="图片 10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0942" y="3068960"/>
            <a:ext cx="670190" cy="424542"/>
          </a:xfrm>
          <a:prstGeom prst="rect">
            <a:avLst/>
          </a:prstGeom>
        </p:spPr>
      </p:pic>
      <p:sp>
        <p:nvSpPr>
          <p:cNvPr id="104" name="星形: 五角 103"/>
          <p:cNvSpPr/>
          <p:nvPr/>
        </p:nvSpPr>
        <p:spPr bwMode="auto">
          <a:xfrm>
            <a:off x="10324522" y="4865323"/>
            <a:ext cx="294155" cy="242710"/>
          </a:xfrm>
          <a:prstGeom prst="star5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kumimoji="1"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08" name="组合 107"/>
          <p:cNvGrpSpPr/>
          <p:nvPr/>
        </p:nvGrpSpPr>
        <p:grpSpPr>
          <a:xfrm>
            <a:off x="7297817" y="3281231"/>
            <a:ext cx="617015" cy="635058"/>
            <a:chOff x="11162044" y="10138755"/>
            <a:chExt cx="1581362" cy="1530374"/>
          </a:xfrm>
          <a:solidFill>
            <a:schemeClr val="accent1">
              <a:lumMod val="40000"/>
              <a:lumOff val="60000"/>
            </a:schemeClr>
          </a:solidFill>
          <a:scene3d>
            <a:camera prst="orthographicFront">
              <a:rot lat="21024000" lon="2790000" rev="0"/>
            </a:camera>
            <a:lightRig rig="threePt" dir="t"/>
          </a:scene3d>
        </p:grpSpPr>
        <p:sp>
          <p:nvSpPr>
            <p:cNvPr id="109" name="矩形 108"/>
            <p:cNvSpPr/>
            <p:nvPr/>
          </p:nvSpPr>
          <p:spPr>
            <a:xfrm>
              <a:off x="11162044" y="10138755"/>
              <a:ext cx="1581362" cy="1530374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0" name="矩形 109"/>
            <p:cNvSpPr/>
            <p:nvPr/>
          </p:nvSpPr>
          <p:spPr>
            <a:xfrm>
              <a:off x="11270310" y="10213095"/>
              <a:ext cx="108000" cy="108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1" name="矩形 110"/>
            <p:cNvSpPr/>
            <p:nvPr/>
          </p:nvSpPr>
          <p:spPr>
            <a:xfrm>
              <a:off x="12529495" y="10213095"/>
              <a:ext cx="108000" cy="108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2" name="矩形 111"/>
            <p:cNvSpPr/>
            <p:nvPr/>
          </p:nvSpPr>
          <p:spPr>
            <a:xfrm>
              <a:off x="11902783" y="10213095"/>
              <a:ext cx="108000" cy="108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4" name="矩形 113"/>
            <p:cNvSpPr/>
            <p:nvPr/>
          </p:nvSpPr>
          <p:spPr>
            <a:xfrm>
              <a:off x="11587091" y="10479575"/>
              <a:ext cx="108000" cy="108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5" name="矩形 114"/>
            <p:cNvSpPr/>
            <p:nvPr/>
          </p:nvSpPr>
          <p:spPr>
            <a:xfrm>
              <a:off x="12218318" y="10744495"/>
              <a:ext cx="108000" cy="108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6" name="矩形 115"/>
            <p:cNvSpPr/>
            <p:nvPr/>
          </p:nvSpPr>
          <p:spPr>
            <a:xfrm>
              <a:off x="11270310" y="10739478"/>
              <a:ext cx="108000" cy="108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7" name="矩形 116"/>
            <p:cNvSpPr/>
            <p:nvPr/>
          </p:nvSpPr>
          <p:spPr>
            <a:xfrm>
              <a:off x="11941695" y="11000771"/>
              <a:ext cx="108000" cy="108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8" name="矩形 117"/>
            <p:cNvSpPr/>
            <p:nvPr/>
          </p:nvSpPr>
          <p:spPr>
            <a:xfrm>
              <a:off x="12531674" y="11237066"/>
              <a:ext cx="108000" cy="108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19" name="矩形 118"/>
            <p:cNvSpPr/>
            <p:nvPr/>
          </p:nvSpPr>
          <p:spPr>
            <a:xfrm>
              <a:off x="11589270" y="11478979"/>
              <a:ext cx="108000" cy="108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  <p:sp>
          <p:nvSpPr>
            <p:cNvPr id="120" name="矩形 119"/>
            <p:cNvSpPr/>
            <p:nvPr/>
          </p:nvSpPr>
          <p:spPr>
            <a:xfrm>
              <a:off x="12218318" y="11478979"/>
              <a:ext cx="108000" cy="108000"/>
            </a:xfrm>
            <a:prstGeom prst="rect">
              <a:avLst/>
            </a:prstGeom>
            <a:grp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微软雅黑" panose="020B0503020204020204" pitchFamily="34" charset="-122"/>
                <a:cs typeface="+mn-cs"/>
              </a:endParaRPr>
            </a:p>
          </p:txBody>
        </p:sp>
      </p:grpSp>
      <p:cxnSp>
        <p:nvCxnSpPr>
          <p:cNvPr id="121" name="直接箭头连接符 120"/>
          <p:cNvCxnSpPr/>
          <p:nvPr/>
        </p:nvCxnSpPr>
        <p:spPr>
          <a:xfrm>
            <a:off x="7936485" y="3561656"/>
            <a:ext cx="2351959" cy="133066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23" name="文本框 122"/>
          <p:cNvSpPr txBox="1"/>
          <p:nvPr/>
        </p:nvSpPr>
        <p:spPr>
          <a:xfrm>
            <a:off x="7274778" y="250560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spcBef>
                <a:spcPts val="0"/>
              </a:spcBef>
              <a:spcAft>
                <a:spcPts val="0"/>
              </a:spcAft>
              <a:buFont typeface="+mj-ea"/>
              <a:buAutoNum type="circleNumDbPlain"/>
            </a:pPr>
            <a:r>
              <a:rPr kumimoji="0"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信道稀疏</a:t>
            </a:r>
          </a:p>
        </p:txBody>
      </p:sp>
      <p:sp>
        <p:nvSpPr>
          <p:cNvPr id="124" name="文本框 123"/>
          <p:cNvSpPr txBox="1"/>
          <p:nvPr/>
        </p:nvSpPr>
        <p:spPr>
          <a:xfrm>
            <a:off x="8814159" y="2509408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defTabSz="914400" eaLnBrk="1" fontAlgn="auto" hangingPunct="1"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2"/>
            </a:pPr>
            <a:r>
              <a:rPr kumimoji="0" lang="zh-CN" altLang="en-US" b="1" dirty="0">
                <a:solidFill>
                  <a:srgbClr val="C00000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阵列稀疏</a:t>
            </a:r>
          </a:p>
        </p:txBody>
      </p:sp>
      <p:pic>
        <p:nvPicPr>
          <p:cNvPr id="122" name="图片 12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474520">
            <a:off x="8184855" y="3858062"/>
            <a:ext cx="1392951" cy="904479"/>
          </a:xfrm>
          <a:prstGeom prst="rect">
            <a:avLst/>
          </a:prstGeom>
        </p:spPr>
      </p:pic>
      <p:cxnSp>
        <p:nvCxnSpPr>
          <p:cNvPr id="126" name="直接箭头连接符 125"/>
          <p:cNvCxnSpPr/>
          <p:nvPr/>
        </p:nvCxnSpPr>
        <p:spPr>
          <a:xfrm flipV="1">
            <a:off x="7927674" y="3278957"/>
            <a:ext cx="1190792" cy="268352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none" w="med" len="med"/>
          </a:ln>
          <a:effectLst/>
        </p:spPr>
      </p:cxnSp>
      <p:cxnSp>
        <p:nvCxnSpPr>
          <p:cNvPr id="127" name="直接箭头连接符 126"/>
          <p:cNvCxnSpPr/>
          <p:nvPr/>
        </p:nvCxnSpPr>
        <p:spPr>
          <a:xfrm>
            <a:off x="7936483" y="3557915"/>
            <a:ext cx="2529122" cy="380808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none" w="med" len="med"/>
          </a:ln>
          <a:effectLst/>
        </p:spPr>
      </p:cxnSp>
      <p:cxnSp>
        <p:nvCxnSpPr>
          <p:cNvPr id="128" name="直接箭头连接符 127"/>
          <p:cNvCxnSpPr/>
          <p:nvPr/>
        </p:nvCxnSpPr>
        <p:spPr>
          <a:xfrm>
            <a:off x="7918787" y="3561656"/>
            <a:ext cx="1334709" cy="1601536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none" w="med" len="med"/>
          </a:ln>
          <a:effectLst/>
        </p:spPr>
      </p:cxnSp>
      <p:cxnSp>
        <p:nvCxnSpPr>
          <p:cNvPr id="129" name="直接箭头连接符 128"/>
          <p:cNvCxnSpPr/>
          <p:nvPr/>
        </p:nvCxnSpPr>
        <p:spPr>
          <a:xfrm>
            <a:off x="9097917" y="3278613"/>
            <a:ext cx="220754" cy="235060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41" name="文本框 140"/>
          <p:cNvSpPr txBox="1"/>
          <p:nvPr/>
        </p:nvSpPr>
        <p:spPr bwMode="auto">
          <a:xfrm>
            <a:off x="9003941" y="3065215"/>
            <a:ext cx="394205" cy="437877"/>
          </a:xfrm>
          <a:prstGeom prst="rect">
            <a:avLst/>
          </a:prstGeom>
          <a:noFill/>
          <a:ln w="34925"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3" name="直接箭头连接符 142"/>
          <p:cNvCxnSpPr/>
          <p:nvPr/>
        </p:nvCxnSpPr>
        <p:spPr>
          <a:xfrm>
            <a:off x="10456780" y="3936218"/>
            <a:ext cx="32360" cy="279555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45" name="文本框 144"/>
          <p:cNvSpPr txBox="1"/>
          <p:nvPr/>
        </p:nvSpPr>
        <p:spPr bwMode="auto">
          <a:xfrm>
            <a:off x="10327100" y="3748319"/>
            <a:ext cx="394205" cy="437877"/>
          </a:xfrm>
          <a:prstGeom prst="rect">
            <a:avLst/>
          </a:prstGeom>
          <a:noFill/>
          <a:ln w="34925"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6" name="直接箭头连接符 145"/>
          <p:cNvCxnSpPr/>
          <p:nvPr/>
        </p:nvCxnSpPr>
        <p:spPr>
          <a:xfrm flipV="1">
            <a:off x="9253496" y="4958612"/>
            <a:ext cx="298376" cy="206231"/>
          </a:xfrm>
          <a:prstGeom prst="straightConnector1">
            <a:avLst/>
          </a:prstGeom>
          <a:noFill/>
          <a:ln w="19050" cap="flat" cmpd="sng" algn="ctr">
            <a:solidFill>
              <a:schemeClr val="tx1"/>
            </a:solidFill>
            <a:prstDash val="solid"/>
            <a:miter lim="800000"/>
            <a:tailEnd type="triangle" w="lg" len="lg"/>
          </a:ln>
          <a:effectLst/>
        </p:spPr>
      </p:cxnSp>
      <p:sp>
        <p:nvSpPr>
          <p:cNvPr id="149" name="文本框 148"/>
          <p:cNvSpPr txBox="1"/>
          <p:nvPr/>
        </p:nvSpPr>
        <p:spPr bwMode="auto">
          <a:xfrm>
            <a:off x="9023973" y="4925964"/>
            <a:ext cx="394205" cy="437877"/>
          </a:xfrm>
          <a:prstGeom prst="rect">
            <a:avLst/>
          </a:prstGeom>
          <a:noFill/>
          <a:ln w="34925">
            <a:noFill/>
          </a:ln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wrap="square" rtlCol="0" anchor="ctr">
            <a:spAutoFit/>
          </a:bodyPr>
          <a:lstStyle/>
          <a:p>
            <a:pPr algn="just">
              <a:lnSpc>
                <a:spcPct val="125000"/>
              </a:lnSpc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endParaRPr lang="zh-CN" altLang="en-US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1500"/>
                            </p:stCondLst>
                            <p:childTnLst>
                              <p:par>
                                <p:cTn id="4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2800"/>
                            </p:stCondLst>
                            <p:childTnLst>
                              <p:par>
                                <p:cTn id="5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3300"/>
                            </p:stCondLst>
                            <p:childTnLst>
                              <p:par>
                                <p:cTn id="7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3800"/>
                            </p:stCondLst>
                            <p:childTnLst>
                              <p:par>
                                <p:cTn id="7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4300"/>
                            </p:stCondLst>
                            <p:childTnLst>
                              <p:par>
                                <p:cTn id="9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500" tmFilter="0, 0; .2, .5; .8, .5; 1, 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1" dur="250" autoRev="1" fill="hold"/>
                                        <p:tgtEl>
                                          <p:spTgt spid="12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4800"/>
                            </p:stCondLst>
                            <p:childTnLst>
                              <p:par>
                                <p:cTn id="1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300"/>
                            </p:stCondLst>
                            <p:childTnLst>
                              <p:par>
                                <p:cTn id="124" presetID="42" presetClass="entr" presetSubtype="0" fill="hold" grpId="0" nodeType="after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71" grpId="0" animBg="1"/>
      <p:bldP spid="104" grpId="0" animBg="1"/>
      <p:bldP spid="123" grpId="0"/>
      <p:bldP spid="124" grpId="0"/>
      <p:bldP spid="141" grpId="0"/>
      <p:bldP spid="145" grpId="0"/>
      <p:bldP spid="14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项目研究内容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7177A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：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基础理论层面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/>
          <p:cNvSpPr/>
          <p:nvPr/>
        </p:nvSpPr>
        <p:spPr>
          <a:xfrm>
            <a:off x="1707761" y="354787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信道稀疏性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0" name="图片 2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72" y="1852386"/>
            <a:ext cx="3231654" cy="1746539"/>
          </a:xfrm>
          <a:prstGeom prst="rect">
            <a:avLst/>
          </a:prstGeom>
        </p:spPr>
      </p:pic>
      <p:sp>
        <p:nvSpPr>
          <p:cNvPr id="105" name="矩形 104"/>
          <p:cNvSpPr/>
          <p:nvPr/>
        </p:nvSpPr>
        <p:spPr>
          <a:xfrm>
            <a:off x="1631504" y="574772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阵列稀疏性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240" y="3988239"/>
            <a:ext cx="2515630" cy="1674059"/>
          </a:xfrm>
          <a:prstGeom prst="rect">
            <a:avLst/>
          </a:prstGeom>
        </p:spPr>
      </p:pic>
      <p:sp>
        <p:nvSpPr>
          <p:cNvPr id="106" name="文本框 105"/>
          <p:cNvSpPr txBox="1"/>
          <p:nvPr/>
        </p:nvSpPr>
        <p:spPr>
          <a:xfrm>
            <a:off x="2452822" y="4289857"/>
            <a:ext cx="138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 startAt="2"/>
            </a:pPr>
            <a:r>
              <a:rPr lang="zh-CN" altLang="en-US" sz="1400" dirty="0">
                <a:solidFill>
                  <a:srgbClr val="FF1B1B"/>
                </a:solidFill>
                <a:latin typeface="+mj-ea"/>
                <a:ea typeface="+mj-ea"/>
              </a:rPr>
              <a:t>栅瓣干扰</a:t>
            </a:r>
          </a:p>
        </p:txBody>
      </p:sp>
      <p:sp>
        <p:nvSpPr>
          <p:cNvPr id="107" name="文本框 106"/>
          <p:cNvSpPr txBox="1"/>
          <p:nvPr/>
        </p:nvSpPr>
        <p:spPr>
          <a:xfrm>
            <a:off x="1112164" y="3904515"/>
            <a:ext cx="138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sz="1400" dirty="0">
                <a:solidFill>
                  <a:srgbClr val="FF4040"/>
                </a:solidFill>
                <a:latin typeface="+mj-ea"/>
                <a:ea typeface="+mj-ea"/>
              </a:rPr>
              <a:t>主瓣更窄</a:t>
            </a:r>
          </a:p>
        </p:txBody>
      </p:sp>
      <p:sp>
        <p:nvSpPr>
          <p:cNvPr id="148" name="文本框 147"/>
          <p:cNvSpPr txBox="1"/>
          <p:nvPr/>
        </p:nvSpPr>
        <p:spPr bwMode="auto">
          <a:xfrm>
            <a:off x="525465" y="6237312"/>
            <a:ext cx="10899127" cy="506531"/>
          </a:xfrm>
          <a:prstGeom prst="rect">
            <a:avLst/>
          </a:prstGeom>
          <a:noFill/>
          <a:ln w="19050">
            <a:solidFill>
              <a:srgbClr val="053B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36000" rIns="0" bIns="108000" anchor="ctr" anchorCtr="0">
            <a:spAutoFit/>
          </a:bodyPr>
          <a:lstStyle/>
          <a:p>
            <a:pPr lvl="0" algn="ctr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双稀疏性在通感性能域中呈现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异构性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，其差异化作用机制通过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非线性耦合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实现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动态互补 </a:t>
            </a:r>
          </a:p>
        </p:txBody>
      </p:sp>
      <p:grpSp>
        <p:nvGrpSpPr>
          <p:cNvPr id="55" name="组合 54"/>
          <p:cNvGrpSpPr/>
          <p:nvPr/>
        </p:nvGrpSpPr>
        <p:grpSpPr>
          <a:xfrm>
            <a:off x="530200" y="1118070"/>
            <a:ext cx="10696951" cy="533400"/>
            <a:chOff x="538480" y="1092610"/>
            <a:chExt cx="10094024" cy="533400"/>
          </a:xfrm>
        </p:grpSpPr>
        <p:sp>
          <p:nvSpPr>
            <p:cNvPr id="56" name="矩形: 圆角 55"/>
            <p:cNvSpPr/>
            <p:nvPr/>
          </p:nvSpPr>
          <p:spPr bwMode="auto">
            <a:xfrm>
              <a:off x="538480" y="1092610"/>
              <a:ext cx="10094024" cy="533400"/>
            </a:xfrm>
            <a:prstGeom prst="roundRect">
              <a:avLst/>
            </a:prstGeom>
            <a:solidFill>
              <a:srgbClr val="053B5F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矩形 56"/>
            <p:cNvSpPr/>
            <p:nvPr/>
          </p:nvSpPr>
          <p:spPr>
            <a:xfrm>
              <a:off x="609600" y="1143866"/>
              <a:ext cx="9877003" cy="43088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核心：探索双稀疏特征对</a:t>
              </a: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大规模</a:t>
              </a: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MIMO</a:t>
              </a: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下通感系统</a:t>
              </a:r>
              <a:r>
                <a:rPr kumimoji="0" lang="zh-CN" altLang="en-US" sz="2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的异构性与耦合性</a:t>
              </a:r>
              <a:endParaRPr kumimoji="0" lang="en-US" altLang="zh-CN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58" name="表格 4"/>
          <p:cNvGraphicFramePr>
            <a:graphicFrameLocks noGrp="1"/>
          </p:cNvGraphicFramePr>
          <p:nvPr/>
        </p:nvGraphicFramePr>
        <p:xfrm>
          <a:off x="4486717" y="2106797"/>
          <a:ext cx="5482578" cy="3549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74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7287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通信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zh-CN" altLang="en-US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感知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7287"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自由度损失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感知精度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7287">
                <a:tc gridSpan="2">
                  <a:txBody>
                    <a:bodyPr/>
                    <a:lstStyle/>
                    <a:p>
                      <a:pPr algn="ctr"/>
                      <a:r>
                        <a:rPr kumimoji="0" lang="zh-CN" alt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波束分辨率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7287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 </a:t>
                      </a:r>
                      <a:r>
                        <a:rPr kumimoji="0" lang="zh-CN" alt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用户间干扰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感知自由度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7177A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项目研究内容：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技术方法层面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27650" y="1053059"/>
            <a:ext cx="11528990" cy="540682"/>
            <a:chOff x="538480" y="1058933"/>
            <a:chExt cx="9668018" cy="615371"/>
          </a:xfrm>
        </p:grpSpPr>
        <p:sp>
          <p:nvSpPr>
            <p:cNvPr id="6" name="矩形: 圆角 5"/>
            <p:cNvSpPr/>
            <p:nvPr/>
          </p:nvSpPr>
          <p:spPr bwMode="auto">
            <a:xfrm>
              <a:off x="538480" y="1067904"/>
              <a:ext cx="9542661" cy="606400"/>
            </a:xfrm>
            <a:prstGeom prst="roundRect">
              <a:avLst/>
            </a:prstGeom>
            <a:solidFill>
              <a:srgbClr val="053B5F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矩形 6"/>
            <p:cNvSpPr/>
            <p:nvPr/>
          </p:nvSpPr>
          <p:spPr>
            <a:xfrm>
              <a:off x="652920" y="1058933"/>
              <a:ext cx="9553578" cy="55718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核心：研究大规模双稀疏</a:t>
              </a: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MIMO</a:t>
              </a:r>
              <a:r>
                <a:rPr kumimoji="0" lang="zh-CN" altLang="en-US" sz="2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系统通感融合</a:t>
              </a: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的</a:t>
              </a:r>
              <a:r>
                <a:rPr kumimoji="0" lang="zh-CN" altLang="en-US" sz="2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互补协同机制与传输方法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6" name="箭头: 右 55"/>
          <p:cNvSpPr/>
          <p:nvPr/>
        </p:nvSpPr>
        <p:spPr>
          <a:xfrm>
            <a:off x="327650" y="6487291"/>
            <a:ext cx="11456981" cy="361668"/>
          </a:xfrm>
          <a:prstGeom prst="rightArrow">
            <a:avLst/>
          </a:prstGeom>
          <a:gradFill flip="none" rotWithShape="1">
            <a:gsLst>
              <a:gs pos="0">
                <a:srgbClr val="4472C4">
                  <a:alpha val="16000"/>
                </a:srgbClr>
              </a:gs>
              <a:gs pos="100000">
                <a:srgbClr val="44546A"/>
              </a:gs>
            </a:gsLst>
            <a:lin ang="0" scaled="1"/>
            <a:tileRect/>
          </a:gradFill>
          <a:ln>
            <a:noFill/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椭圆 57"/>
          <p:cNvSpPr/>
          <p:nvPr/>
        </p:nvSpPr>
        <p:spPr>
          <a:xfrm>
            <a:off x="355721" y="6615292"/>
            <a:ext cx="103294" cy="97240"/>
          </a:xfrm>
          <a:prstGeom prst="ellipse">
            <a:avLst/>
          </a:prstGeom>
          <a:solidFill>
            <a:srgbClr val="EEFBF8"/>
          </a:solidFill>
          <a:ln>
            <a:solidFill>
              <a:srgbClr val="0070C0"/>
            </a:solidFill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矩形: 圆角 64"/>
          <p:cNvSpPr/>
          <p:nvPr/>
        </p:nvSpPr>
        <p:spPr>
          <a:xfrm>
            <a:off x="4396554" y="1900855"/>
            <a:ext cx="3156557" cy="772474"/>
          </a:xfrm>
          <a:prstGeom prst="roundRect">
            <a:avLst>
              <a:gd name="adj" fmla="val 2127"/>
            </a:avLst>
          </a:prstGeom>
          <a:solidFill>
            <a:srgbClr val="7792C0"/>
          </a:solidFill>
          <a:ln>
            <a:noFill/>
          </a:ln>
          <a:effectLst>
            <a:outerShdw blurRad="177800" dist="38100" dir="5400000" algn="t" rotWithShape="0">
              <a:srgbClr val="7792C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波形优化</a:t>
            </a:r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：逼近性能边界的双稀疏</a:t>
            </a:r>
            <a:r>
              <a:rPr lang="en-US" altLang="zh-CN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MIMO</a:t>
            </a:r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通感波形设计</a:t>
            </a:r>
            <a:endParaRPr lang="en-US" altLang="zh-CN" sz="1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矩形: 圆角 61"/>
          <p:cNvSpPr/>
          <p:nvPr/>
        </p:nvSpPr>
        <p:spPr>
          <a:xfrm>
            <a:off x="4277510" y="1762724"/>
            <a:ext cx="3473979" cy="4586143"/>
          </a:xfrm>
          <a:prstGeom prst="roundRect">
            <a:avLst>
              <a:gd name="adj" fmla="val 2534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/>
          <p:cNvCxnSpPr>
            <a:endCxn id="58" idx="0"/>
          </p:cNvCxnSpPr>
          <p:nvPr/>
        </p:nvCxnSpPr>
        <p:spPr>
          <a:xfrm>
            <a:off x="407368" y="5940831"/>
            <a:ext cx="0" cy="67446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/>
          <p:cNvSpPr/>
          <p:nvPr/>
        </p:nvSpPr>
        <p:spPr>
          <a:xfrm>
            <a:off x="575846" y="1894764"/>
            <a:ext cx="3142903" cy="789950"/>
          </a:xfrm>
          <a:prstGeom prst="roundRect">
            <a:avLst>
              <a:gd name="adj" fmla="val 2127"/>
            </a:avLst>
          </a:prstGeom>
          <a:solidFill>
            <a:srgbClr val="99B1DA"/>
          </a:solidFill>
          <a:ln>
            <a:noFill/>
          </a:ln>
          <a:effectLst>
            <a:outerShdw blurRad="177800" dist="38100" dir="5400000" algn="t" rotWithShape="0">
              <a:srgbClr val="BCCBE9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理论性能</a:t>
            </a:r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：探索双稀疏</a:t>
            </a:r>
            <a:r>
              <a:rPr lang="en-US" altLang="zh-CN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MIMO</a:t>
            </a:r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下的通感</a:t>
            </a:r>
            <a:r>
              <a:rPr lang="en-US" altLang="zh-CN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Pareto</a:t>
            </a:r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性能边界</a:t>
            </a:r>
          </a:p>
        </p:txBody>
      </p:sp>
      <p:cxnSp>
        <p:nvCxnSpPr>
          <p:cNvPr id="80" name="直接连接符 79"/>
          <p:cNvCxnSpPr>
            <a:stCxn id="81" idx="2"/>
          </p:cNvCxnSpPr>
          <p:nvPr/>
        </p:nvCxnSpPr>
        <p:spPr>
          <a:xfrm flipV="1">
            <a:off x="459015" y="2800932"/>
            <a:ext cx="3274422" cy="16329"/>
          </a:xfrm>
          <a:prstGeom prst="line">
            <a:avLst/>
          </a:prstGeom>
          <a:ln w="19050">
            <a:solidFill>
              <a:srgbClr val="99B1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/>
          <p:cNvSpPr/>
          <p:nvPr/>
        </p:nvSpPr>
        <p:spPr>
          <a:xfrm>
            <a:off x="459015" y="2750174"/>
            <a:ext cx="120916" cy="13417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9B1DA"/>
            </a:solidFill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6" name="矩形: 圆角 75"/>
          <p:cNvSpPr/>
          <p:nvPr/>
        </p:nvSpPr>
        <p:spPr>
          <a:xfrm>
            <a:off x="407367" y="1764723"/>
            <a:ext cx="3479863" cy="4586142"/>
          </a:xfrm>
          <a:prstGeom prst="roundRect">
            <a:avLst>
              <a:gd name="adj" fmla="val 2534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4" name="矩形: 圆角 83"/>
          <p:cNvSpPr/>
          <p:nvPr/>
        </p:nvSpPr>
        <p:spPr>
          <a:xfrm>
            <a:off x="8220464" y="1892384"/>
            <a:ext cx="3173233" cy="777229"/>
          </a:xfrm>
          <a:prstGeom prst="roundRect">
            <a:avLst>
              <a:gd name="adj" fmla="val 2127"/>
            </a:avLst>
          </a:prstGeom>
          <a:solidFill>
            <a:srgbClr val="44546A"/>
          </a:solidFill>
          <a:ln>
            <a:noFill/>
          </a:ln>
          <a:effectLst>
            <a:outerShdw blurRad="177800" dist="38100" dir="5400000" algn="t" rotWithShape="0">
              <a:srgbClr val="44546A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互补协同</a:t>
            </a:r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：研究双稀疏性多站互补协同的通感传输方法</a:t>
            </a:r>
            <a:endParaRPr lang="en-US" altLang="zh-CN" sz="1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6" name="椭圆 85"/>
          <p:cNvSpPr/>
          <p:nvPr/>
        </p:nvSpPr>
        <p:spPr>
          <a:xfrm>
            <a:off x="8154300" y="2749732"/>
            <a:ext cx="129889" cy="138084"/>
          </a:xfrm>
          <a:prstGeom prst="ellipse">
            <a:avLst/>
          </a:prstGeom>
          <a:solidFill>
            <a:srgbClr val="FFFFFF"/>
          </a:solidFill>
          <a:ln>
            <a:solidFill>
              <a:srgbClr val="44546A"/>
            </a:solidFill>
          </a:ln>
          <a:effectLst>
            <a:outerShdw blurRad="177800" dist="38100" dir="5400000" algn="t" rotWithShape="0">
              <a:srgbClr val="44546A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7" name="矩形: 圆角 86"/>
          <p:cNvSpPr/>
          <p:nvPr/>
        </p:nvSpPr>
        <p:spPr>
          <a:xfrm>
            <a:off x="8100092" y="1760693"/>
            <a:ext cx="3383529" cy="4586142"/>
          </a:xfrm>
          <a:prstGeom prst="roundRect">
            <a:avLst>
              <a:gd name="adj" fmla="val 2534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4" name="直接连接符 93"/>
          <p:cNvCxnSpPr/>
          <p:nvPr/>
        </p:nvCxnSpPr>
        <p:spPr>
          <a:xfrm>
            <a:off x="4396554" y="2809554"/>
            <a:ext cx="3211614" cy="515"/>
          </a:xfrm>
          <a:prstGeom prst="line">
            <a:avLst/>
          </a:prstGeom>
          <a:ln w="19050">
            <a:solidFill>
              <a:srgbClr val="7792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/>
          <p:cNvSpPr/>
          <p:nvPr/>
        </p:nvSpPr>
        <p:spPr>
          <a:xfrm>
            <a:off x="4332481" y="2752004"/>
            <a:ext cx="129889" cy="132343"/>
          </a:xfrm>
          <a:prstGeom prst="ellipse">
            <a:avLst/>
          </a:prstGeom>
          <a:solidFill>
            <a:srgbClr val="FFFFFF"/>
          </a:solidFill>
          <a:ln>
            <a:solidFill>
              <a:srgbClr val="7792C0"/>
            </a:solidFill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69" name="图片 16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83" y="3031658"/>
            <a:ext cx="3608110" cy="2541877"/>
          </a:xfrm>
          <a:prstGeom prst="rect">
            <a:avLst/>
          </a:prstGeom>
        </p:spPr>
      </p:pic>
      <p:sp>
        <p:nvSpPr>
          <p:cNvPr id="182" name="椭圆 181"/>
          <p:cNvSpPr/>
          <p:nvPr/>
        </p:nvSpPr>
        <p:spPr>
          <a:xfrm>
            <a:off x="4229187" y="6615292"/>
            <a:ext cx="103294" cy="97240"/>
          </a:xfrm>
          <a:prstGeom prst="ellipse">
            <a:avLst/>
          </a:prstGeom>
          <a:solidFill>
            <a:srgbClr val="EEFBF8"/>
          </a:solidFill>
          <a:ln>
            <a:solidFill>
              <a:srgbClr val="0070C0"/>
            </a:solidFill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83" name="直接连接符 182"/>
          <p:cNvCxnSpPr>
            <a:endCxn id="182" idx="0"/>
          </p:cNvCxnSpPr>
          <p:nvPr/>
        </p:nvCxnSpPr>
        <p:spPr>
          <a:xfrm>
            <a:off x="4280834" y="5940831"/>
            <a:ext cx="0" cy="67446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/>
          <p:cNvSpPr/>
          <p:nvPr/>
        </p:nvSpPr>
        <p:spPr>
          <a:xfrm>
            <a:off x="8051006" y="6615292"/>
            <a:ext cx="103294" cy="97240"/>
          </a:xfrm>
          <a:prstGeom prst="ellipse">
            <a:avLst/>
          </a:prstGeom>
          <a:solidFill>
            <a:srgbClr val="EEFBF8"/>
          </a:solidFill>
          <a:ln>
            <a:solidFill>
              <a:srgbClr val="0070C0"/>
            </a:solidFill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85" name="直接连接符 184"/>
          <p:cNvCxnSpPr>
            <a:endCxn id="184" idx="0"/>
          </p:cNvCxnSpPr>
          <p:nvPr/>
        </p:nvCxnSpPr>
        <p:spPr>
          <a:xfrm>
            <a:off x="8102653" y="5940831"/>
            <a:ext cx="0" cy="67446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图片 19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409" y="2995140"/>
            <a:ext cx="694163" cy="1279389"/>
          </a:xfrm>
          <a:prstGeom prst="rect">
            <a:avLst/>
          </a:prstGeom>
        </p:spPr>
      </p:pic>
      <p:pic>
        <p:nvPicPr>
          <p:cNvPr id="201" name="图片 20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950634">
            <a:off x="5426614" y="3222488"/>
            <a:ext cx="1228782" cy="736044"/>
          </a:xfrm>
          <a:prstGeom prst="rect">
            <a:avLst/>
          </a:prstGeom>
        </p:spPr>
      </p:pic>
      <p:pic>
        <p:nvPicPr>
          <p:cNvPr id="202" name="图片 20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210806">
            <a:off x="5916407" y="2602201"/>
            <a:ext cx="519111" cy="1269975"/>
          </a:xfrm>
          <a:prstGeom prst="rect">
            <a:avLst/>
          </a:prstGeom>
        </p:spPr>
      </p:pic>
      <p:pic>
        <p:nvPicPr>
          <p:cNvPr id="203" name="Picture 4" descr="https://gimg2.baidu.com/image_search/src=http%3A%2F%2Fpic.51yuansu.com%2Fpic3%2Fcover%2F03%2F41%2F37%2F5b991a9fe6a17_610.jpg&amp;refer=http%3A%2F%2Fpic.51yuansu.com&amp;app=2002&amp;size=f9999,10000&amp;q=a80&amp;n=0&amp;g=0n&amp;fmt=auto?sec=1651666801&amp;t=9250205acbd15741091ca9dbb367804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508" b="90000" l="10000" r="90000">
                        <a14:foregroundMark x1="33115" y1="29672" x2="33115" y2="29672"/>
                        <a14:foregroundMark x1="54754" y1="23115" x2="54754" y2="23115"/>
                        <a14:foregroundMark x1="52787" y1="9508" x2="52787" y2="9508"/>
                        <a14:foregroundMark x1="64918" y1="76885" x2="64918" y2="76885"/>
                        <a14:foregroundMark x1="57213" y1="77705" x2="57213" y2="77705"/>
                        <a14:foregroundMark x1="47541" y1="80492" x2="47541" y2="80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899" y="3860281"/>
            <a:ext cx="509540" cy="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图片 203"/>
          <p:cNvPicPr>
            <a:picLocks noChangeAspect="1"/>
          </p:cNvPicPr>
          <p:nvPr/>
        </p:nvPicPr>
        <p:blipFill>
          <a:blip r:embed="rId9"/>
          <a:srcRect l="82956" t="67420" r="87" b="7914"/>
          <a:stretch>
            <a:fillRect/>
          </a:stretch>
        </p:blipFill>
        <p:spPr>
          <a:xfrm rot="216818">
            <a:off x="6887094" y="3028416"/>
            <a:ext cx="635750" cy="547209"/>
          </a:xfrm>
          <a:prstGeom prst="rect">
            <a:avLst/>
          </a:prstGeom>
        </p:spPr>
      </p:pic>
      <p:pic>
        <p:nvPicPr>
          <p:cNvPr id="205" name="图片 20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4612442" y="4281994"/>
            <a:ext cx="1023608" cy="1516772"/>
          </a:xfrm>
          <a:prstGeom prst="rect">
            <a:avLst/>
          </a:prstGeom>
        </p:spPr>
      </p:pic>
      <p:sp>
        <p:nvSpPr>
          <p:cNvPr id="206" name="矩形 205"/>
          <p:cNvSpPr/>
          <p:nvPr/>
        </p:nvSpPr>
        <p:spPr>
          <a:xfrm rot="324294">
            <a:off x="5835138" y="291905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栅瓣感知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7" name="矩形 206"/>
          <p:cNvSpPr/>
          <p:nvPr/>
        </p:nvSpPr>
        <p:spPr>
          <a:xfrm rot="2034727">
            <a:off x="5535895" y="364402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主瓣通信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9" name="椭圆 208"/>
          <p:cNvSpPr/>
          <p:nvPr/>
        </p:nvSpPr>
        <p:spPr>
          <a:xfrm>
            <a:off x="4338467" y="4430353"/>
            <a:ext cx="77993" cy="8137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E3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0" name="等腰三角形 209"/>
          <p:cNvSpPr/>
          <p:nvPr/>
        </p:nvSpPr>
        <p:spPr>
          <a:xfrm>
            <a:off x="5894325" y="4738952"/>
            <a:ext cx="90560" cy="7709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文本框 211"/>
          <p:cNvSpPr txBox="1"/>
          <p:nvPr/>
        </p:nvSpPr>
        <p:spPr>
          <a:xfrm>
            <a:off x="5047083" y="4638370"/>
            <a:ext cx="92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感知目标</a:t>
            </a:r>
          </a:p>
        </p:txBody>
      </p:sp>
      <p:sp>
        <p:nvSpPr>
          <p:cNvPr id="213" name="文本框 212"/>
          <p:cNvSpPr txBox="1"/>
          <p:nvPr/>
        </p:nvSpPr>
        <p:spPr>
          <a:xfrm>
            <a:off x="4382459" y="4357575"/>
            <a:ext cx="912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通信用户</a:t>
            </a:r>
          </a:p>
        </p:txBody>
      </p:sp>
      <p:pic>
        <p:nvPicPr>
          <p:cNvPr id="235" name="图片 23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07944">
            <a:off x="10310589" y="2872272"/>
            <a:ext cx="700099" cy="407885"/>
          </a:xfrm>
          <a:prstGeom prst="rect">
            <a:avLst/>
          </a:prstGeom>
        </p:spPr>
      </p:pic>
      <p:pic>
        <p:nvPicPr>
          <p:cNvPr id="236" name="图片 23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436" y="3158249"/>
            <a:ext cx="536791" cy="943381"/>
          </a:xfrm>
          <a:prstGeom prst="rect">
            <a:avLst/>
          </a:prstGeom>
        </p:spPr>
      </p:pic>
      <p:pic>
        <p:nvPicPr>
          <p:cNvPr id="246" name="图片 24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319217">
            <a:off x="8415929" y="5193590"/>
            <a:ext cx="669885" cy="390281"/>
          </a:xfrm>
          <a:prstGeom prst="rect">
            <a:avLst/>
          </a:prstGeom>
        </p:spPr>
      </p:pic>
      <p:sp>
        <p:nvSpPr>
          <p:cNvPr id="249" name="矩形 248"/>
          <p:cNvSpPr/>
          <p:nvPr/>
        </p:nvSpPr>
        <p:spPr>
          <a:xfrm rot="576999">
            <a:off x="9774388" y="4875044"/>
            <a:ext cx="905516" cy="299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栅瓣通信</a:t>
            </a:r>
            <a:endParaRPr kumimoji="0" lang="zh-CN" altLang="en-US" sz="9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0" name="矩形 249"/>
          <p:cNvSpPr/>
          <p:nvPr/>
        </p:nvSpPr>
        <p:spPr>
          <a:xfrm rot="2914828">
            <a:off x="8564355" y="3901438"/>
            <a:ext cx="995152" cy="299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主瓣通信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51" name="图片 25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324" y="4813081"/>
            <a:ext cx="536791" cy="943381"/>
          </a:xfrm>
          <a:prstGeom prst="rect">
            <a:avLst/>
          </a:prstGeom>
        </p:spPr>
      </p:pic>
      <p:pic>
        <p:nvPicPr>
          <p:cNvPr id="253" name="图片 252"/>
          <p:cNvPicPr>
            <a:picLocks noChangeAspect="1"/>
          </p:cNvPicPr>
          <p:nvPr/>
        </p:nvPicPr>
        <p:blipFill>
          <a:blip r:embed="rId9"/>
          <a:srcRect l="82956" t="67420" r="87" b="7914"/>
          <a:stretch>
            <a:fillRect/>
          </a:stretch>
        </p:blipFill>
        <p:spPr>
          <a:xfrm rot="216818">
            <a:off x="9808470" y="3639102"/>
            <a:ext cx="635750" cy="547209"/>
          </a:xfrm>
          <a:prstGeom prst="rect">
            <a:avLst/>
          </a:prstGeom>
        </p:spPr>
      </p:pic>
      <p:cxnSp>
        <p:nvCxnSpPr>
          <p:cNvPr id="259" name="直接箭头连接符 258"/>
          <p:cNvCxnSpPr/>
          <p:nvPr/>
        </p:nvCxnSpPr>
        <p:spPr bwMode="auto">
          <a:xfrm>
            <a:off x="8760297" y="3290976"/>
            <a:ext cx="1210793" cy="4379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1" name="直接箭头连接符 260"/>
          <p:cNvCxnSpPr/>
          <p:nvPr/>
        </p:nvCxnSpPr>
        <p:spPr bwMode="auto">
          <a:xfrm>
            <a:off x="8725570" y="3359156"/>
            <a:ext cx="1160703" cy="4397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ysDash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8" name="Picture 4" descr="https://gimg2.baidu.com/image_search/src=http%3A%2F%2Fpic.51yuansu.com%2Fpic3%2Fcover%2F03%2F41%2F37%2F5b991a9fe6a17_610.jpg&amp;refer=http%3A%2F%2Fpic.51yuansu.com&amp;app=2002&amp;size=f9999,10000&amp;q=a80&amp;n=0&amp;g=0n&amp;fmt=auto?sec=1651666801&amp;t=9250205acbd15741091ca9dbb367804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508" b="90000" l="10000" r="90000">
                        <a14:foregroundMark x1="33115" y1="29672" x2="33115" y2="29672"/>
                        <a14:foregroundMark x1="54754" y1="23115" x2="54754" y2="23115"/>
                        <a14:foregroundMark x1="52787" y1="9508" x2="52787" y2="9508"/>
                        <a14:foregroundMark x1="64918" y1="76885" x2="64918" y2="76885"/>
                        <a14:foregroundMark x1="57213" y1="77705" x2="57213" y2="77705"/>
                        <a14:foregroundMark x1="47541" y1="80492" x2="47541" y2="80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101" y="4373276"/>
            <a:ext cx="509540" cy="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0" name="直接连接符 299"/>
          <p:cNvCxnSpPr/>
          <p:nvPr/>
        </p:nvCxnSpPr>
        <p:spPr bwMode="auto">
          <a:xfrm>
            <a:off x="10805990" y="3133358"/>
            <a:ext cx="325295" cy="1585023"/>
          </a:xfrm>
          <a:prstGeom prst="line">
            <a:avLst/>
          </a:prstGeom>
          <a:ln w="25400">
            <a:solidFill>
              <a:srgbClr val="4282BC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4" name="直接箭头连接符 303"/>
          <p:cNvCxnSpPr/>
          <p:nvPr/>
        </p:nvCxnSpPr>
        <p:spPr bwMode="auto">
          <a:xfrm flipH="1">
            <a:off x="10423065" y="3141063"/>
            <a:ext cx="390105" cy="5806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" name="直接箭头连接符 306"/>
          <p:cNvCxnSpPr/>
          <p:nvPr/>
        </p:nvCxnSpPr>
        <p:spPr bwMode="auto">
          <a:xfrm flipH="1" flipV="1">
            <a:off x="10276137" y="4002285"/>
            <a:ext cx="769002" cy="7615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" name="直接箭头连接符 307"/>
          <p:cNvCxnSpPr/>
          <p:nvPr/>
        </p:nvCxnSpPr>
        <p:spPr bwMode="auto">
          <a:xfrm flipH="1" flipV="1">
            <a:off x="10238065" y="4069084"/>
            <a:ext cx="730572" cy="7401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ysDash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" name="直接箭头连接符 317"/>
          <p:cNvCxnSpPr>
            <a:endCxn id="268" idx="0"/>
          </p:cNvCxnSpPr>
          <p:nvPr/>
        </p:nvCxnSpPr>
        <p:spPr bwMode="auto">
          <a:xfrm>
            <a:off x="8690695" y="3411311"/>
            <a:ext cx="802176" cy="9619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6" name="直接连接符 335"/>
          <p:cNvCxnSpPr/>
          <p:nvPr/>
        </p:nvCxnSpPr>
        <p:spPr bwMode="auto">
          <a:xfrm>
            <a:off x="8649068" y="3440219"/>
            <a:ext cx="91784" cy="1984506"/>
          </a:xfrm>
          <a:prstGeom prst="line">
            <a:avLst/>
          </a:prstGeom>
          <a:ln w="25400">
            <a:solidFill>
              <a:srgbClr val="4282BC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0" name="直接箭头连接符 339"/>
          <p:cNvCxnSpPr/>
          <p:nvPr/>
        </p:nvCxnSpPr>
        <p:spPr bwMode="auto">
          <a:xfrm flipV="1">
            <a:off x="8750271" y="4845369"/>
            <a:ext cx="623535" cy="5620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3" name="直接箭头连接符 352"/>
          <p:cNvCxnSpPr/>
          <p:nvPr/>
        </p:nvCxnSpPr>
        <p:spPr bwMode="auto">
          <a:xfrm flipH="1" flipV="1">
            <a:off x="9735951" y="4761435"/>
            <a:ext cx="1084270" cy="1668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7" name="矩形 356"/>
          <p:cNvSpPr/>
          <p:nvPr/>
        </p:nvSpPr>
        <p:spPr>
          <a:xfrm rot="2634470">
            <a:off x="10264465" y="411979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主瓣感知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8" name="文本框 357"/>
          <p:cNvSpPr txBox="1"/>
          <p:nvPr/>
        </p:nvSpPr>
        <p:spPr bwMode="auto">
          <a:xfrm>
            <a:off x="8296399" y="4107176"/>
            <a:ext cx="400110" cy="810478"/>
          </a:xfrm>
          <a:prstGeom prst="rect">
            <a:avLst/>
          </a:prstGeom>
          <a:noFill/>
          <a:ln w="34925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栅瓣通信</a:t>
            </a:r>
          </a:p>
        </p:txBody>
      </p:sp>
      <p:sp>
        <p:nvSpPr>
          <p:cNvPr id="359" name="矩形 358"/>
          <p:cNvSpPr/>
          <p:nvPr/>
        </p:nvSpPr>
        <p:spPr>
          <a:xfrm rot="1209847">
            <a:off x="9015996" y="3261910"/>
            <a:ext cx="995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栅瓣感知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62" name="直接箭头连接符 361"/>
          <p:cNvCxnSpPr/>
          <p:nvPr/>
        </p:nvCxnSpPr>
        <p:spPr bwMode="auto">
          <a:xfrm flipH="1">
            <a:off x="10408333" y="3031927"/>
            <a:ext cx="428225" cy="6216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6" name="直接箭头连接符 365"/>
          <p:cNvCxnSpPr/>
          <p:nvPr/>
        </p:nvCxnSpPr>
        <p:spPr bwMode="auto">
          <a:xfrm flipH="1" flipV="1">
            <a:off x="10836557" y="3032793"/>
            <a:ext cx="382926" cy="16833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ysDash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4" name="文本框 383"/>
          <p:cNvSpPr txBox="1"/>
          <p:nvPr/>
        </p:nvSpPr>
        <p:spPr bwMode="auto">
          <a:xfrm rot="21009431">
            <a:off x="11006709" y="3382953"/>
            <a:ext cx="400110" cy="810478"/>
          </a:xfrm>
          <a:prstGeom prst="rect">
            <a:avLst/>
          </a:prstGeom>
          <a:noFill/>
          <a:ln w="34925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栅瓣感知</a:t>
            </a:r>
          </a:p>
        </p:txBody>
      </p:sp>
      <p:pic>
        <p:nvPicPr>
          <p:cNvPr id="390" name="图片 38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94724" y="4406902"/>
            <a:ext cx="1426028" cy="1165469"/>
          </a:xfrm>
          <a:prstGeom prst="rect">
            <a:avLst/>
          </a:prstGeom>
        </p:spPr>
      </p:pic>
      <p:sp>
        <p:nvSpPr>
          <p:cNvPr id="64" name="文本框 63"/>
          <p:cNvSpPr txBox="1"/>
          <p:nvPr/>
        </p:nvSpPr>
        <p:spPr>
          <a:xfrm>
            <a:off x="383783" y="5719131"/>
            <a:ext cx="3424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双稀疏特征下的通感统计信道分析；</a:t>
            </a:r>
            <a:endParaRPr kumimoji="0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双稀疏特征下的通感可达性能界分析</a:t>
            </a: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/>
          <p:cNvSpPr txBox="1"/>
          <p:nvPr/>
        </p:nvSpPr>
        <p:spPr>
          <a:xfrm>
            <a:off x="4271324" y="5716075"/>
            <a:ext cx="3515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信道稀疏特征下的阵元位置波形设计；</a:t>
            </a:r>
            <a:endParaRPr kumimoji="0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双稀疏特征下的通感融合空域波形设计</a:t>
            </a: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/>
          <p:cNvSpPr txBox="1"/>
          <p:nvPr/>
        </p:nvSpPr>
        <p:spPr>
          <a:xfrm>
            <a:off x="8075885" y="5723372"/>
            <a:ext cx="338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多站双稀疏的通感融合传输优化设计；</a:t>
            </a:r>
            <a:endParaRPr kumimoji="0" lang="en-US" altLang="zh-CN" sz="1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多站双稀疏的通感资源优化与配置</a:t>
            </a: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</a:p>
        </p:txBody>
      </p:sp>
      <p:cxnSp>
        <p:nvCxnSpPr>
          <p:cNvPr id="85" name="直接连接符 84"/>
          <p:cNvCxnSpPr>
            <a:stCxn id="86" idx="2"/>
          </p:cNvCxnSpPr>
          <p:nvPr/>
        </p:nvCxnSpPr>
        <p:spPr>
          <a:xfrm>
            <a:off x="8154300" y="2818774"/>
            <a:ext cx="323939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矩形 39"/>
          <p:cNvSpPr/>
          <p:nvPr/>
        </p:nvSpPr>
        <p:spPr>
          <a:xfrm>
            <a:off x="1102121" y="1210368"/>
            <a:ext cx="9793088" cy="5132664"/>
          </a:xfrm>
          <a:prstGeom prst="rect">
            <a:avLst/>
          </a:prstGeom>
          <a:solidFill>
            <a:srgbClr val="E6F0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等线" panose="02010600030101010101" pitchFamily="2" charset="-122"/>
              <a:ea typeface="等线" panose="02010600030101010101" pitchFamily="2" charset="-122"/>
              <a:cs typeface="+mn-cs"/>
            </a:endParaRPr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项目研究内容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7177A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：</a:t>
            </a:r>
            <a:r>
              <a:rPr lang="zh-CN" altLang="en-US" sz="2800" dirty="0">
                <a:solidFill>
                  <a:srgbClr val="C00000"/>
                </a:solidFill>
                <a:latin typeface="Arial Black" panose="020B0A04020102020204"/>
                <a:ea typeface="微软雅黑" panose="020B0503020204020204" pitchFamily="34" charset="-122"/>
              </a:rPr>
              <a:t>已有基础与研究计划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1148975" y="1244625"/>
            <a:ext cx="745234" cy="5029652"/>
            <a:chOff x="900748" y="1252211"/>
            <a:chExt cx="745234" cy="5334233"/>
          </a:xfrm>
        </p:grpSpPr>
        <p:sp>
          <p:nvSpPr>
            <p:cNvPr id="36" name="矩形: 圆角 35"/>
            <p:cNvSpPr/>
            <p:nvPr/>
          </p:nvSpPr>
          <p:spPr bwMode="auto">
            <a:xfrm>
              <a:off x="900748" y="1252211"/>
              <a:ext cx="745234" cy="5334233"/>
            </a:xfrm>
            <a:prstGeom prst="roundRect">
              <a:avLst>
                <a:gd name="adj" fmla="val 9169"/>
              </a:avLst>
            </a:prstGeom>
            <a:solidFill>
              <a:srgbClr val="C6DCF0"/>
            </a:solidFill>
            <a:ln w="28575">
              <a:solidFill>
                <a:srgbClr val="B0CEEA"/>
              </a:soli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no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8" name="文本框 37"/>
            <p:cNvSpPr txBox="1"/>
            <p:nvPr/>
          </p:nvSpPr>
          <p:spPr bwMode="auto">
            <a:xfrm>
              <a:off x="1023237" y="1381613"/>
              <a:ext cx="569387" cy="5012891"/>
            </a:xfrm>
            <a:prstGeom prst="rect">
              <a:avLst/>
            </a:prstGeom>
            <a:noFill/>
            <a:ln w="34925">
              <a:noFill/>
            </a:ln>
            <a:effectLst/>
          </p:spPr>
          <p:style>
            <a:lnRef idx="0">
              <a:schemeClr val="accent5"/>
            </a:lnRef>
            <a:fillRef idx="3">
              <a:schemeClr val="accent5"/>
            </a:fillRef>
            <a:effectRef idx="3">
              <a:schemeClr val="accent5"/>
            </a:effectRef>
            <a:fontRef idx="minor">
              <a:schemeClr val="lt1"/>
            </a:fontRef>
          </p:style>
          <p:txBody>
            <a:bodyPr vert="eaVert" wrap="square" rtlCol="0" anchor="ctr">
              <a:spAutoFit/>
            </a:bodyPr>
            <a:lstStyle/>
            <a:p>
              <a:pPr marL="0" marR="0" lvl="0" indent="0" algn="dist" defTabSz="914400" rtl="0" eaLnBrk="1" fontAlgn="auto" latinLnBrk="0" hangingPunct="1">
                <a:lnSpc>
                  <a:spcPct val="125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资源受限的高频</a:t>
              </a:r>
              <a:r>
                <a:rPr kumimoji="0" lang="en-US" altLang="zh-CN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MIMO</a:t>
              </a:r>
              <a:r>
                <a:rPr kumimoji="0" lang="zh-CN" altLang="en-US" sz="2000" b="1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Times New Roman" panose="02020603050405020304" pitchFamily="18" charset="0"/>
                </a:rPr>
                <a:t>通感融合理论方法</a:t>
              </a:r>
              <a:endPara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6" name="文本框 5"/>
          <p:cNvSpPr txBox="1"/>
          <p:nvPr/>
        </p:nvSpPr>
        <p:spPr bwMode="auto">
          <a:xfrm>
            <a:off x="9599066" y="1438614"/>
            <a:ext cx="138575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基础   理论</a:t>
            </a:r>
          </a:p>
        </p:txBody>
      </p:sp>
      <p:sp>
        <p:nvSpPr>
          <p:cNvPr id="72" name="文本框 71"/>
          <p:cNvSpPr txBox="1"/>
          <p:nvPr/>
        </p:nvSpPr>
        <p:spPr bwMode="auto">
          <a:xfrm>
            <a:off x="9599065" y="5759094"/>
            <a:ext cx="138575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实验   演示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2105332" y="1193585"/>
            <a:ext cx="8291691" cy="5150550"/>
            <a:chOff x="1768959" y="1446486"/>
            <a:chExt cx="8126122" cy="5150550"/>
          </a:xfrm>
        </p:grpSpPr>
        <p:grpSp>
          <p:nvGrpSpPr>
            <p:cNvPr id="10" name="组合 9"/>
            <p:cNvGrpSpPr/>
            <p:nvPr/>
          </p:nvGrpSpPr>
          <p:grpSpPr>
            <a:xfrm>
              <a:off x="1768959" y="5761776"/>
              <a:ext cx="7297147" cy="835260"/>
              <a:chOff x="1768167" y="5761776"/>
              <a:chExt cx="7207703" cy="835260"/>
            </a:xfrm>
          </p:grpSpPr>
          <p:sp>
            <p:nvSpPr>
              <p:cNvPr id="86" name="矩形 85"/>
              <p:cNvSpPr/>
              <p:nvPr/>
            </p:nvSpPr>
            <p:spPr>
              <a:xfrm>
                <a:off x="5293823" y="5761776"/>
                <a:ext cx="3682047" cy="835260"/>
              </a:xfrm>
              <a:prstGeom prst="rect">
                <a:avLst/>
              </a:prstGeom>
              <a:solidFill>
                <a:srgbClr val="053B5F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rtlCol="0" anchor="ctr" anchorCtr="0"/>
              <a:lstStyle/>
              <a:p>
                <a:pPr marL="457200" marR="0" lvl="0" indent="-457200" algn="dist" defTabSz="914400" eaLnBrk="1" fontAlgn="auto" latinLnBrk="0" hangingPunct="1">
                  <a:lnSpc>
                    <a:spcPct val="12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ea"/>
                  <a:buAutoNum type="circleNumDbPlain" startAt="4"/>
                  <a:defRPr/>
                </a:pPr>
                <a:r>
                  <a:rPr kumimoji="0" lang="zh-CN" altLang="en-US" sz="2000" b="1" kern="0" dirty="0">
                    <a:solidFill>
                      <a:srgbClr val="FFFFFF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面向资源受限高频通信感知融合理论方法的试验验证</a:t>
                </a:r>
              </a:p>
            </p:txBody>
          </p:sp>
          <p:sp>
            <p:nvSpPr>
              <p:cNvPr id="32" name="矩形 31"/>
              <p:cNvSpPr/>
              <p:nvPr/>
            </p:nvSpPr>
            <p:spPr>
              <a:xfrm>
                <a:off x="1768167" y="5905783"/>
                <a:ext cx="2709346" cy="584430"/>
              </a:xfrm>
              <a:prstGeom prst="rect">
                <a:avLst/>
              </a:prstGeom>
              <a:solidFill>
                <a:srgbClr val="82B2DE"/>
              </a:solidFill>
              <a:ln w="12700" cap="flat" cmpd="sng" algn="ctr">
                <a:solidFill>
                  <a:sysClr val="window" lastClr="FFFFFF">
                    <a:lumMod val="85000"/>
                  </a:sysClr>
                </a:solidFill>
                <a:prstDash val="solid"/>
                <a:miter lim="800000"/>
              </a:ln>
              <a:effectLst/>
            </p:spPr>
            <p:txBody>
              <a:bodyPr lIns="36000" rtlCol="0" anchor="ctr"/>
              <a:lstStyle/>
              <a:p>
                <a:pPr algn="ctr" eaLnBrk="1" fontAlgn="auto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kumimoji="0" lang="zh-CN" altLang="en-US" b="1" kern="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大规模</a:t>
                </a:r>
                <a:r>
                  <a:rPr kumimoji="0" lang="en-US" altLang="zh-CN" b="1" kern="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MIMO</a:t>
                </a:r>
                <a:r>
                  <a:rPr kumimoji="0" lang="zh-CN" altLang="en-US" b="1" kern="0" dirty="0">
                    <a:solidFill>
                      <a:srgbClr val="00206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平台</a:t>
                </a:r>
                <a:endParaRPr kumimoji="0" lang="en-US" altLang="zh-CN" b="1" kern="0" dirty="0">
                  <a:solidFill>
                    <a:srgbClr val="00206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  <p:sp>
          <p:nvSpPr>
            <p:cNvPr id="70" name="箭头: 下 69"/>
            <p:cNvSpPr/>
            <p:nvPr/>
          </p:nvSpPr>
          <p:spPr bwMode="auto">
            <a:xfrm>
              <a:off x="9607049" y="1446486"/>
              <a:ext cx="288032" cy="5132665"/>
            </a:xfrm>
            <a:prstGeom prst="downArrow">
              <a:avLst/>
            </a:prstGeom>
            <a:gradFill flip="none" rotWithShape="1">
              <a:gsLst>
                <a:gs pos="0">
                  <a:srgbClr val="D9E2F4">
                    <a:shade val="30000"/>
                    <a:satMod val="115000"/>
                  </a:srgbClr>
                </a:gs>
                <a:gs pos="50000">
                  <a:srgbClr val="D9E2F4">
                    <a:shade val="67500"/>
                    <a:satMod val="115000"/>
                  </a:srgbClr>
                </a:gs>
                <a:gs pos="100000">
                  <a:srgbClr val="D9E2F4">
                    <a:shade val="100000"/>
                    <a:satMod val="115000"/>
                  </a:srgbClr>
                </a:gs>
              </a:gsLst>
              <a:path path="circle">
                <a:fillToRect l="100000" t="100000"/>
              </a:path>
              <a:tileRect r="-100000" b="-100000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endParaRPr kumimoji="1" lang="zh-CN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5" name="矩形 54"/>
            <p:cNvSpPr/>
            <p:nvPr/>
          </p:nvSpPr>
          <p:spPr>
            <a:xfrm>
              <a:off x="5341684" y="1475323"/>
              <a:ext cx="3722266" cy="835260"/>
            </a:xfrm>
            <a:prstGeom prst="rect">
              <a:avLst/>
            </a:prstGeom>
            <a:solidFill>
              <a:srgbClr val="053B5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457200" marR="0" lvl="0" indent="-457200" algn="dist" defTabSz="914400" eaLnBrk="1" fontAlgn="auto" latinLnBrk="0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+mj-ea"/>
                <a:buAutoNum type="circleNumDbPlain"/>
                <a:defRPr/>
              </a:pPr>
              <a:r>
                <a:rPr kumimoji="0" lang="zh-CN" altLang="en-US" sz="2000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面向高频信道与阵列双稀疏的通信感知融合理论研究</a:t>
              </a:r>
            </a:p>
          </p:txBody>
        </p:sp>
        <p:sp>
          <p:nvSpPr>
            <p:cNvPr id="39" name="箭头: 燕尾形 38"/>
            <p:cNvSpPr/>
            <p:nvPr/>
          </p:nvSpPr>
          <p:spPr bwMode="auto">
            <a:xfrm>
              <a:off x="4594798" y="3889172"/>
              <a:ext cx="566332" cy="307777"/>
            </a:xfrm>
            <a:prstGeom prst="notchedRightArrow">
              <a:avLst/>
            </a:prstGeom>
            <a:solidFill>
              <a:srgbClr val="97BFE4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rtlCol="0" anchor="t" anchorCtr="0" compatLnSpc="1"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1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矩形 43"/>
            <p:cNvSpPr/>
            <p:nvPr/>
          </p:nvSpPr>
          <p:spPr>
            <a:xfrm>
              <a:off x="5338364" y="2922392"/>
              <a:ext cx="3722266" cy="835260"/>
            </a:xfrm>
            <a:prstGeom prst="rect">
              <a:avLst/>
            </a:prstGeom>
            <a:solidFill>
              <a:srgbClr val="053B5F"/>
            </a:solidFill>
            <a:ln w="12700" cap="flat" cmpd="sng" algn="ctr">
              <a:solidFill>
                <a:sysClr val="window" lastClr="FFFFFF">
                  <a:lumMod val="85000"/>
                </a:sysClr>
              </a:solidFill>
              <a:prstDash val="solid"/>
              <a:miter lim="800000"/>
            </a:ln>
            <a:effectLst/>
          </p:spPr>
          <p:txBody>
            <a:bodyPr rtlCol="0" anchor="ctr" anchorCtr="0"/>
            <a:lstStyle/>
            <a:p>
              <a:pPr marL="457200" indent="-457200" algn="dist" eaLnBrk="1" fontAlgn="auto" hangingPunct="1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Font typeface="+mj-ea"/>
                <a:buAutoNum type="circleNumDbPlain" startAt="2"/>
                <a:defRPr/>
              </a:pPr>
              <a:r>
                <a:rPr kumimoji="0" lang="zh-CN" altLang="en-US" sz="2000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硬件资源受限的双稀疏</a:t>
              </a:r>
              <a:r>
                <a:rPr kumimoji="0" lang="en-US" altLang="zh-CN" sz="2000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MIMO</a:t>
              </a:r>
              <a:r>
                <a:rPr kumimoji="0" lang="zh-CN" altLang="en-US" sz="2000" b="1" kern="0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通感传输设计方法</a:t>
              </a:r>
            </a:p>
          </p:txBody>
        </p:sp>
      </p:grpSp>
      <p:sp>
        <p:nvSpPr>
          <p:cNvPr id="50" name="文本框 49"/>
          <p:cNvSpPr txBox="1"/>
          <p:nvPr/>
        </p:nvSpPr>
        <p:spPr bwMode="auto">
          <a:xfrm>
            <a:off x="9606791" y="3598854"/>
            <a:ext cx="1385753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技术   方法</a:t>
            </a:r>
          </a:p>
        </p:txBody>
      </p:sp>
      <p:sp>
        <p:nvSpPr>
          <p:cNvPr id="57" name="矩形 56"/>
          <p:cNvSpPr/>
          <p:nvPr/>
        </p:nvSpPr>
        <p:spPr>
          <a:xfrm>
            <a:off x="5757665" y="4030222"/>
            <a:ext cx="3798108" cy="835260"/>
          </a:xfrm>
          <a:prstGeom prst="rect">
            <a:avLst/>
          </a:prstGeom>
          <a:solidFill>
            <a:srgbClr val="053B5F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rtlCol="0" anchor="ctr" anchorCtr="0"/>
          <a:lstStyle/>
          <a:p>
            <a:pPr marL="457200" indent="-457200" algn="dist" eaLnBrk="1" fontAlgn="auto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Font typeface="+mj-ea"/>
              <a:buAutoNum type="circleNumDbPlain" startAt="3"/>
              <a:defRPr/>
            </a:pPr>
            <a:r>
              <a:rPr kumimoji="0" lang="zh-CN" altLang="en-US" sz="2000" b="1" kern="0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面向双稀疏互补协同网络的新型通感一体信号设计</a:t>
            </a:r>
          </a:p>
        </p:txBody>
      </p:sp>
      <p:sp>
        <p:nvSpPr>
          <p:cNvPr id="63" name="矩形 62"/>
          <p:cNvSpPr/>
          <p:nvPr/>
        </p:nvSpPr>
        <p:spPr>
          <a:xfrm>
            <a:off x="7234431" y="2089697"/>
            <a:ext cx="967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指       导</a:t>
            </a:r>
          </a:p>
        </p:txBody>
      </p:sp>
      <p:sp>
        <p:nvSpPr>
          <p:cNvPr id="64" name="箭头: 下 63"/>
          <p:cNvSpPr/>
          <p:nvPr/>
        </p:nvSpPr>
        <p:spPr bwMode="auto">
          <a:xfrm>
            <a:off x="6744072" y="5079663"/>
            <a:ext cx="375907" cy="424367"/>
          </a:xfrm>
          <a:prstGeom prst="downArrow">
            <a:avLst/>
          </a:prstGeom>
          <a:solidFill>
            <a:srgbClr val="97BFE4"/>
          </a:solidFill>
          <a:ln w="9525" cap="flat" cmpd="sng" algn="ctr">
            <a:solidFill>
              <a:srgbClr val="97BFE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5" name="箭头: 燕尾形 64"/>
          <p:cNvSpPr/>
          <p:nvPr/>
        </p:nvSpPr>
        <p:spPr bwMode="auto">
          <a:xfrm>
            <a:off x="4988746" y="5866467"/>
            <a:ext cx="577871" cy="307777"/>
          </a:xfrm>
          <a:prstGeom prst="notchedRightArrow">
            <a:avLst/>
          </a:prstGeom>
          <a:solidFill>
            <a:srgbClr val="97BF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" name="矩形 74"/>
          <p:cNvSpPr/>
          <p:nvPr/>
        </p:nvSpPr>
        <p:spPr>
          <a:xfrm>
            <a:off x="6456040" y="5099545"/>
            <a:ext cx="967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演       示</a:t>
            </a:r>
          </a:p>
        </p:txBody>
      </p:sp>
      <p:sp>
        <p:nvSpPr>
          <p:cNvPr id="45" name="矩形: 圆角 44"/>
          <p:cNvSpPr/>
          <p:nvPr/>
        </p:nvSpPr>
        <p:spPr bwMode="auto">
          <a:xfrm>
            <a:off x="5638624" y="2508675"/>
            <a:ext cx="3998073" cy="2520280"/>
          </a:xfrm>
          <a:prstGeom prst="roundRect">
            <a:avLst>
              <a:gd name="adj" fmla="val 4652"/>
            </a:avLst>
          </a:prstGeom>
          <a:noFill/>
          <a:ln w="38100" cap="flat" cmpd="sng" algn="ctr">
            <a:solidFill>
              <a:schemeClr val="accent4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9" name="箭头: 下 48"/>
          <p:cNvSpPr/>
          <p:nvPr/>
        </p:nvSpPr>
        <p:spPr bwMode="auto">
          <a:xfrm>
            <a:off x="7498158" y="3557782"/>
            <a:ext cx="375907" cy="424367"/>
          </a:xfrm>
          <a:prstGeom prst="downArrow">
            <a:avLst/>
          </a:prstGeom>
          <a:solidFill>
            <a:srgbClr val="97BFE4"/>
          </a:solidFill>
          <a:ln w="9525" cap="flat" cmpd="sng" algn="ctr">
            <a:solidFill>
              <a:srgbClr val="97BFE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1" name="箭头: 下 50"/>
          <p:cNvSpPr/>
          <p:nvPr/>
        </p:nvSpPr>
        <p:spPr bwMode="auto">
          <a:xfrm>
            <a:off x="7496769" y="2068361"/>
            <a:ext cx="375907" cy="424367"/>
          </a:xfrm>
          <a:prstGeom prst="downArrow">
            <a:avLst/>
          </a:prstGeom>
          <a:solidFill>
            <a:srgbClr val="97BFE4"/>
          </a:solidFill>
          <a:ln w="9525" cap="flat" cmpd="sng" algn="ctr">
            <a:solidFill>
              <a:srgbClr val="97BFE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2094741" y="3420634"/>
            <a:ext cx="2823804" cy="584430"/>
          </a:xfrm>
          <a:prstGeom prst="rect">
            <a:avLst/>
          </a:prstGeom>
          <a:solidFill>
            <a:srgbClr val="82B2DE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36000" rtlCol="0" anchor="ctr"/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大规模</a:t>
            </a:r>
            <a:r>
              <a:rPr kumimoji="0" lang="en-US" altLang="zh-CN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MIMO</a:t>
            </a:r>
            <a:r>
              <a:rPr kumimoji="0" lang="zh-CN" altLang="en-US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传输技术</a:t>
            </a:r>
            <a:endParaRPr kumimoji="0" lang="en-US" altLang="zh-CN" b="1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0" name="箭头: 燕尾形 59"/>
          <p:cNvSpPr/>
          <p:nvPr/>
        </p:nvSpPr>
        <p:spPr bwMode="auto">
          <a:xfrm>
            <a:off x="4990553" y="1610275"/>
            <a:ext cx="577871" cy="307777"/>
          </a:xfrm>
          <a:prstGeom prst="notchedRightArrow">
            <a:avLst/>
          </a:prstGeom>
          <a:solidFill>
            <a:srgbClr val="97BFE4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rtlCol="0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1" name="矩形 60"/>
          <p:cNvSpPr/>
          <p:nvPr/>
        </p:nvSpPr>
        <p:spPr>
          <a:xfrm>
            <a:off x="7224765" y="3573016"/>
            <a:ext cx="967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延       申</a:t>
            </a:r>
          </a:p>
        </p:txBody>
      </p:sp>
      <p:sp>
        <p:nvSpPr>
          <p:cNvPr id="62" name="矩形 61"/>
          <p:cNvSpPr/>
          <p:nvPr/>
        </p:nvSpPr>
        <p:spPr>
          <a:xfrm>
            <a:off x="4988746" y="3392122"/>
            <a:ext cx="662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支撑</a:t>
            </a:r>
          </a:p>
        </p:txBody>
      </p:sp>
      <p:sp>
        <p:nvSpPr>
          <p:cNvPr id="67" name="矩形 66"/>
          <p:cNvSpPr/>
          <p:nvPr/>
        </p:nvSpPr>
        <p:spPr>
          <a:xfrm>
            <a:off x="4997077" y="1356153"/>
            <a:ext cx="662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支撑</a:t>
            </a:r>
          </a:p>
        </p:txBody>
      </p:sp>
      <p:sp>
        <p:nvSpPr>
          <p:cNvPr id="68" name="矩形 67"/>
          <p:cNvSpPr/>
          <p:nvPr/>
        </p:nvSpPr>
        <p:spPr>
          <a:xfrm>
            <a:off x="4994480" y="5624370"/>
            <a:ext cx="662559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支撑</a:t>
            </a:r>
          </a:p>
        </p:txBody>
      </p:sp>
      <p:sp>
        <p:nvSpPr>
          <p:cNvPr id="71" name="矩形 70"/>
          <p:cNvSpPr/>
          <p:nvPr/>
        </p:nvSpPr>
        <p:spPr>
          <a:xfrm>
            <a:off x="2105332" y="1370901"/>
            <a:ext cx="2823804" cy="584430"/>
          </a:xfrm>
          <a:prstGeom prst="rect">
            <a:avLst/>
          </a:prstGeom>
          <a:solidFill>
            <a:srgbClr val="82B2DE"/>
          </a:solidFill>
          <a:ln w="12700" cap="flat" cmpd="sng" algn="ctr">
            <a:solidFill>
              <a:sysClr val="window" lastClr="FFFFFF">
                <a:lumMod val="85000"/>
              </a:sysClr>
            </a:solidFill>
            <a:prstDash val="solid"/>
            <a:miter lim="800000"/>
          </a:ln>
          <a:effectLst/>
        </p:spPr>
        <p:txBody>
          <a:bodyPr lIns="36000" rtlCol="0" anchor="ctr"/>
          <a:lstStyle/>
          <a:p>
            <a:pPr algn="ctr" eaLnBrk="1" fontAlgn="auto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大规模</a:t>
            </a:r>
            <a:r>
              <a:rPr kumimoji="0" lang="en-US" altLang="zh-CN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MIMO</a:t>
            </a:r>
            <a:r>
              <a:rPr kumimoji="0" lang="zh-CN" altLang="en-US" b="1" kern="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性能域分析</a:t>
            </a:r>
            <a:endParaRPr kumimoji="0" lang="en-US" altLang="zh-CN" b="1" kern="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4" name="箭头: 下 33"/>
          <p:cNvSpPr/>
          <p:nvPr/>
        </p:nvSpPr>
        <p:spPr bwMode="auto">
          <a:xfrm rot="10800000">
            <a:off x="8418172" y="5059355"/>
            <a:ext cx="375907" cy="424367"/>
          </a:xfrm>
          <a:prstGeom prst="downArrow">
            <a:avLst/>
          </a:prstGeom>
          <a:solidFill>
            <a:srgbClr val="97BFE4"/>
          </a:solidFill>
          <a:ln w="9525" cap="flat" cmpd="sng" algn="ctr">
            <a:solidFill>
              <a:srgbClr val="97BFE4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" name="矩形 34"/>
          <p:cNvSpPr/>
          <p:nvPr/>
        </p:nvSpPr>
        <p:spPr>
          <a:xfrm>
            <a:off x="8127658" y="5112583"/>
            <a:ext cx="96778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验        证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188A-F064-4DCA-B59D-AC876CEF2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依托平台及预期成果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933F6C0-D57C-4849-A431-9F020C0778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AD4F04D0-E0EC-420F-8AB7-DE246CF91CE5}"/>
              </a:ext>
            </a:extLst>
          </p:cNvPr>
          <p:cNvSpPr/>
          <p:nvPr/>
        </p:nvSpPr>
        <p:spPr bwMode="auto">
          <a:xfrm>
            <a:off x="695402" y="1179661"/>
            <a:ext cx="10729192" cy="533400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647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◢ 依托平台与团队支撑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6FE3EAC-84CB-4EBC-B228-595675EBE438}"/>
              </a:ext>
            </a:extLst>
          </p:cNvPr>
          <p:cNvSpPr/>
          <p:nvPr/>
        </p:nvSpPr>
        <p:spPr bwMode="auto">
          <a:xfrm>
            <a:off x="695400" y="4426418"/>
            <a:ext cx="10729192" cy="533400"/>
          </a:xfrm>
          <a:prstGeom prst="rect">
            <a:avLst/>
          </a:prstGeom>
          <a:solidFill>
            <a:srgbClr val="E6F5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064774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◢ 预期成果</a:t>
            </a:r>
          </a:p>
        </p:txBody>
      </p:sp>
      <p:graphicFrame>
        <p:nvGraphicFramePr>
          <p:cNvPr id="11" name="表格 17">
            <a:extLst>
              <a:ext uri="{FF2B5EF4-FFF2-40B4-BE49-F238E27FC236}">
                <a16:creationId xmlns:a16="http://schemas.microsoft.com/office/drawing/2014/main" id="{0A746047-94DB-4D14-A05D-4CE3B074A080}"/>
              </a:ext>
            </a:extLst>
          </p:cNvPr>
          <p:cNvGraphicFramePr>
            <a:graphicFrameLocks noGrp="1"/>
          </p:cNvGraphicFramePr>
          <p:nvPr/>
        </p:nvGraphicFramePr>
        <p:xfrm>
          <a:off x="695402" y="1826575"/>
          <a:ext cx="10729190" cy="90734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0560">
                  <a:extLst>
                    <a:ext uri="{9D8B030D-6E8A-4147-A177-3AD203B41FA5}">
                      <a16:colId xmlns:a16="http://schemas.microsoft.com/office/drawing/2014/main" val="1038482905"/>
                    </a:ext>
                  </a:extLst>
                </a:gridCol>
                <a:gridCol w="5688630">
                  <a:extLst>
                    <a:ext uri="{9D8B030D-6E8A-4147-A177-3AD203B41FA5}">
                      <a16:colId xmlns:a16="http://schemas.microsoft.com/office/drawing/2014/main" val="4143314322"/>
                    </a:ext>
                  </a:extLst>
                </a:gridCol>
              </a:tblGrid>
              <a:tr h="453674">
                <a:tc>
                  <a:txBody>
                    <a:bodyPr/>
                    <a:lstStyle/>
                    <a:p>
                      <a:pPr marL="648000" indent="-285750">
                        <a:buFont typeface="Wingdings" panose="05000000000000000000" pitchFamily="2" charset="2"/>
                        <a:buChar char="Ø"/>
                      </a:pPr>
                      <a:r>
                        <a:rPr lang="zh-CN" altLang="en-US" sz="1800" b="1" kern="1200" dirty="0">
                          <a:solidFill>
                            <a:srgbClr val="C00000"/>
                          </a:solidFill>
                          <a:latin typeface="+mj-ea"/>
                          <a:ea typeface="+mj-ea"/>
                          <a:cs typeface="+mn-cs"/>
                        </a:rPr>
                        <a:t>移动通信全国重点实验室</a:t>
                      </a:r>
                      <a:endParaRPr lang="en-US" altLang="zh-CN" sz="1800" b="1" kern="1200" dirty="0">
                        <a:solidFill>
                          <a:srgbClr val="C0000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80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团队：尤肖虎院士、杰青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1</a:t>
                      </a: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人、优青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</a:t>
                      </a: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人等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660485"/>
                  </a:ext>
                </a:extLst>
              </a:tr>
              <a:tr h="453674">
                <a:tc>
                  <a:txBody>
                    <a:bodyPr/>
                    <a:lstStyle/>
                    <a:p>
                      <a:pPr marL="6480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lang="zh-CN" altLang="en-US" b="1" dirty="0">
                          <a:solidFill>
                            <a:srgbClr val="C00000"/>
                          </a:solidFill>
                          <a:latin typeface="+mj-ea"/>
                          <a:ea typeface="+mj-ea"/>
                        </a:rPr>
                        <a:t>紫金山实验室（国家实验室基地）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64800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Ø"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“无线通信技术”教育部</a:t>
                      </a:r>
                      <a:r>
                        <a:rPr kumimoji="0" lang="en-US" altLang="zh-CN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2011</a:t>
                      </a:r>
                      <a:r>
                        <a:rPr kumimoji="0" lang="zh-CN" alt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协同创新中心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8562"/>
                  </a:ext>
                </a:extLst>
              </a:tr>
            </a:tbl>
          </a:graphicData>
        </a:graphic>
      </p:graphicFrame>
      <p:graphicFrame>
        <p:nvGraphicFramePr>
          <p:cNvPr id="14" name="表格 17">
            <a:extLst>
              <a:ext uri="{FF2B5EF4-FFF2-40B4-BE49-F238E27FC236}">
                <a16:creationId xmlns:a16="http://schemas.microsoft.com/office/drawing/2014/main" id="{7B874A7C-9EC0-4CD5-AA2C-148EA70828B0}"/>
              </a:ext>
            </a:extLst>
          </p:cNvPr>
          <p:cNvGraphicFramePr>
            <a:graphicFrameLocks noGrp="1"/>
          </p:cNvGraphicFramePr>
          <p:nvPr/>
        </p:nvGraphicFramePr>
        <p:xfrm>
          <a:off x="695400" y="4972074"/>
          <a:ext cx="10729192" cy="160820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729192">
                  <a:extLst>
                    <a:ext uri="{9D8B030D-6E8A-4147-A177-3AD203B41FA5}">
                      <a16:colId xmlns:a16="http://schemas.microsoft.com/office/drawing/2014/main" val="1038482905"/>
                    </a:ext>
                  </a:extLst>
                </a:gridCol>
              </a:tblGrid>
              <a:tr h="371695">
                <a:tc>
                  <a:txBody>
                    <a:bodyPr/>
                    <a:lstStyle/>
                    <a:p>
                      <a:pPr marL="705150" lvl="1" indent="-342900">
                        <a:lnSpc>
                          <a:spcPct val="150000"/>
                        </a:lnSpc>
                        <a:buFont typeface="+mj-ea"/>
                        <a:buAutoNum type="circleNumDbPlain"/>
                      </a:pP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+mj-ea"/>
                          <a:ea typeface="+mj-ea"/>
                          <a:cs typeface="+mn-cs"/>
                        </a:rPr>
                        <a:t>理论方法：</a:t>
                      </a:r>
                      <a:r>
                        <a:rPr lang="zh-CN" altLang="en-US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创新通感融合的基础理论与</a:t>
                      </a:r>
                      <a:r>
                        <a:rPr lang="en-US" altLang="zh-CN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MIMO</a:t>
                      </a:r>
                      <a:r>
                        <a:rPr lang="zh-CN" altLang="en-US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通感一体化传输方法，发表领域内高水平期刊论文</a:t>
                      </a:r>
                      <a:r>
                        <a:rPr lang="en-US" altLang="zh-CN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16</a:t>
                      </a:r>
                      <a:r>
                        <a:rPr lang="zh-CN" altLang="en-US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篇</a:t>
                      </a:r>
                      <a:endParaRPr lang="en-US" altLang="zh-CN" sz="1600" b="1" kern="1200" dirty="0">
                        <a:solidFill>
                          <a:srgbClr val="002060"/>
                        </a:solidFill>
                        <a:latin typeface="+mj-ea"/>
                        <a:ea typeface="+mj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8660485"/>
                  </a:ext>
                </a:extLst>
              </a:tr>
              <a:tr h="699962">
                <a:tc>
                  <a:txBody>
                    <a:bodyPr/>
                    <a:lstStyle/>
                    <a:p>
                      <a:pPr marL="70515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 startAt="2"/>
                        <a:tabLst/>
                        <a:defRPr/>
                      </a:pPr>
                      <a:r>
                        <a:rPr lang="zh-CN" altLang="en-US" sz="1600" b="1" kern="1200" dirty="0">
                          <a:solidFill>
                            <a:srgbClr val="C00000"/>
                          </a:solidFill>
                          <a:latin typeface="+mj-ea"/>
                          <a:ea typeface="+mj-ea"/>
                          <a:cs typeface="+mn-cs"/>
                        </a:rPr>
                        <a:t>演示验证：</a:t>
                      </a:r>
                      <a:r>
                        <a:rPr lang="zh-CN" altLang="en-US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搭建基于</a:t>
                      </a:r>
                      <a:r>
                        <a:rPr lang="en-US" altLang="zh-CN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MIMO</a:t>
                      </a:r>
                      <a:r>
                        <a:rPr lang="zh-CN" altLang="en-US" sz="1600" b="1" kern="1200" dirty="0">
                          <a:solidFill>
                            <a:srgbClr val="002060"/>
                          </a:solidFill>
                          <a:latin typeface="+mj-ea"/>
                          <a:ea typeface="+mj-ea"/>
                          <a:cs typeface="+mn-cs"/>
                        </a:rPr>
                        <a:t>通信的无线通感一体融合演示系统，开展关键技术试验验证</a:t>
                      </a:r>
                    </a:p>
                    <a:p>
                      <a:pPr marL="70515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 startAt="2"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知识产权：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申请高质量国内外发明专利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项，向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CCSA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、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IMT-2030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等国内外标准化推进组织提交文稿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3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份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418562"/>
                  </a:ext>
                </a:extLst>
              </a:tr>
              <a:tr h="371695">
                <a:tc>
                  <a:txBody>
                    <a:bodyPr/>
                    <a:lstStyle/>
                    <a:p>
                      <a:pPr marL="705150" marR="0" lvl="1" indent="-342900" algn="l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+mj-ea"/>
                        <a:buAutoNum type="circleNumDbPlain" startAt="4"/>
                        <a:tabLst/>
                        <a:defRPr/>
                      </a:pP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科研生态：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培养青年科研技术人才，支撑国家</a:t>
                      </a:r>
                      <a:r>
                        <a:rPr kumimoji="0" lang="en-US" altLang="zh-CN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6G</a:t>
                      </a:r>
                      <a:r>
                        <a:rPr kumimoji="0" lang="zh-CN" altLang="en-US" sz="1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新技术的研发与部署</a:t>
                      </a:r>
                      <a:endParaRPr kumimoji="0" lang="en-US" altLang="zh-CN" sz="16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7493638"/>
                  </a:ext>
                </a:extLst>
              </a:tr>
            </a:tbl>
          </a:graphicData>
        </a:graphic>
      </p:graphicFrame>
      <p:grpSp>
        <p:nvGrpSpPr>
          <p:cNvPr id="3" name="组合 2">
            <a:extLst>
              <a:ext uri="{FF2B5EF4-FFF2-40B4-BE49-F238E27FC236}">
                <a16:creationId xmlns:a16="http://schemas.microsoft.com/office/drawing/2014/main" id="{FFC11652-BC5D-403F-A9BC-9F450FB9CD8E}"/>
              </a:ext>
            </a:extLst>
          </p:cNvPr>
          <p:cNvGrpSpPr/>
          <p:nvPr/>
        </p:nvGrpSpPr>
        <p:grpSpPr>
          <a:xfrm>
            <a:off x="695400" y="2770963"/>
            <a:ext cx="10729192" cy="1516691"/>
            <a:chOff x="695400" y="2896006"/>
            <a:chExt cx="10729192" cy="1516691"/>
          </a:xfrm>
        </p:grpSpPr>
        <p:pic>
          <p:nvPicPr>
            <p:cNvPr id="17" name="图片 16" descr="D:\TIM17\1710893398\Image\C2C\6EEEEF8B49FDFF222A70A35A313C7082.JPG">
              <a:extLst>
                <a:ext uri="{FF2B5EF4-FFF2-40B4-BE49-F238E27FC236}">
                  <a16:creationId xmlns:a16="http://schemas.microsoft.com/office/drawing/2014/main" id="{BB1FEEB6-FD5D-4DCB-A8FF-A9CB9F3C32E0}"/>
                </a:ext>
              </a:extLst>
            </p:cNvPr>
            <p:cNvPicPr/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11919" y="2898326"/>
              <a:ext cx="2213288" cy="1514371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8D2CBB7A-214F-4F9F-945D-CF269FDE6E04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>
            <a:xfrm>
              <a:off x="695400" y="2896006"/>
              <a:ext cx="6015088" cy="1516691"/>
            </a:xfrm>
            <a:prstGeom prst="rect">
              <a:avLst/>
            </a:prstGeom>
            <a:noFill/>
          </p:spPr>
        </p:pic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4EDED790-E222-4972-A6C6-E84AA1719C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92463" y="3804385"/>
              <a:ext cx="2281394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5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5000"/>
                </a:spcBef>
                <a:buChar char="–"/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5000"/>
                </a:spcBef>
                <a:buChar char="•"/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5000"/>
                </a:spcBef>
                <a:buChar char="–"/>
                <a:defRPr kumimoji="1" sz="1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5000"/>
                </a:spcBef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kumimoji="0" lang="zh-CN" altLang="en-US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分布式</a:t>
              </a:r>
              <a:r>
                <a:rPr kumimoji="0" lang="en-US" altLang="zh-CN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MIMO</a:t>
              </a:r>
              <a:r>
                <a:rPr kumimoji="0" lang="zh-CN" altLang="en-US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通信平台</a:t>
              </a:r>
            </a:p>
          </p:txBody>
        </p:sp>
        <p:sp>
          <p:nvSpPr>
            <p:cNvPr id="20" name="矩形 19">
              <a:extLst>
                <a:ext uri="{FF2B5EF4-FFF2-40B4-BE49-F238E27FC236}">
                  <a16:creationId xmlns:a16="http://schemas.microsoft.com/office/drawing/2014/main" id="{32169781-2707-41CF-B7FF-13ACA653E5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414" y="3804385"/>
              <a:ext cx="3340979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5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5000"/>
                </a:spcBef>
                <a:buChar char="–"/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5000"/>
                </a:spcBef>
                <a:buChar char="•"/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5000"/>
                </a:spcBef>
                <a:buChar char="–"/>
                <a:defRPr kumimoji="1" sz="1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5000"/>
                </a:spcBef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kumimoji="0" lang="zh-CN" altLang="en-US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紫金山实验室</a:t>
              </a:r>
              <a:r>
                <a:rPr kumimoji="0" lang="en-US" altLang="zh-CN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6G</a:t>
              </a:r>
              <a:r>
                <a:rPr kumimoji="0" lang="zh-CN" altLang="en-US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技术综合试验平台</a:t>
              </a:r>
            </a:p>
          </p:txBody>
        </p:sp>
        <p:pic>
          <p:nvPicPr>
            <p:cNvPr id="12" name="图片 1">
              <a:extLst>
                <a:ext uri="{FF2B5EF4-FFF2-40B4-BE49-F238E27FC236}">
                  <a16:creationId xmlns:a16="http://schemas.microsoft.com/office/drawing/2014/main" id="{D6ACEE6F-0559-4175-8DCD-72E74192CF0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26638" y="2896006"/>
              <a:ext cx="2297954" cy="15143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5005B91-7BA7-4DC7-B122-2197FB532B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79733" y="3804385"/>
              <a:ext cx="1620957" cy="338554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lnSpc>
                  <a:spcPct val="120000"/>
                </a:lnSpc>
                <a:spcBef>
                  <a:spcPct val="25000"/>
                </a:spcBef>
                <a:buFont typeface="Wingdings" panose="05000000000000000000" pitchFamily="2" charset="2"/>
                <a:buChar char="Ø"/>
                <a:defRPr kumimoji="1" sz="2000" b="1">
                  <a:solidFill>
                    <a:srgbClr val="000066"/>
                  </a:solidFill>
                  <a:latin typeface="Arial" panose="020B0604020202020204" pitchFamily="34" charset="0"/>
                  <a:ea typeface="黑体" panose="02010609060101010101" pitchFamily="2" charset="-122"/>
                </a:defRPr>
              </a:lvl1pPr>
              <a:lvl2pPr marL="742950" indent="-285750">
                <a:lnSpc>
                  <a:spcPct val="120000"/>
                </a:lnSpc>
                <a:spcBef>
                  <a:spcPct val="25000"/>
                </a:spcBef>
                <a:buChar char="–"/>
                <a:defRPr kumimoji="1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2pPr>
              <a:lvl3pPr marL="1143000" indent="-228600">
                <a:lnSpc>
                  <a:spcPct val="120000"/>
                </a:lnSpc>
                <a:spcBef>
                  <a:spcPct val="25000"/>
                </a:spcBef>
                <a:buChar char="•"/>
                <a:defRPr kumimoji="1" sz="16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3pPr>
              <a:lvl4pPr marL="1600200" indent="-228600">
                <a:lnSpc>
                  <a:spcPct val="120000"/>
                </a:lnSpc>
                <a:spcBef>
                  <a:spcPct val="25000"/>
                </a:spcBef>
                <a:buChar char="–"/>
                <a:defRPr kumimoji="1" sz="14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4pPr>
              <a:lvl5pPr marL="2057400" indent="-228600">
                <a:lnSpc>
                  <a:spcPct val="120000"/>
                </a:lnSpc>
                <a:spcBef>
                  <a:spcPct val="25000"/>
                </a:spcBef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5pPr>
              <a:lvl6pPr marL="25146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6pPr>
              <a:lvl7pPr marL="29718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7pPr>
              <a:lvl8pPr marL="34290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8pPr>
              <a:lvl9pPr marL="3886200" indent="-228600" eaLnBrk="0" fontAlgn="base" hangingPunct="0">
                <a:lnSpc>
                  <a:spcPct val="120000"/>
                </a:lnSpc>
                <a:spcBef>
                  <a:spcPct val="25000"/>
                </a:spcBef>
                <a:spcAft>
                  <a:spcPct val="0"/>
                </a:spcAft>
                <a:buChar char="»"/>
                <a:defRPr kumimoji="1" sz="1200" b="1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2" charset="-122"/>
                </a:defRPr>
              </a:lvl9pPr>
            </a:lstStyle>
            <a:p>
              <a:pPr algn="ctr">
                <a:lnSpc>
                  <a:spcPct val="100000"/>
                </a:lnSpc>
                <a:spcBef>
                  <a:spcPct val="0"/>
                </a:spcBef>
                <a:buNone/>
              </a:pPr>
              <a:r>
                <a:rPr kumimoji="0" lang="zh-CN" altLang="en-US" sz="1600" dirty="0">
                  <a:solidFill>
                    <a:srgbClr val="FFFF00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通用云计算平台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4215521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9999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CACA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solidFill>
          <a:srgbClr val="FFFFFF"/>
        </a:solidFill>
        <a:ln w="34925">
          <a:solidFill>
            <a:schemeClr val="accent2"/>
          </a:solidFill>
        </a:ln>
      </a:spPr>
      <a:bodyPr anchor="ctr"/>
      <a:lstStyle>
        <a:defPPr algn="just">
          <a:lnSpc>
            <a:spcPct val="125000"/>
          </a:lnSpc>
          <a:defRPr sz="2000" b="1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0F0E0B3C2F1A048A79614CBF57DA9A1" ma:contentTypeVersion="0" ma:contentTypeDescription="新建文档。" ma:contentTypeScope="" ma:versionID="d065386e7bda53e696d962ed83eb36d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831234818fa9dac7879b5561de7b42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5A2048-FC6C-401E-855B-3631CB2527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8D782C-D66D-435F-9801-9A634115BA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B4872A-B5D7-470A-8770-505610BF740C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644272</TotalTime>
  <Words>1111</Words>
  <Application>Microsoft Office PowerPoint</Application>
  <PresentationFormat>宽屏</PresentationFormat>
  <Paragraphs>141</Paragraphs>
  <Slides>7</Slides>
  <Notes>7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等线</vt:lpstr>
      <vt:lpstr>仿宋</vt:lpstr>
      <vt:lpstr>微软雅黑</vt:lpstr>
      <vt:lpstr>Arial</vt:lpstr>
      <vt:lpstr>Arial Black</vt:lpstr>
      <vt:lpstr>Times New Roman</vt:lpstr>
      <vt:lpstr>Wingdings</vt:lpstr>
      <vt:lpstr>默认设计模板</vt:lpstr>
      <vt:lpstr>汇报提纲</vt:lpstr>
      <vt:lpstr>立项依据</vt:lpstr>
      <vt:lpstr>项目研究内容：思路与目标</vt:lpstr>
      <vt:lpstr>项目研究内容：基础理论层面</vt:lpstr>
      <vt:lpstr>项目研究内容：技术方法层面</vt:lpstr>
      <vt:lpstr>项目研究内容：已有基础与研究计划</vt:lpstr>
      <vt:lpstr>依托平台及预期成果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bjiang</dc:creator>
  <cp:lastModifiedBy>文豪 胡</cp:lastModifiedBy>
  <cp:revision>6589</cp:revision>
  <cp:lastPrinted>2024-05-18T09:02:22Z</cp:lastPrinted>
  <dcterms:created xsi:type="dcterms:W3CDTF">2002-03-21T12:02:11Z</dcterms:created>
  <dcterms:modified xsi:type="dcterms:W3CDTF">2025-05-20T08:56:24Z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0x01010030F0E0B3C2F1A048A79614CBF57DA9A1</vt:lpwstr>
  </property>
</Properties>
</file>