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753" r:id="rId5"/>
    <p:sldId id="754" r:id="rId6"/>
    <p:sldId id="755" r:id="rId7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2B2DE"/>
    <a:srgbClr val="17177A"/>
    <a:srgbClr val="E6F0FF"/>
    <a:srgbClr val="DDBDBF"/>
    <a:srgbClr val="9A7500"/>
    <a:srgbClr val="EEB500"/>
    <a:srgbClr val="002060"/>
    <a:srgbClr val="FFFFFF"/>
    <a:srgbClr val="FDFDE9"/>
    <a:srgbClr val="DAE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63" autoAdjust="0"/>
    <p:restoredTop sz="83011" autoAdjust="0"/>
  </p:normalViewPr>
  <p:slideViewPr>
    <p:cSldViewPr>
      <p:cViewPr varScale="1">
        <p:scale>
          <a:sx n="133" d="100"/>
          <a:sy n="133" d="100"/>
        </p:scale>
        <p:origin x="1612" y="84"/>
      </p:cViewPr>
      <p:guideLst>
        <p:guide orient="horz" pos="275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然而，通信和感知在功能目标、系统架构和信号设计等方面差异明显，二者的同平台融合面临新的挑战</a:t>
            </a: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因此，亟需开展面向</a:t>
            </a:r>
            <a:r>
              <a:rPr lang="en-US" altLang="zh-CN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6G</a:t>
            </a:r>
            <a:r>
              <a:rPr lang="zh-CN" altLang="en-US" sz="1800" dirty="0">
                <a:solidFill>
                  <a:srgbClr val="666666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的通信和感知同平台融合研究，寻求理论与方法的新突破！</a:t>
            </a:r>
          </a:p>
          <a:p>
            <a:pPr algn="just"/>
            <a:endParaRPr lang="zh-CN" altLang="en-US" sz="1800" dirty="0">
              <a:solidFill>
                <a:srgbClr val="666666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0381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通感融合不断向高频段演进，高频信道的非直射路径较少，呈现出显著的稀疏性，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同时，高频段使得天线阵列的半波长间距难以实现，稀疏阵列成为天线结构上的必然选择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通感融合加速向高频段演进的背景下，开展面向信道与阵列双稀疏的通感融合研究势在必行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7087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根据上述分析，在已有的大规模</a:t>
            </a:r>
            <a:r>
              <a:rPr lang="en-US" altLang="zh-CN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solidFill>
                  <a:srgbClr val="0D0D0D"/>
                </a:solidFill>
                <a:latin typeface="Söhne"/>
                <a:ea typeface="等线" panose="02010600030101010101" pitchFamily="2" charset="-122"/>
                <a:cs typeface="Times New Roman" panose="02020603050405020304" pitchFamily="18" charset="0"/>
              </a:rPr>
              <a:t>研究基础上，对项目研究内容拟定了研究计划。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3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3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>
            <a:extLst>
              <a:ext uri="{FF2B5EF4-FFF2-40B4-BE49-F238E27FC236}">
                <a16:creationId xmlns:a16="http://schemas.microsoft.com/office/drawing/2014/main" id="{EDEFDD5F-DDBD-4675-A807-EE8DAB6B352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3C845E-E1A8-48EE-B19B-AF6D68FB64C6}"/>
              </a:ext>
            </a:extLst>
          </p:cNvPr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9493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通信和感知在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功能目标、系统架构和信号设计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等方面差异明显，二者的同平台融合面临新的挑战</a:t>
            </a:r>
          </a:p>
        </p:txBody>
      </p:sp>
      <p:pic>
        <p:nvPicPr>
          <p:cNvPr id="7" name="图形 6" descr="指向右边的反手食指 纯色填充">
            <a:extLst>
              <a:ext uri="{FF2B5EF4-FFF2-40B4-BE49-F238E27FC236}">
                <a16:creationId xmlns:a16="http://schemas.microsoft.com/office/drawing/2014/main" id="{159EA5C3-492B-4BDC-859A-8328B4EE0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F96652-9C80-4D0D-9052-378FCDD72106}"/>
              </a:ext>
            </a:extLst>
          </p:cNvPr>
          <p:cNvSpPr txBox="1"/>
          <p:nvPr/>
        </p:nvSpPr>
        <p:spPr bwMode="auto">
          <a:xfrm>
            <a:off x="1271464" y="6134610"/>
            <a:ext cx="9577064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亟需开展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的通信和感知同平台融合研究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，寻求理论与方法的新突破！</a:t>
            </a:r>
          </a:p>
        </p:txBody>
      </p:sp>
    </p:spTree>
    <p:extLst>
      <p:ext uri="{BB962C8B-B14F-4D97-AF65-F5344CB8AC3E}">
        <p14:creationId xmlns:p14="http://schemas.microsoft.com/office/powerpoint/2010/main" val="5072449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0A379B9-71F6-4B64-9CB8-03CFD0BA3D0E}"/>
              </a:ext>
            </a:extLst>
          </p:cNvPr>
          <p:cNvSpPr/>
          <p:nvPr/>
        </p:nvSpPr>
        <p:spPr bwMode="auto">
          <a:xfrm>
            <a:off x="0" y="1153945"/>
            <a:ext cx="12192000" cy="115674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>
            <a:prstTxWarp prst="textNoShape">
              <a:avLst/>
            </a:prstTxWarp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信道稀疏：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通感融合不断向高频段演进，高频信道的非直射路径较少，呈现出显著的稀疏性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阵列稀疏：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高频段使得天线阵列的半波长间距难以实现，稀疏阵列成为天线结构上的必然选择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23567E-029A-42C5-93F9-FBDAE0003FD1}"/>
              </a:ext>
            </a:extLst>
          </p:cNvPr>
          <p:cNvSpPr txBox="1"/>
          <p:nvPr/>
        </p:nvSpPr>
        <p:spPr bwMode="auto">
          <a:xfrm>
            <a:off x="407195" y="5848966"/>
            <a:ext cx="11109833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通感融合加速向高频段演进的背景下，开展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面向信道与阵列双稀疏的通感融合研究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势在必行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949039A-C26A-4F28-9A0D-720D6DE6D4C0}"/>
              </a:ext>
            </a:extLst>
          </p:cNvPr>
          <p:cNvGrpSpPr/>
          <p:nvPr/>
        </p:nvGrpSpPr>
        <p:grpSpPr>
          <a:xfrm>
            <a:off x="1559495" y="2667098"/>
            <a:ext cx="3712267" cy="2480595"/>
            <a:chOff x="1559496" y="2762679"/>
            <a:chExt cx="3478502" cy="2315272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0A41E91F-FC68-4833-AE73-67A9E7F99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9496" y="3591535"/>
              <a:ext cx="681557" cy="1486416"/>
            </a:xfrm>
            <a:prstGeom prst="rect">
              <a:avLst/>
            </a:prstGeom>
          </p:spPr>
        </p:pic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CE9F0755-44AE-48F3-9406-B49F8B6CBE64}"/>
                </a:ext>
              </a:extLst>
            </p:cNvPr>
            <p:cNvGrpSpPr/>
            <p:nvPr/>
          </p:nvGrpSpPr>
          <p:grpSpPr>
            <a:xfrm>
              <a:off x="1608362" y="3046809"/>
              <a:ext cx="564133" cy="590473"/>
              <a:chOff x="4665565" y="10270911"/>
              <a:chExt cx="1308913" cy="1245394"/>
            </a:xfrm>
            <a:solidFill>
              <a:srgbClr val="DAE3F5"/>
            </a:solidFill>
            <a:scene3d>
              <a:camera prst="orthographicFront">
                <a:rot lat="21024000" lon="2790000" rev="0"/>
              </a:camera>
              <a:lightRig rig="threePt" dir="t"/>
            </a:scene3d>
          </p:grpSpPr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9635CEBF-5637-4F3D-BA15-CEA7DA3999AC}"/>
                  </a:ext>
                </a:extLst>
              </p:cNvPr>
              <p:cNvSpPr/>
              <p:nvPr/>
            </p:nvSpPr>
            <p:spPr>
              <a:xfrm>
                <a:off x="4665565" y="10270911"/>
                <a:ext cx="1308913" cy="124539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2A213762-8F76-4F77-9627-892B5C29CD89}"/>
                  </a:ext>
                </a:extLst>
              </p:cNvPr>
              <p:cNvSpPr/>
              <p:nvPr/>
            </p:nvSpPr>
            <p:spPr>
              <a:xfrm>
                <a:off x="4759943" y="10351060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9D805B68-A654-4C07-83D8-0DFD05914267}"/>
                  </a:ext>
                </a:extLst>
              </p:cNvPr>
              <p:cNvSpPr/>
              <p:nvPr/>
            </p:nvSpPr>
            <p:spPr>
              <a:xfrm>
                <a:off x="4759943" y="10771342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1837FF3-A62A-4FD7-807A-AC5752F475B8}"/>
                  </a:ext>
                </a:extLst>
              </p:cNvPr>
              <p:cNvSpPr/>
              <p:nvPr/>
            </p:nvSpPr>
            <p:spPr>
              <a:xfrm>
                <a:off x="4759943" y="11199069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8BE27FE0-EAE4-44BB-9D57-AD469968C4C4}"/>
                  </a:ext>
                </a:extLst>
              </p:cNvPr>
              <p:cNvSpPr/>
              <p:nvPr/>
            </p:nvSpPr>
            <p:spPr>
              <a:xfrm>
                <a:off x="5636243" y="10351060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23CE611C-DE66-4268-B86B-A88942A49B67}"/>
                  </a:ext>
                </a:extLst>
              </p:cNvPr>
              <p:cNvSpPr/>
              <p:nvPr/>
            </p:nvSpPr>
            <p:spPr>
              <a:xfrm>
                <a:off x="5636243" y="10771342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887E662-0A16-4ABD-BF8D-AA62D95ACDFC}"/>
                  </a:ext>
                </a:extLst>
              </p:cNvPr>
              <p:cNvSpPr/>
              <p:nvPr/>
            </p:nvSpPr>
            <p:spPr>
              <a:xfrm>
                <a:off x="5636243" y="11199069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37B69D55-CFEC-4AE1-A96E-537E73CFC638}"/>
                  </a:ext>
                </a:extLst>
              </p:cNvPr>
              <p:cNvSpPr/>
              <p:nvPr/>
            </p:nvSpPr>
            <p:spPr>
              <a:xfrm>
                <a:off x="5198093" y="10351060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C42D561-F37B-401E-8F39-3D02C67143B8}"/>
                  </a:ext>
                </a:extLst>
              </p:cNvPr>
              <p:cNvSpPr/>
              <p:nvPr/>
            </p:nvSpPr>
            <p:spPr>
              <a:xfrm>
                <a:off x="5198093" y="10771342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96A0BAC7-327B-4069-AAF6-C4336E3E2F3A}"/>
                  </a:ext>
                </a:extLst>
              </p:cNvPr>
              <p:cNvSpPr/>
              <p:nvPr/>
            </p:nvSpPr>
            <p:spPr>
              <a:xfrm>
                <a:off x="5198093" y="11199069"/>
                <a:ext cx="216000" cy="216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4D8D629C-CBBC-4CF3-B670-AC0D16068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7808" y="3425011"/>
              <a:ext cx="670190" cy="424542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4ACFB7A2-2A05-4F35-ABAB-0250A39C5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56184" y="4617695"/>
              <a:ext cx="670190" cy="424542"/>
            </a:xfrm>
            <a:prstGeom prst="rect">
              <a:avLst/>
            </a:prstGeom>
          </p:spPr>
        </p:pic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E23C54B7-D1D6-4C1E-9307-2904E52B81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75510" y="2762679"/>
              <a:ext cx="670190" cy="424542"/>
            </a:xfrm>
            <a:prstGeom prst="rect">
              <a:avLst/>
            </a:prstGeom>
          </p:spPr>
        </p:pic>
        <p:sp>
          <p:nvSpPr>
            <p:cNvPr id="71" name="星形: 五角 70">
              <a:extLst>
                <a:ext uri="{FF2B5EF4-FFF2-40B4-BE49-F238E27FC236}">
                  <a16:creationId xmlns:a16="http://schemas.microsoft.com/office/drawing/2014/main" id="{E6BB672B-33B2-465A-A43E-C9F2442B25DF}"/>
                </a:ext>
              </a:extLst>
            </p:cNvPr>
            <p:cNvSpPr/>
            <p:nvPr/>
          </p:nvSpPr>
          <p:spPr bwMode="auto">
            <a:xfrm>
              <a:off x="4629090" y="4559042"/>
              <a:ext cx="294155" cy="242710"/>
            </a:xfrm>
            <a:prstGeom prst="star5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latin typeface="Times New Roman" pitchFamily="18" charset="0"/>
                <a:ea typeface="宋体" pitchFamily="2" charset="-122"/>
              </a:endParaRPr>
            </a:p>
          </p:txBody>
        </p: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49BF297-68B6-4D0C-8E28-D88B9B4BD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9813" y="2985974"/>
              <a:ext cx="1190792" cy="2683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65A545A4-D673-4650-9AD6-39E4B484876D}"/>
                </a:ext>
              </a:extLst>
            </p:cNvPr>
            <p:cNvCxnSpPr>
              <a:cxnSpLocks/>
            </p:cNvCxnSpPr>
            <p:nvPr/>
          </p:nvCxnSpPr>
          <p:spPr>
            <a:xfrm>
              <a:off x="3310605" y="2974950"/>
              <a:ext cx="1345235" cy="14600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ACCAAF9A-9836-426E-ABD1-D641DDD5930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718" y="3254326"/>
              <a:ext cx="2529122" cy="380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A81424C7-8FE2-48DB-9F0D-DE0AA7F41B54}"/>
                </a:ext>
              </a:extLst>
            </p:cNvPr>
            <p:cNvCxnSpPr>
              <a:cxnSpLocks/>
            </p:cNvCxnSpPr>
            <p:nvPr/>
          </p:nvCxnSpPr>
          <p:spPr>
            <a:xfrm>
              <a:off x="4655840" y="3635134"/>
              <a:ext cx="155566" cy="72536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09136949-A355-4DA0-9812-9B686FBB1E2C}"/>
                </a:ext>
              </a:extLst>
            </p:cNvPr>
            <p:cNvCxnSpPr>
              <a:cxnSpLocks/>
            </p:cNvCxnSpPr>
            <p:nvPr/>
          </p:nvCxnSpPr>
          <p:spPr>
            <a:xfrm>
              <a:off x="2126718" y="3248998"/>
              <a:ext cx="2351959" cy="13306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1A10056E-735E-4E70-90B9-E58FFFFDB183}"/>
                </a:ext>
              </a:extLst>
            </p:cNvPr>
            <p:cNvCxnSpPr>
              <a:cxnSpLocks/>
            </p:cNvCxnSpPr>
            <p:nvPr/>
          </p:nvCxnSpPr>
          <p:spPr>
            <a:xfrm>
              <a:off x="2119813" y="3252178"/>
              <a:ext cx="1334709" cy="16015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A6F4CE4A-19C7-4E61-97B7-17B220AFA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4522" y="4768264"/>
              <a:ext cx="1024155" cy="8545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</p:grpSp>
      <p:sp>
        <p:nvSpPr>
          <p:cNvPr id="123" name="文本框 122">
            <a:extLst>
              <a:ext uri="{FF2B5EF4-FFF2-40B4-BE49-F238E27FC236}">
                <a16:creationId xmlns:a16="http://schemas.microsoft.com/office/drawing/2014/main" id="{F39DF36F-7506-41B4-BC20-B3D1E8FB5A4F}"/>
              </a:ext>
            </a:extLst>
          </p:cNvPr>
          <p:cNvSpPr txBox="1"/>
          <p:nvPr/>
        </p:nvSpPr>
        <p:spPr>
          <a:xfrm>
            <a:off x="6888088" y="238081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阵列稀疏</a:t>
            </a: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E6FDF5C5-224E-4C51-96EC-E88A9F8DDBAC}"/>
              </a:ext>
            </a:extLst>
          </p:cNvPr>
          <p:cNvSpPr txBox="1"/>
          <p:nvPr/>
        </p:nvSpPr>
        <p:spPr>
          <a:xfrm>
            <a:off x="8414214" y="2380818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3A6F1E3-54A8-483F-810C-88391F1B868A}"/>
              </a:ext>
            </a:extLst>
          </p:cNvPr>
          <p:cNvGrpSpPr/>
          <p:nvPr/>
        </p:nvGrpSpPr>
        <p:grpSpPr>
          <a:xfrm>
            <a:off x="7104112" y="2789311"/>
            <a:ext cx="3593600" cy="2441406"/>
            <a:chOff x="7254928" y="2845703"/>
            <a:chExt cx="3478502" cy="2315272"/>
          </a:xfrm>
        </p:grpSpPr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DBF2947D-BE7F-4EA3-A5B3-0AFA37BB6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54928" y="3674559"/>
              <a:ext cx="681557" cy="1486416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511ED34F-DC68-4E32-B561-21723E9CE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63240" y="3508035"/>
              <a:ext cx="670190" cy="424542"/>
            </a:xfrm>
            <a:prstGeom prst="rect">
              <a:avLst/>
            </a:prstGeom>
          </p:spPr>
        </p:pic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0111FD4E-B522-4074-98B6-A974948DF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51616" y="4700719"/>
              <a:ext cx="670190" cy="424542"/>
            </a:xfrm>
            <a:prstGeom prst="rect">
              <a:avLst/>
            </a:prstGeom>
          </p:spPr>
        </p:pic>
        <p:pic>
          <p:nvPicPr>
            <p:cNvPr id="103" name="图片 102">
              <a:extLst>
                <a:ext uri="{FF2B5EF4-FFF2-40B4-BE49-F238E27FC236}">
                  <a16:creationId xmlns:a16="http://schemas.microsoft.com/office/drawing/2014/main" id="{065B7715-DE22-450B-98C1-07D645616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70942" y="2845703"/>
              <a:ext cx="670190" cy="424542"/>
            </a:xfrm>
            <a:prstGeom prst="rect">
              <a:avLst/>
            </a:prstGeom>
          </p:spPr>
        </p:pic>
        <p:sp>
          <p:nvSpPr>
            <p:cNvPr id="104" name="星形: 五角 103">
              <a:extLst>
                <a:ext uri="{FF2B5EF4-FFF2-40B4-BE49-F238E27FC236}">
                  <a16:creationId xmlns:a16="http://schemas.microsoft.com/office/drawing/2014/main" id="{23F5D53E-21D7-4C79-A4A4-E57B2171FB49}"/>
                </a:ext>
              </a:extLst>
            </p:cNvPr>
            <p:cNvSpPr/>
            <p:nvPr/>
          </p:nvSpPr>
          <p:spPr bwMode="auto">
            <a:xfrm>
              <a:off x="10324522" y="4642066"/>
              <a:ext cx="294155" cy="242710"/>
            </a:xfrm>
            <a:prstGeom prst="star5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kumimoji="1" lang="zh-CN" altLang="en-US" sz="280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1DA15872-ADEA-45CE-B878-39470229812D}"/>
                </a:ext>
              </a:extLst>
            </p:cNvPr>
            <p:cNvGrpSpPr/>
            <p:nvPr/>
          </p:nvGrpSpPr>
          <p:grpSpPr>
            <a:xfrm>
              <a:off x="7297817" y="3057974"/>
              <a:ext cx="617015" cy="635058"/>
              <a:chOff x="11162044" y="10138755"/>
              <a:chExt cx="1581362" cy="1530374"/>
            </a:xfrm>
            <a:solidFill>
              <a:schemeClr val="accent1">
                <a:lumMod val="40000"/>
                <a:lumOff val="60000"/>
              </a:schemeClr>
            </a:solidFill>
            <a:scene3d>
              <a:camera prst="orthographicFront">
                <a:rot lat="21024000" lon="2790000" rev="0"/>
              </a:camera>
              <a:lightRig rig="threePt" dir="t"/>
            </a:scene3d>
          </p:grpSpPr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97CC0759-494A-46CA-A7B6-EDFB165A60D6}"/>
                  </a:ext>
                </a:extLst>
              </p:cNvPr>
              <p:cNvSpPr/>
              <p:nvPr/>
            </p:nvSpPr>
            <p:spPr>
              <a:xfrm>
                <a:off x="11162044" y="10138755"/>
                <a:ext cx="1581362" cy="1530374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E65EB463-BF7C-40A3-A873-D627FD01DA52}"/>
                  </a:ext>
                </a:extLst>
              </p:cNvPr>
              <p:cNvSpPr/>
              <p:nvPr/>
            </p:nvSpPr>
            <p:spPr>
              <a:xfrm>
                <a:off x="11270310" y="102130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F7B1C974-CC75-4B2F-98C7-C9E40B074CC3}"/>
                  </a:ext>
                </a:extLst>
              </p:cNvPr>
              <p:cNvSpPr/>
              <p:nvPr/>
            </p:nvSpPr>
            <p:spPr>
              <a:xfrm>
                <a:off x="12529495" y="102130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207202BE-3C37-41C0-B8E9-65A02FC61FA1}"/>
                  </a:ext>
                </a:extLst>
              </p:cNvPr>
              <p:cNvSpPr/>
              <p:nvPr/>
            </p:nvSpPr>
            <p:spPr>
              <a:xfrm>
                <a:off x="11902783" y="102130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A0637DF4-A749-4261-A839-57BC686642BC}"/>
                  </a:ext>
                </a:extLst>
              </p:cNvPr>
              <p:cNvSpPr/>
              <p:nvPr/>
            </p:nvSpPr>
            <p:spPr>
              <a:xfrm>
                <a:off x="11587091" y="1047957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5" name="矩形 114">
                <a:extLst>
                  <a:ext uri="{FF2B5EF4-FFF2-40B4-BE49-F238E27FC236}">
                    <a16:creationId xmlns:a16="http://schemas.microsoft.com/office/drawing/2014/main" id="{E1F219DC-F027-4075-9BFB-E545E65D04A8}"/>
                  </a:ext>
                </a:extLst>
              </p:cNvPr>
              <p:cNvSpPr/>
              <p:nvPr/>
            </p:nvSpPr>
            <p:spPr>
              <a:xfrm>
                <a:off x="12218318" y="10744495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EA6650E-BADE-4EED-BB39-F7ACF285C5D0}"/>
                  </a:ext>
                </a:extLst>
              </p:cNvPr>
              <p:cNvSpPr/>
              <p:nvPr/>
            </p:nvSpPr>
            <p:spPr>
              <a:xfrm>
                <a:off x="11270310" y="10739478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7" name="矩形 116">
                <a:extLst>
                  <a:ext uri="{FF2B5EF4-FFF2-40B4-BE49-F238E27FC236}">
                    <a16:creationId xmlns:a16="http://schemas.microsoft.com/office/drawing/2014/main" id="{1645C459-51F0-4421-9232-0F852C4D86F8}"/>
                  </a:ext>
                </a:extLst>
              </p:cNvPr>
              <p:cNvSpPr/>
              <p:nvPr/>
            </p:nvSpPr>
            <p:spPr>
              <a:xfrm>
                <a:off x="11941695" y="11000771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8" name="矩形 117">
                <a:extLst>
                  <a:ext uri="{FF2B5EF4-FFF2-40B4-BE49-F238E27FC236}">
                    <a16:creationId xmlns:a16="http://schemas.microsoft.com/office/drawing/2014/main" id="{C3C6ED74-EE3C-43DF-A88F-1A774DF17A63}"/>
                  </a:ext>
                </a:extLst>
              </p:cNvPr>
              <p:cNvSpPr/>
              <p:nvPr/>
            </p:nvSpPr>
            <p:spPr>
              <a:xfrm>
                <a:off x="12531674" y="11237066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19" name="矩形 118">
                <a:extLst>
                  <a:ext uri="{FF2B5EF4-FFF2-40B4-BE49-F238E27FC236}">
                    <a16:creationId xmlns:a16="http://schemas.microsoft.com/office/drawing/2014/main" id="{F5BB33DD-FA64-4153-8B0C-D6C78144B6BF}"/>
                  </a:ext>
                </a:extLst>
              </p:cNvPr>
              <p:cNvSpPr/>
              <p:nvPr/>
            </p:nvSpPr>
            <p:spPr>
              <a:xfrm>
                <a:off x="11589270" y="11478979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120" name="矩形 119">
                <a:extLst>
                  <a:ext uri="{FF2B5EF4-FFF2-40B4-BE49-F238E27FC236}">
                    <a16:creationId xmlns:a16="http://schemas.microsoft.com/office/drawing/2014/main" id="{7C729649-8E10-446B-8147-9CB849B1F181}"/>
                  </a:ext>
                </a:extLst>
              </p:cNvPr>
              <p:cNvSpPr/>
              <p:nvPr/>
            </p:nvSpPr>
            <p:spPr>
              <a:xfrm>
                <a:off x="12218318" y="11478979"/>
                <a:ext cx="108000" cy="108000"/>
              </a:xfrm>
              <a:prstGeom prst="rect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199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799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94598B78-3015-40DB-B721-CD198EC43FB1}"/>
                </a:ext>
              </a:extLst>
            </p:cNvPr>
            <p:cNvCxnSpPr>
              <a:cxnSpLocks/>
            </p:cNvCxnSpPr>
            <p:nvPr/>
          </p:nvCxnSpPr>
          <p:spPr>
            <a:xfrm>
              <a:off x="7936485" y="3338399"/>
              <a:ext cx="2351959" cy="133066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09801C94-5445-48FF-AE0D-E50A6E3DB0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27674" y="3055700"/>
              <a:ext cx="1190792" cy="26835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8FE4BCD3-CD2B-4D53-A4E7-3AAF665DD0CD}"/>
                </a:ext>
              </a:extLst>
            </p:cNvPr>
            <p:cNvCxnSpPr>
              <a:cxnSpLocks/>
            </p:cNvCxnSpPr>
            <p:nvPr/>
          </p:nvCxnSpPr>
          <p:spPr>
            <a:xfrm>
              <a:off x="7936483" y="3334658"/>
              <a:ext cx="2529122" cy="38080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77F3C2CF-841E-44EE-B100-33BEE49D38C6}"/>
                </a:ext>
              </a:extLst>
            </p:cNvPr>
            <p:cNvCxnSpPr>
              <a:cxnSpLocks/>
            </p:cNvCxnSpPr>
            <p:nvPr/>
          </p:nvCxnSpPr>
          <p:spPr>
            <a:xfrm>
              <a:off x="7918787" y="3338399"/>
              <a:ext cx="1334709" cy="16015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none" w="med" len="med"/>
            </a:ln>
            <a:effectLst/>
          </p:spPr>
        </p:cxn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8E368EE-9F7B-4C37-AD0F-2A19C09CF2D8}"/>
                </a:ext>
              </a:extLst>
            </p:cNvPr>
            <p:cNvCxnSpPr>
              <a:cxnSpLocks/>
            </p:cNvCxnSpPr>
            <p:nvPr/>
          </p:nvCxnSpPr>
          <p:spPr>
            <a:xfrm>
              <a:off x="9097917" y="3055356"/>
              <a:ext cx="220754" cy="2350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1" name="文本框 140">
              <a:extLst>
                <a:ext uri="{FF2B5EF4-FFF2-40B4-BE49-F238E27FC236}">
                  <a16:creationId xmlns:a16="http://schemas.microsoft.com/office/drawing/2014/main" id="{6247DB99-D5CF-49D8-92B7-3B39F08C137F}"/>
                </a:ext>
              </a:extLst>
            </p:cNvPr>
            <p:cNvSpPr txBox="1"/>
            <p:nvPr/>
          </p:nvSpPr>
          <p:spPr bwMode="auto">
            <a:xfrm>
              <a:off x="9003941" y="2853269"/>
              <a:ext cx="394205" cy="415254"/>
            </a:xfrm>
            <a:prstGeom prst="rect">
              <a:avLst/>
            </a:prstGeom>
            <a:noFill/>
            <a:ln w="34925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A7E81EF8-3364-4E81-A7C8-8C291A759CE1}"/>
                </a:ext>
              </a:extLst>
            </p:cNvPr>
            <p:cNvCxnSpPr>
              <a:cxnSpLocks/>
            </p:cNvCxnSpPr>
            <p:nvPr/>
          </p:nvCxnSpPr>
          <p:spPr>
            <a:xfrm>
              <a:off x="10456780" y="3712961"/>
              <a:ext cx="32360" cy="2795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026CCE3-44AE-4CAE-AFDE-83FCD179C409}"/>
                </a:ext>
              </a:extLst>
            </p:cNvPr>
            <p:cNvSpPr txBox="1"/>
            <p:nvPr/>
          </p:nvSpPr>
          <p:spPr bwMode="auto">
            <a:xfrm>
              <a:off x="10304963" y="3499383"/>
              <a:ext cx="394205" cy="415254"/>
            </a:xfrm>
            <a:prstGeom prst="rect">
              <a:avLst/>
            </a:prstGeom>
            <a:noFill/>
            <a:ln w="34925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直接箭头连接符 145">
              <a:extLst>
                <a:ext uri="{FF2B5EF4-FFF2-40B4-BE49-F238E27FC236}">
                  <a16:creationId xmlns:a16="http://schemas.microsoft.com/office/drawing/2014/main" id="{5DE87D8A-06A2-433B-B558-D2078728D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53496" y="4735355"/>
              <a:ext cx="298376" cy="20623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miter lim="800000"/>
              <a:tailEnd type="triangle" w="lg" len="lg"/>
            </a:ln>
            <a:effectLst/>
          </p:spPr>
        </p:cxn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584A550-897D-4307-BE6E-BB969DDFB2E2}"/>
                </a:ext>
              </a:extLst>
            </p:cNvPr>
            <p:cNvSpPr txBox="1"/>
            <p:nvPr/>
          </p:nvSpPr>
          <p:spPr bwMode="auto">
            <a:xfrm>
              <a:off x="9121426" y="4719687"/>
              <a:ext cx="394205" cy="415254"/>
            </a:xfrm>
            <a:prstGeom prst="rect">
              <a:avLst/>
            </a:prstGeom>
            <a:noFill/>
            <a:ln w="34925">
              <a:noFill/>
            </a:ln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×</a:t>
              </a:r>
              <a:endPara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4" name="箭头: 燕尾形 63">
            <a:extLst>
              <a:ext uri="{FF2B5EF4-FFF2-40B4-BE49-F238E27FC236}">
                <a16:creationId xmlns:a16="http://schemas.microsoft.com/office/drawing/2014/main" id="{1E57519B-07F1-4705-9340-71B08EDA815C}"/>
              </a:ext>
            </a:extLst>
          </p:cNvPr>
          <p:cNvSpPr/>
          <p:nvPr/>
        </p:nvSpPr>
        <p:spPr bwMode="auto">
          <a:xfrm>
            <a:off x="5804396" y="3762592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0C6766B-D449-428D-8676-F238125A81FA}"/>
              </a:ext>
            </a:extLst>
          </p:cNvPr>
          <p:cNvSpPr txBox="1"/>
          <p:nvPr/>
        </p:nvSpPr>
        <p:spPr>
          <a:xfrm>
            <a:off x="2466568" y="5333146"/>
            <a:ext cx="184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Sub-6G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系统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668106D-1215-4FA1-B17B-AB73420E6B1C}"/>
              </a:ext>
            </a:extLst>
          </p:cNvPr>
          <p:cNvSpPr txBox="1"/>
          <p:nvPr/>
        </p:nvSpPr>
        <p:spPr>
          <a:xfrm>
            <a:off x="7941202" y="5319244"/>
            <a:ext cx="2115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9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mmWave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系统</a:t>
            </a:r>
          </a:p>
        </p:txBody>
      </p:sp>
    </p:spTree>
    <p:extLst>
      <p:ext uri="{BB962C8B-B14F-4D97-AF65-F5344CB8AC3E}">
        <p14:creationId xmlns:p14="http://schemas.microsoft.com/office/powerpoint/2010/main" val="22423966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7FC7CDDC-BCD6-44AC-8B6A-311188B09274}"/>
              </a:ext>
            </a:extLst>
          </p:cNvPr>
          <p:cNvSpPr/>
          <p:nvPr/>
        </p:nvSpPr>
        <p:spPr>
          <a:xfrm>
            <a:off x="1316189" y="980728"/>
            <a:ext cx="9793088" cy="5132664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3C81D14-EB56-4841-8D98-DC0957717DA8}"/>
              </a:ext>
            </a:extLst>
          </p:cNvPr>
          <p:cNvGrpSpPr/>
          <p:nvPr/>
        </p:nvGrpSpPr>
        <p:grpSpPr>
          <a:xfrm>
            <a:off x="598238" y="1303217"/>
            <a:ext cx="745234" cy="4796388"/>
            <a:chOff x="900748" y="1252211"/>
            <a:chExt cx="745234" cy="5345543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0B30D891-34B0-4585-ABCB-0FBA56C9D10F}"/>
                </a:ext>
              </a:extLst>
            </p:cNvPr>
            <p:cNvSpPr/>
            <p:nvPr/>
          </p:nvSpPr>
          <p:spPr bwMode="auto">
            <a:xfrm>
              <a:off x="900748" y="1252211"/>
              <a:ext cx="745234" cy="5334233"/>
            </a:xfrm>
            <a:prstGeom prst="roundRect">
              <a:avLst>
                <a:gd name="adj" fmla="val 9169"/>
              </a:avLst>
            </a:prstGeom>
            <a:solidFill>
              <a:srgbClr val="E6F0FF"/>
            </a:solidFill>
            <a:ln w="285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A73AB5C-B98D-455D-80D0-7080C789D9FE}"/>
                </a:ext>
              </a:extLst>
            </p:cNvPr>
            <p:cNvSpPr txBox="1"/>
            <p:nvPr/>
          </p:nvSpPr>
          <p:spPr bwMode="auto">
            <a:xfrm>
              <a:off x="1023237" y="1263522"/>
              <a:ext cx="569387" cy="5334232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资源受限的高频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通感融合理论方法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86" name="矩形 85">
            <a:extLst>
              <a:ext uri="{FF2B5EF4-FFF2-40B4-BE49-F238E27FC236}">
                <a16:creationId xmlns:a16="http://schemas.microsoft.com/office/drawing/2014/main" id="{724BE535-E367-43A6-95BA-058CA1B43596}"/>
              </a:ext>
            </a:extLst>
          </p:cNvPr>
          <p:cNvSpPr/>
          <p:nvPr/>
        </p:nvSpPr>
        <p:spPr>
          <a:xfrm>
            <a:off x="4050825" y="5155097"/>
            <a:ext cx="7039949" cy="926799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4"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面向资源受限高频通感融合理论方法的试验验证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C73E61-28F2-44DE-8E5C-E1D631F41CD0}"/>
              </a:ext>
            </a:extLst>
          </p:cNvPr>
          <p:cNvSpPr/>
          <p:nvPr/>
        </p:nvSpPr>
        <p:spPr>
          <a:xfrm>
            <a:off x="4046419" y="2036071"/>
            <a:ext cx="7016177" cy="936104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457200" marR="0" lvl="0" indent="-45720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面向高频信道与阵列双稀疏的通信感知融合理论研究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D5EB41EA-8B01-469E-89C9-BF0896012FD2}"/>
              </a:ext>
            </a:extLst>
          </p:cNvPr>
          <p:cNvSpPr/>
          <p:nvPr/>
        </p:nvSpPr>
        <p:spPr>
          <a:xfrm>
            <a:off x="4055917" y="3572490"/>
            <a:ext cx="3183202" cy="936104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硬件资源受限的双稀疏</a:t>
            </a:r>
            <a:r>
              <a:rPr kumimoji="0"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通感传输方法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AF1F1E7-82BB-43C8-A756-72CC80E4DB39}"/>
              </a:ext>
            </a:extLst>
          </p:cNvPr>
          <p:cNvSpPr/>
          <p:nvPr/>
        </p:nvSpPr>
        <p:spPr>
          <a:xfrm>
            <a:off x="7894244" y="3571679"/>
            <a:ext cx="3183202" cy="930567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基于双稀疏互补的新型通感一体信号设计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FF62E24-EEA7-4FEE-84BA-EE4F6623A49C}"/>
              </a:ext>
            </a:extLst>
          </p:cNvPr>
          <p:cNvSpPr/>
          <p:nvPr/>
        </p:nvSpPr>
        <p:spPr>
          <a:xfrm>
            <a:off x="7127850" y="3026714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64" name="箭头: 下 63">
            <a:extLst>
              <a:ext uri="{FF2B5EF4-FFF2-40B4-BE49-F238E27FC236}">
                <a16:creationId xmlns:a16="http://schemas.microsoft.com/office/drawing/2014/main" id="{82C0E683-1A33-4587-B546-686408470A11}"/>
              </a:ext>
            </a:extLst>
          </p:cNvPr>
          <p:cNvSpPr/>
          <p:nvPr/>
        </p:nvSpPr>
        <p:spPr bwMode="auto">
          <a:xfrm>
            <a:off x="6022036" y="4679216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EC4E47-DDF6-495B-9EB5-A1F0F9A9177A}"/>
              </a:ext>
            </a:extLst>
          </p:cNvPr>
          <p:cNvSpPr/>
          <p:nvPr/>
        </p:nvSpPr>
        <p:spPr>
          <a:xfrm>
            <a:off x="5734004" y="4699098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       示</a:t>
            </a: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5DD25522-F5C8-4BE8-B4E7-56891157CFF6}"/>
              </a:ext>
            </a:extLst>
          </p:cNvPr>
          <p:cNvSpPr/>
          <p:nvPr/>
        </p:nvSpPr>
        <p:spPr bwMode="auto">
          <a:xfrm>
            <a:off x="7390188" y="3005378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0" name="箭头: 燕尾形 59">
            <a:extLst>
              <a:ext uri="{FF2B5EF4-FFF2-40B4-BE49-F238E27FC236}">
                <a16:creationId xmlns:a16="http://schemas.microsoft.com/office/drawing/2014/main" id="{0E346305-7643-4F7B-895E-E410280EFFA1}"/>
              </a:ext>
            </a:extLst>
          </p:cNvPr>
          <p:cNvSpPr/>
          <p:nvPr/>
        </p:nvSpPr>
        <p:spPr bwMode="auto">
          <a:xfrm>
            <a:off x="3547633" y="2434209"/>
            <a:ext cx="479134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44D2450-51FE-43EC-B527-395E15139FD5}"/>
              </a:ext>
            </a:extLst>
          </p:cNvPr>
          <p:cNvSpPr/>
          <p:nvPr/>
        </p:nvSpPr>
        <p:spPr>
          <a:xfrm>
            <a:off x="3479355" y="2180087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4127E461-1A32-4867-A9B6-9F0A4F7AE04F}"/>
              </a:ext>
            </a:extLst>
          </p:cNvPr>
          <p:cNvSpPr/>
          <p:nvPr/>
        </p:nvSpPr>
        <p:spPr bwMode="auto">
          <a:xfrm rot="10800000">
            <a:off x="8729141" y="4658908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9D8B613-47BC-49DE-B7EF-2D000EC56781}"/>
              </a:ext>
            </a:extLst>
          </p:cNvPr>
          <p:cNvSpPr/>
          <p:nvPr/>
        </p:nvSpPr>
        <p:spPr>
          <a:xfrm>
            <a:off x="8438627" y="4712136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        证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A6BD47-7DB7-4422-AE6C-4DA86B421D9C}"/>
              </a:ext>
            </a:extLst>
          </p:cNvPr>
          <p:cNvSpPr/>
          <p:nvPr/>
        </p:nvSpPr>
        <p:spPr>
          <a:xfrm>
            <a:off x="4032323" y="1327152"/>
            <a:ext cx="7396855" cy="584007"/>
          </a:xfrm>
          <a:prstGeom prst="rect">
            <a:avLst/>
          </a:prstGeom>
          <a:solidFill>
            <a:srgbClr val="82B2DE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研究计划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1775EE02-F3BD-4CC2-8DCE-E5CCF2875582}"/>
              </a:ext>
            </a:extLst>
          </p:cNvPr>
          <p:cNvSpPr/>
          <p:nvPr/>
        </p:nvSpPr>
        <p:spPr bwMode="auto">
          <a:xfrm>
            <a:off x="4032324" y="3477616"/>
            <a:ext cx="7076953" cy="1128180"/>
          </a:xfrm>
          <a:prstGeom prst="roundRect">
            <a:avLst>
              <a:gd name="adj" fmla="val 4652"/>
            </a:avLst>
          </a:prstGeom>
          <a:noFill/>
          <a:ln w="28575" cap="flat" cmpd="sng" algn="ctr">
            <a:solidFill>
              <a:schemeClr val="accent2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78FA3D-F21F-4003-AEBC-21F53E79E3C1}"/>
              </a:ext>
            </a:extLst>
          </p:cNvPr>
          <p:cNvSpPr/>
          <p:nvPr/>
        </p:nvSpPr>
        <p:spPr>
          <a:xfrm>
            <a:off x="1563926" y="1327152"/>
            <a:ext cx="1953750" cy="584008"/>
          </a:xfrm>
          <a:prstGeom prst="rect">
            <a:avLst/>
          </a:prstGeom>
          <a:solidFill>
            <a:srgbClr val="82B2DE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22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已有基础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931FF8-3300-4BAE-9B6B-2D8635192F21}"/>
              </a:ext>
            </a:extLst>
          </p:cNvPr>
          <p:cNvSpPr txBox="1"/>
          <p:nvPr/>
        </p:nvSpPr>
        <p:spPr bwMode="auto">
          <a:xfrm>
            <a:off x="11081125" y="1941715"/>
            <a:ext cx="534249" cy="1224136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BDBE0AD-FB69-4F53-B690-EF2A69329FCB}"/>
              </a:ext>
            </a:extLst>
          </p:cNvPr>
          <p:cNvSpPr txBox="1"/>
          <p:nvPr/>
        </p:nvSpPr>
        <p:spPr bwMode="auto">
          <a:xfrm>
            <a:off x="11077645" y="3477615"/>
            <a:ext cx="534249" cy="1224136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技术方法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780F5ECF-E31B-4BCD-A198-9C4E7CC4C539}"/>
              </a:ext>
            </a:extLst>
          </p:cNvPr>
          <p:cNvSpPr txBox="1"/>
          <p:nvPr/>
        </p:nvSpPr>
        <p:spPr bwMode="auto">
          <a:xfrm>
            <a:off x="11086729" y="5020946"/>
            <a:ext cx="534249" cy="1224136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kumimoji="0" lang="zh-CN" altLang="en-US" sz="2000" b="1" kern="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演示验证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9F341F-6835-4F0F-AA97-93E38186E288}"/>
              </a:ext>
            </a:extLst>
          </p:cNvPr>
          <p:cNvSpPr/>
          <p:nvPr/>
        </p:nvSpPr>
        <p:spPr>
          <a:xfrm>
            <a:off x="1563925" y="2036071"/>
            <a:ext cx="1953749" cy="921743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性能域分析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78E3226-7ADE-44E5-BBF4-AA7E9E8E1657}"/>
              </a:ext>
            </a:extLst>
          </p:cNvPr>
          <p:cNvSpPr/>
          <p:nvPr/>
        </p:nvSpPr>
        <p:spPr>
          <a:xfrm>
            <a:off x="1564527" y="3585282"/>
            <a:ext cx="1953749" cy="929370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传输技术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F3752089-AFA4-4545-82CB-3521FB8C7BFD}"/>
              </a:ext>
            </a:extLst>
          </p:cNvPr>
          <p:cNvSpPr/>
          <p:nvPr/>
        </p:nvSpPr>
        <p:spPr>
          <a:xfrm>
            <a:off x="1563925" y="5155097"/>
            <a:ext cx="1953749" cy="929370"/>
          </a:xfrm>
          <a:prstGeom prst="rect">
            <a:avLst/>
          </a:prstGeom>
          <a:solidFill>
            <a:srgbClr val="E6F0F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sz="2000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实验平台</a:t>
            </a:r>
          </a:p>
        </p:txBody>
      </p:sp>
      <p:sp>
        <p:nvSpPr>
          <p:cNvPr id="66" name="箭头: 燕尾形 65">
            <a:extLst>
              <a:ext uri="{FF2B5EF4-FFF2-40B4-BE49-F238E27FC236}">
                <a16:creationId xmlns:a16="http://schemas.microsoft.com/office/drawing/2014/main" id="{3E590972-CC46-48DE-8153-521C404C6874}"/>
              </a:ext>
            </a:extLst>
          </p:cNvPr>
          <p:cNvSpPr/>
          <p:nvPr/>
        </p:nvSpPr>
        <p:spPr bwMode="auto">
          <a:xfrm>
            <a:off x="3535545" y="3971630"/>
            <a:ext cx="479134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AD5CE277-FF20-4968-B5C3-442C75A8D3C1}"/>
              </a:ext>
            </a:extLst>
          </p:cNvPr>
          <p:cNvSpPr/>
          <p:nvPr/>
        </p:nvSpPr>
        <p:spPr>
          <a:xfrm>
            <a:off x="3462480" y="3717508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73" name="箭头: 燕尾形 72">
            <a:extLst>
              <a:ext uri="{FF2B5EF4-FFF2-40B4-BE49-F238E27FC236}">
                <a16:creationId xmlns:a16="http://schemas.microsoft.com/office/drawing/2014/main" id="{AD37BE61-729D-4A54-AB42-5AB5BE69688D}"/>
              </a:ext>
            </a:extLst>
          </p:cNvPr>
          <p:cNvSpPr/>
          <p:nvPr/>
        </p:nvSpPr>
        <p:spPr bwMode="auto">
          <a:xfrm>
            <a:off x="3562717" y="5527663"/>
            <a:ext cx="479134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+mn-cs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F8ADF66-A62F-4E96-ADFC-6898A1219C70}"/>
              </a:ext>
            </a:extLst>
          </p:cNvPr>
          <p:cNvSpPr/>
          <p:nvPr/>
        </p:nvSpPr>
        <p:spPr>
          <a:xfrm>
            <a:off x="3489652" y="5273541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073B873F-C414-4FFF-A164-56FBE918C57A}"/>
              </a:ext>
            </a:extLst>
          </p:cNvPr>
          <p:cNvSpPr/>
          <p:nvPr/>
        </p:nvSpPr>
        <p:spPr bwMode="auto">
          <a:xfrm rot="16200000">
            <a:off x="7414418" y="4001055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3047DE66-F296-47C5-B467-8C6DE381F5F6}"/>
              </a:ext>
            </a:extLst>
          </p:cNvPr>
          <p:cNvSpPr/>
          <p:nvPr/>
        </p:nvSpPr>
        <p:spPr>
          <a:xfrm>
            <a:off x="7325833" y="3761338"/>
            <a:ext cx="5917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延申</a:t>
            </a:r>
          </a:p>
        </p:txBody>
      </p:sp>
    </p:spTree>
    <p:extLst>
      <p:ext uri="{BB962C8B-B14F-4D97-AF65-F5344CB8AC3E}">
        <p14:creationId xmlns:p14="http://schemas.microsoft.com/office/powerpoint/2010/main" val="1571624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644458</TotalTime>
  <Words>503</Words>
  <Application>Microsoft Office PowerPoint</Application>
  <PresentationFormat>宽屏</PresentationFormat>
  <Paragraphs>59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Söhne</vt:lpstr>
      <vt:lpstr>等线</vt:lpstr>
      <vt:lpstr>微软雅黑</vt:lpstr>
      <vt:lpstr>微软雅黑</vt:lpstr>
      <vt:lpstr>Arial</vt:lpstr>
      <vt:lpstr>Arial Black</vt:lpstr>
      <vt:lpstr>Times New Roman</vt:lpstr>
      <vt:lpstr>Wingdings</vt:lpstr>
      <vt:lpstr>默认设计模板</vt:lpstr>
      <vt:lpstr>立项依据</vt:lpstr>
      <vt:lpstr>项目研究内容：思路与目标</vt:lpstr>
      <vt:lpstr>项目研究内容：已有基础与研究计划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Meidong Xia</cp:lastModifiedBy>
  <cp:revision>6756</cp:revision>
  <cp:lastPrinted>2024-05-18T09:02:22Z</cp:lastPrinted>
  <dcterms:created xsi:type="dcterms:W3CDTF">2002-03-21T12:02:11Z</dcterms:created>
  <dcterms:modified xsi:type="dcterms:W3CDTF">2025-05-20T12:03:10Z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