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713" r:id="rId5"/>
    <p:sldId id="771" r:id="rId6"/>
    <p:sldId id="770" r:id="rId7"/>
    <p:sldId id="757" r:id="rId8"/>
    <p:sldId id="764" r:id="rId9"/>
    <p:sldId id="772" r:id="rId10"/>
    <p:sldId id="735" r:id="rId11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44546A"/>
    <a:srgbClr val="7792C0"/>
    <a:srgbClr val="99B1DA"/>
    <a:srgbClr val="053B5F"/>
    <a:srgbClr val="4282BC"/>
    <a:srgbClr val="6398C8"/>
    <a:srgbClr val="98B0D9"/>
    <a:srgbClr val="ACBCD8"/>
    <a:srgbClr val="C2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83011" autoAdjust="0"/>
  </p:normalViewPr>
  <p:slideViewPr>
    <p:cSldViewPr>
      <p:cViewPr varScale="1">
        <p:scale>
          <a:sx n="138" d="100"/>
          <a:sy n="138" d="100"/>
        </p:scale>
        <p:origin x="116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74" y="-8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9E3853-63FE-445F-9349-CF9FF1D347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1822C1D-9D45-4505-996D-9FE011CF73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990857D-3C2B-4A08-BD76-E2250BD6EE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46AFA2F-A228-412B-8AB6-7DB849C98C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AAAC479E-17DF-4F51-9993-7C7A17D44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B133FB-4B93-421E-9E63-E104AD7E03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682E37F-F70E-4509-B2B6-DC32FAF594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A77C266-34D2-4B4A-A7CF-FD19B2395B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27F36C-CB2B-4198-8406-7677FE2CDD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2517"/>
            <a:ext cx="5207000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2E46F7D-6EAC-43E4-A211-7F588F55D6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144A6A2-874B-4E19-ACC2-00A8E2BEE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E0F0A5ED-8E9A-4305-93A6-A220BB909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最后，汇报本项目研究内容与研究目标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F0A5ED-8E9A-4305-93A6-A220BB9095B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56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前年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月，国际电信联盟（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）首次确立了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六大典型应用场景，通感融合是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新场景之一。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然而，通信和感知在功能目标、系统架构和信号设计等方面差异明显，二者的同平台融合面临新的挑战</a:t>
            </a:r>
          </a:p>
          <a:p>
            <a:pPr algn="just"/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因此，亟需开展面向</a:t>
            </a:r>
            <a:r>
              <a:rPr lang="en-US" altLang="zh-CN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6G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的通信和感知同平台融合研究，寻求理论与方法的新突破！</a:t>
            </a:r>
          </a:p>
          <a:p>
            <a:pPr algn="just"/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fld>
            <a:endParaRPr kumimoji="0" lang="zh-CN" altLang="en-US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79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通感融合不断向高频段演进，高频信道的非直射路径较少，呈现出显著的稀疏性，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同时，高频段使得天线阵列的半波长间距难以实现，稀疏阵列成为天线结构上的必然选择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因此，在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通感融合加速向高频段演进的背景下，开展面向信道与阵列双稀疏的通感融合研究势在必行</a:t>
            </a:r>
          </a:p>
          <a:p>
            <a:pPr algn="just"/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fld>
            <a:endParaRPr kumimoji="0" lang="zh-CN" altLang="en-US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信道稀疏性和阵列稀疏性对通信、感知呈现出差异性和互补性影响，为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通感融合带来严峻挑战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项目拟从理论上量化双稀疏对通感性能的影响，技术上构建逼近性能边界的方法，最终目标是形成一套完整的理论方法体系</a:t>
            </a:r>
          </a:p>
          <a:p>
            <a:pPr algn="just"/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fld>
            <a:endParaRPr kumimoji="0" lang="zh-CN" altLang="en-US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根据上述分析，在已有的大规模</a:t>
            </a:r>
            <a:r>
              <a:rPr lang="en-US" altLang="zh-CN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数模混合研究基础上，对项目研究内容拟定了研究计划。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fld>
            <a:endParaRPr kumimoji="0" lang="zh-CN" altLang="en-US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项目依托移动通信全国重点实验室、紫金山实验室等国家级平台；团队负责人尤肖虎院士担任两个实验室主任；</a:t>
            </a:r>
            <a:endParaRPr lang="en-US" altLang="zh-CN" sz="1800" dirty="0"/>
          </a:p>
          <a:p>
            <a:r>
              <a:rPr lang="zh-CN" altLang="en-US" sz="1800"/>
              <a:t>实验室提供充分</a:t>
            </a:r>
            <a:r>
              <a:rPr lang="zh-CN" altLang="en-US" sz="1800" dirty="0"/>
              <a:t>的软硬件条件和团队支撑保障，项目可行性好。</a:t>
            </a:r>
            <a:endParaRPr lang="en-US" altLang="zh-CN" sz="1800" dirty="0"/>
          </a:p>
          <a:p>
            <a:r>
              <a:rPr lang="zh-CN" altLang="en-US" sz="1800" dirty="0"/>
              <a:t>项目预期成果包括创新通感融合的基础理论与一体化传输方法，开展关键技术试验验证，支撑国家</a:t>
            </a:r>
            <a:r>
              <a:rPr lang="en-US" altLang="zh-CN" sz="1800" dirty="0"/>
              <a:t>6G</a:t>
            </a:r>
            <a:r>
              <a:rPr lang="zh-CN" altLang="en-US" sz="1800" dirty="0"/>
              <a:t>新技术的研发与部署。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348B-9EDA-4B67-8632-C72FC05153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6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2" descr="ppt17C" hidden="1">
            <a:extLst>
              <a:ext uri="{FF2B5EF4-FFF2-40B4-BE49-F238E27FC236}">
                <a16:creationId xmlns:a16="http://schemas.microsoft.com/office/drawing/2014/main" id="{4099B6A7-4D05-4B3A-9DDF-A92C5247AF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7" descr="ppt265" hidden="1">
            <a:extLst>
              <a:ext uri="{FF2B5EF4-FFF2-40B4-BE49-F238E27FC236}">
                <a16:creationId xmlns:a16="http://schemas.microsoft.com/office/drawing/2014/main" id="{EE1E10FA-8F47-44FD-B666-B5A6DBFCEC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24">
            <a:extLst>
              <a:ext uri="{FF2B5EF4-FFF2-40B4-BE49-F238E27FC236}">
                <a16:creationId xmlns:a16="http://schemas.microsoft.com/office/drawing/2014/main" id="{9DDEBE18-C8D7-4BF7-BB46-9B350377ED8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096001"/>
            <a:ext cx="12191999" cy="771525"/>
            <a:chOff x="67578" y="6110225"/>
            <a:chExt cx="5651500" cy="771525"/>
          </a:xfrm>
        </p:grpSpPr>
        <p:pic>
          <p:nvPicPr>
            <p:cNvPr id="15" name="Picture 25" descr="图片2">
              <a:extLst>
                <a:ext uri="{FF2B5EF4-FFF2-40B4-BE49-F238E27FC236}">
                  <a16:creationId xmlns:a16="http://schemas.microsoft.com/office/drawing/2014/main" id="{E99DFBD2-259B-406F-A707-93DDCEB7E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8" y="6110225"/>
              <a:ext cx="5651500" cy="7715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9" descr="logo">
              <a:extLst>
                <a:ext uri="{FF2B5EF4-FFF2-40B4-BE49-F238E27FC236}">
                  <a16:creationId xmlns:a16="http://schemas.microsoft.com/office/drawing/2014/main" id="{5BEE617A-ABD8-461C-A461-B1335F85B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85" y="6197454"/>
              <a:ext cx="37860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7A9BFA43-1503-46AD-94C0-BF434FFBB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04" y="6378555"/>
              <a:ext cx="2731401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ea typeface="华文行楷" pitchFamily="2" charset="-122"/>
                </a:rPr>
                <a:t>移动通信全国重点实验室</a:t>
              </a:r>
            </a:p>
          </p:txBody>
        </p:sp>
      </p:grp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00808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6992"/>
            <a:ext cx="8534400" cy="228180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991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52">
            <a:extLst>
              <a:ext uri="{FF2B5EF4-FFF2-40B4-BE49-F238E27FC236}">
                <a16:creationId xmlns:a16="http://schemas.microsoft.com/office/drawing/2014/main" id="{A331C772-0446-45C7-8F53-19747C1AC5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50102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268760"/>
            <a:ext cx="2590800" cy="48272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268760"/>
            <a:ext cx="7569200" cy="48272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A97E6ED3-3F51-4DBE-A6AC-A7ABDD848B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78324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CFC9FEBB-92C6-4AF3-800D-C903D99397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39346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17B3402D-397B-453C-92E6-98D9C3EA0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70659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CE1B2569-5C84-4834-BCC6-CC163D9567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075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5010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789864"/>
            <a:ext cx="5386917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15010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789864"/>
            <a:ext cx="5389033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570CEC8-C7BC-4686-A2D1-2D445DBC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Rectangle 952">
            <a:extLst>
              <a:ext uri="{FF2B5EF4-FFF2-40B4-BE49-F238E27FC236}">
                <a16:creationId xmlns:a16="http://schemas.microsoft.com/office/drawing/2014/main" id="{C49F6398-CB44-40DD-80E3-2DDE6625B4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260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952">
            <a:extLst>
              <a:ext uri="{FF2B5EF4-FFF2-40B4-BE49-F238E27FC236}">
                <a16:creationId xmlns:a16="http://schemas.microsoft.com/office/drawing/2014/main" id="{C3994480-45AC-4675-9932-3F7E38BE23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54337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52">
            <a:extLst>
              <a:ext uri="{FF2B5EF4-FFF2-40B4-BE49-F238E27FC236}">
                <a16:creationId xmlns:a16="http://schemas.microsoft.com/office/drawing/2014/main" id="{BC88674B-C1CF-4094-BFFF-9B7A1B30B2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41498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196752"/>
            <a:ext cx="6815667" cy="49294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196753"/>
            <a:ext cx="4011084" cy="4929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AC20B3-757C-4540-9F88-1B792528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Rectangle 952">
            <a:extLst>
              <a:ext uri="{FF2B5EF4-FFF2-40B4-BE49-F238E27FC236}">
                <a16:creationId xmlns:a16="http://schemas.microsoft.com/office/drawing/2014/main" id="{B620974C-8DF1-42F5-B010-A43CC3CA9D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616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8400" y="1196752"/>
            <a:ext cx="7315200" cy="36038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DA72C7A6-9E7A-47F2-9797-A86088B7F4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5146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DF1BEE-3D46-4371-B774-890D15B6B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7368" y="215617"/>
            <a:ext cx="873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145219-38B3-44FD-A010-4821DED2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9" name="Picture 955" descr="ppt17D" hidden="1">
            <a:extLst>
              <a:ext uri="{FF2B5EF4-FFF2-40B4-BE49-F238E27FC236}">
                <a16:creationId xmlns:a16="http://schemas.microsoft.com/office/drawing/2014/main" id="{37C2AC7F-A96E-4AF2-AD99-F44994A4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60" descr="ppt268" hidden="1">
            <a:extLst>
              <a:ext uri="{FF2B5EF4-FFF2-40B4-BE49-F238E27FC236}">
                <a16:creationId xmlns:a16="http://schemas.microsoft.com/office/drawing/2014/main" id="{51A59ED2-E5F9-4200-969E-78D9B135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935">
            <a:extLst>
              <a:ext uri="{FF2B5EF4-FFF2-40B4-BE49-F238E27FC236}">
                <a16:creationId xmlns:a16="http://schemas.microsoft.com/office/drawing/2014/main" id="{83098DB5-6DE6-4AED-AF5E-033452BED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1" y="919281"/>
            <a:ext cx="12209225" cy="45719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EBC084-7E67-406C-B444-70C6CC770CA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09456" y="112064"/>
            <a:ext cx="866016" cy="740507"/>
          </a:xfrm>
          <a:prstGeom prst="rect">
            <a:avLst/>
          </a:prstGeom>
        </p:spPr>
      </p:pic>
      <p:sp>
        <p:nvSpPr>
          <p:cNvPr id="15" name="Rectangle 952">
            <a:extLst>
              <a:ext uri="{FF2B5EF4-FFF2-40B4-BE49-F238E27FC236}">
                <a16:creationId xmlns:a16="http://schemas.microsoft.com/office/drawing/2014/main" id="{E8657EB2-0780-42ED-A012-1D8C16E39E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4" r:id="rId1"/>
    <p:sldLayoutId id="2147485674" r:id="rId2"/>
    <p:sldLayoutId id="2147485675" r:id="rId3"/>
    <p:sldLayoutId id="2147485676" r:id="rId4"/>
    <p:sldLayoutId id="2147485677" r:id="rId5"/>
    <p:sldLayoutId id="2147485678" r:id="rId6"/>
    <p:sldLayoutId id="2147485679" r:id="rId7"/>
    <p:sldLayoutId id="2147485680" r:id="rId8"/>
    <p:sldLayoutId id="2147485681" r:id="rId9"/>
    <p:sldLayoutId id="2147485682" r:id="rId10"/>
    <p:sldLayoutId id="21474856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1717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Font typeface="Wingdings" panose="05000000000000000000" pitchFamily="2" charset="2"/>
        <a:buChar char="Ø"/>
        <a:defRPr kumimoji="1" sz="20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2.png"/><Relationship Id="rId5" Type="http://schemas.openxmlformats.org/officeDocument/2006/relationships/image" Target="../media/image17.png"/><Relationship Id="rId10" Type="http://schemas.openxmlformats.org/officeDocument/2006/relationships/image" Target="../media/image20.emf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1160-7922-49AB-A50C-324941EB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zh-CN" altLang="en-US" spc="300" dirty="0">
                <a:solidFill>
                  <a:srgbClr val="1717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4000" spc="3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C9105-2AC1-4323-9B94-8C436EFEA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D038FC29-78D2-4DC0-ABA1-2DB3EFCB96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1957269"/>
            <a:ext cx="6336704" cy="752475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一、项目申请人科研基本情况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A2EC5B9-4E9E-4F01-B834-AED22DAF1E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3356992"/>
            <a:ext cx="6336704" cy="754063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二、原创研究成果及其影响力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4B38FDD-F08D-4F85-B1B4-CBF7CD0A24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4758303"/>
            <a:ext cx="6336704" cy="752475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三、项目研究内容与研究目标</a:t>
            </a:r>
          </a:p>
        </p:txBody>
      </p:sp>
    </p:spTree>
    <p:extLst>
      <p:ext uri="{BB962C8B-B14F-4D97-AF65-F5344CB8AC3E}">
        <p14:creationId xmlns:p14="http://schemas.microsoft.com/office/powerpoint/2010/main" val="2538757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立项依据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9" name="그림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93" y="2679596"/>
            <a:ext cx="3312096" cy="33113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1464" y="2828540"/>
            <a:ext cx="29154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增强场景：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沉浸式通信</a:t>
            </a:r>
            <a:endParaRPr kumimoji="0"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超大规模连接通信</a:t>
            </a:r>
            <a:endParaRPr kumimoji="0"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超可靠低时延通信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00256" y="2872511"/>
            <a:ext cx="2808312" cy="246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新场景：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通信与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感知融合</a:t>
            </a:r>
            <a:endParaRPr kumimoji="0"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融合</a:t>
            </a:r>
            <a:endParaRPr kumimoji="0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泛在连接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2343" y="3940809"/>
            <a:ext cx="1225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ITU 6G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六大场景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0" y="1153945"/>
            <a:ext cx="12192000" cy="1194935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/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2023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年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月，国际电信联盟（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ITU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）首次确立了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六大典型应用场景，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通感融合是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新场景之一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通信和感知在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功能目标、系统架构和信号设计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等方面差异明显，二者的同平台融合面临新的挑战</a:t>
            </a:r>
          </a:p>
        </p:txBody>
      </p:sp>
      <p:pic>
        <p:nvPicPr>
          <p:cNvPr id="7" name="图形 6" descr="指向右边的反手食指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48528" y="3579171"/>
            <a:ext cx="663592" cy="72327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 bwMode="auto">
          <a:xfrm>
            <a:off x="983432" y="6122908"/>
            <a:ext cx="10297144" cy="529935"/>
          </a:xfrm>
          <a:prstGeom prst="rect">
            <a:avLst/>
          </a:prstGeom>
          <a:solidFill>
            <a:srgbClr val="FFFFFF"/>
          </a:solidFill>
          <a:ln w="9525">
            <a:solidFill>
              <a:srgbClr val="053B5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anchorCtr="1"/>
          <a:lstStyle>
            <a:defPPr>
              <a:defRPr lang="zh-CN"/>
            </a:defPPr>
            <a:lvl1pPr algn="ctr">
              <a:lnSpc>
                <a:spcPct val="125000"/>
              </a:lnSpc>
              <a:defRPr sz="2200" b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rgbClr val="053B5F"/>
                </a:solidFill>
                <a:cs typeface="+mn-cs"/>
              </a:rPr>
              <a:t>亟需开展</a:t>
            </a:r>
            <a:r>
              <a:rPr lang="zh-CN" altLang="en-US" sz="2000" dirty="0">
                <a:cs typeface="+mn-cs"/>
              </a:rPr>
              <a:t>面向</a:t>
            </a:r>
            <a:r>
              <a:rPr lang="en-US" altLang="zh-CN" sz="2000" dirty="0">
                <a:cs typeface="+mn-cs"/>
              </a:rPr>
              <a:t>6G</a:t>
            </a:r>
            <a:r>
              <a:rPr lang="zh-CN" altLang="en-US" sz="2000" dirty="0">
                <a:cs typeface="+mn-cs"/>
              </a:rPr>
              <a:t>的通信和感知同平台融合研究</a:t>
            </a:r>
            <a:r>
              <a:rPr lang="zh-CN" altLang="en-US" sz="2000" dirty="0">
                <a:solidFill>
                  <a:srgbClr val="053B5F"/>
                </a:solidFill>
                <a:cs typeface="+mn-cs"/>
              </a:rPr>
              <a:t>，寻求理论与方法的新突破！</a:t>
            </a:r>
          </a:p>
        </p:txBody>
      </p:sp>
    </p:spTree>
    <p:extLst>
      <p:ext uri="{BB962C8B-B14F-4D97-AF65-F5344CB8AC3E}">
        <p14:creationId xmlns:p14="http://schemas.microsoft.com/office/powerpoint/2010/main" val="4206597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项目研究内容：</a:t>
            </a:r>
            <a:r>
              <a:rPr lang="zh-CN" altLang="en-US" sz="2800" dirty="0">
                <a:solidFill>
                  <a:srgbClr val="C00000"/>
                </a:solidFill>
              </a:rPr>
              <a:t>思路与目标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0" y="1153945"/>
            <a:ext cx="12192000" cy="1156747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/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信道稀疏：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通感融合不断向高频段演进，高频信道的非直射路径较少，呈现出显著的稀疏性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阵列稀疏：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高频段使得天线阵列的半波长间距难以实现，稀疏阵列成为天线结构上的必然选择</a:t>
            </a:r>
          </a:p>
        </p:txBody>
      </p:sp>
      <p:sp>
        <p:nvSpPr>
          <p:cNvPr id="22" name="文本框 21"/>
          <p:cNvSpPr txBox="1"/>
          <p:nvPr/>
        </p:nvSpPr>
        <p:spPr bwMode="auto">
          <a:xfrm>
            <a:off x="538414" y="5905691"/>
            <a:ext cx="11109833" cy="506531"/>
          </a:xfrm>
          <a:prstGeom prst="rect">
            <a:avLst/>
          </a:prstGeom>
          <a:solidFill>
            <a:srgbClr val="FFFFFF"/>
          </a:solidFill>
          <a:ln w="9525">
            <a:solidFill>
              <a:srgbClr val="053B5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anchorCtr="1"/>
          <a:lstStyle>
            <a:defPPr>
              <a:defRPr lang="zh-CN"/>
            </a:defPPr>
            <a:lvl1pPr algn="ctr">
              <a:lnSpc>
                <a:spcPct val="125000"/>
              </a:lnSpc>
              <a:defRPr sz="2000" b="1">
                <a:solidFill>
                  <a:srgbClr val="053B5F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6G</a:t>
            </a:r>
            <a:r>
              <a:rPr lang="zh-CN" altLang="en-US" dirty="0"/>
              <a:t>通感融合加速向高频段演进的背景下，开展</a:t>
            </a:r>
            <a:r>
              <a:rPr lang="zh-CN" altLang="en-US" dirty="0">
                <a:solidFill>
                  <a:srgbClr val="C00000"/>
                </a:solidFill>
              </a:rPr>
              <a:t>面向信道与阵列双稀疏的通感融合研究</a:t>
            </a:r>
            <a:r>
              <a:rPr lang="zh-CN" altLang="en-US" dirty="0"/>
              <a:t>势在必行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559495" y="2667098"/>
            <a:ext cx="3712267" cy="2480595"/>
            <a:chOff x="1559496" y="2762679"/>
            <a:chExt cx="3478502" cy="2315272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9496" y="3591535"/>
              <a:ext cx="681557" cy="1486416"/>
            </a:xfrm>
            <a:prstGeom prst="rect">
              <a:avLst/>
            </a:prstGeom>
          </p:spPr>
        </p:pic>
        <p:grpSp>
          <p:nvGrpSpPr>
            <p:cNvPr id="52" name="组合 51"/>
            <p:cNvGrpSpPr/>
            <p:nvPr/>
          </p:nvGrpSpPr>
          <p:grpSpPr>
            <a:xfrm>
              <a:off x="1608362" y="3046809"/>
              <a:ext cx="564133" cy="590473"/>
              <a:chOff x="4665565" y="10270911"/>
              <a:chExt cx="1308913" cy="1245394"/>
            </a:xfrm>
            <a:solidFill>
              <a:srgbClr val="DAE3F5"/>
            </a:solidFill>
            <a:scene3d>
              <a:camera prst="orthographicFront">
                <a:rot lat="21024000" lon="2790000" rev="0"/>
              </a:camera>
              <a:lightRig rig="threePt" dir="t"/>
            </a:scene3d>
          </p:grpSpPr>
          <p:sp>
            <p:nvSpPr>
              <p:cNvPr id="53" name="矩形 52"/>
              <p:cNvSpPr/>
              <p:nvPr/>
            </p:nvSpPr>
            <p:spPr>
              <a:xfrm>
                <a:off x="4665565" y="10270911"/>
                <a:ext cx="1308913" cy="1245394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759943" y="10351060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759943" y="10771342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759943" y="11199069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636243" y="10351060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636243" y="10771342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636243" y="11199069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198093" y="10351060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98093" y="10771342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198093" y="11199069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7808" y="3425011"/>
              <a:ext cx="670190" cy="424542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6184" y="4617695"/>
              <a:ext cx="670190" cy="424542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5510" y="2762679"/>
              <a:ext cx="670190" cy="424542"/>
            </a:xfrm>
            <a:prstGeom prst="rect">
              <a:avLst/>
            </a:prstGeom>
          </p:spPr>
        </p:pic>
        <p:sp>
          <p:nvSpPr>
            <p:cNvPr id="71" name="星形: 五角 70"/>
            <p:cNvSpPr/>
            <p:nvPr/>
          </p:nvSpPr>
          <p:spPr bwMode="auto">
            <a:xfrm>
              <a:off x="4629090" y="4559042"/>
              <a:ext cx="294155" cy="242710"/>
            </a:xfrm>
            <a:prstGeom prst="star5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 flipV="1">
              <a:off x="2119813" y="2985974"/>
              <a:ext cx="1190792" cy="2683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none" w="med" len="med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>
            <a:xfrm>
              <a:off x="3310605" y="2974950"/>
              <a:ext cx="1345235" cy="14600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>
            <a:xfrm>
              <a:off x="2126718" y="3254326"/>
              <a:ext cx="2529122" cy="380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none" w="med" len="med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>
            <a:xfrm>
              <a:off x="4655840" y="3635134"/>
              <a:ext cx="155566" cy="72536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>
            <a:xfrm>
              <a:off x="2126718" y="3248998"/>
              <a:ext cx="2351959" cy="13306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>
            <a:xfrm>
              <a:off x="2119813" y="3252178"/>
              <a:ext cx="1334709" cy="16015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none" w="med" len="med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>
            <a:xfrm flipV="1">
              <a:off x="3454522" y="4768264"/>
              <a:ext cx="1024155" cy="8545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sp>
        <p:nvSpPr>
          <p:cNvPr id="123" name="文本框 122"/>
          <p:cNvSpPr txBox="1"/>
          <p:nvPr/>
        </p:nvSpPr>
        <p:spPr>
          <a:xfrm>
            <a:off x="6888088" y="238081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阵列稀疏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8414214" y="238081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信道稀疏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104111" y="2789311"/>
            <a:ext cx="3593601" cy="2441406"/>
            <a:chOff x="7254915" y="2845701"/>
            <a:chExt cx="3478497" cy="2315271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4915" y="3674556"/>
              <a:ext cx="681556" cy="1486416"/>
            </a:xfrm>
            <a:prstGeom prst="rect">
              <a:avLst/>
            </a:prstGeom>
          </p:spPr>
        </p:pic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3223" y="3508032"/>
              <a:ext cx="670189" cy="424542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1602" y="4700716"/>
              <a:ext cx="670189" cy="424542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0928" y="2845701"/>
              <a:ext cx="670189" cy="424542"/>
            </a:xfrm>
            <a:prstGeom prst="rect">
              <a:avLst/>
            </a:prstGeom>
          </p:spPr>
        </p:pic>
        <p:sp>
          <p:nvSpPr>
            <p:cNvPr id="104" name="星形: 五角 103"/>
            <p:cNvSpPr/>
            <p:nvPr/>
          </p:nvSpPr>
          <p:spPr bwMode="auto">
            <a:xfrm>
              <a:off x="10324505" y="4642063"/>
              <a:ext cx="294154" cy="242710"/>
            </a:xfrm>
            <a:prstGeom prst="star5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7297805" y="3057972"/>
              <a:ext cx="617014" cy="635057"/>
              <a:chOff x="11162044" y="10138755"/>
              <a:chExt cx="1581362" cy="1530374"/>
            </a:xfrm>
            <a:solidFill>
              <a:schemeClr val="accent1">
                <a:lumMod val="40000"/>
                <a:lumOff val="60000"/>
              </a:schemeClr>
            </a:solidFill>
            <a:scene3d>
              <a:camera prst="orthographicFront">
                <a:rot lat="21024000" lon="2790000" rev="0"/>
              </a:camera>
              <a:lightRig rig="threePt" dir="t"/>
            </a:scene3d>
          </p:grpSpPr>
          <p:sp>
            <p:nvSpPr>
              <p:cNvPr id="109" name="矩形 108"/>
              <p:cNvSpPr/>
              <p:nvPr/>
            </p:nvSpPr>
            <p:spPr>
              <a:xfrm>
                <a:off x="11162044" y="10138755"/>
                <a:ext cx="1581362" cy="1530374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1270310" y="10213095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2529495" y="10213095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1902783" y="10213095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1587091" y="10479575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2218318" y="10744495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1270310" y="10739478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1941695" y="11000771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2531674" y="11237066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1589270" y="11478979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2218318" y="11478979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cxnSp>
          <p:nvCxnSpPr>
            <p:cNvPr id="121" name="直接箭头连接符 120"/>
            <p:cNvCxnSpPr/>
            <p:nvPr/>
          </p:nvCxnSpPr>
          <p:spPr>
            <a:xfrm>
              <a:off x="7936472" y="3338397"/>
              <a:ext cx="2351956" cy="13306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>
            <a:xfrm flipV="1">
              <a:off x="7927661" y="3055698"/>
              <a:ext cx="1190790" cy="2683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none" w="med" len="med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>
            <a:xfrm>
              <a:off x="7936470" y="3334656"/>
              <a:ext cx="2529118" cy="380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none" w="med" len="med"/>
            </a:ln>
            <a:effectLst/>
          </p:spPr>
        </p:cxnSp>
        <p:cxnSp>
          <p:nvCxnSpPr>
            <p:cNvPr id="128" name="直接箭头连接符 127"/>
            <p:cNvCxnSpPr/>
            <p:nvPr/>
          </p:nvCxnSpPr>
          <p:spPr>
            <a:xfrm>
              <a:off x="7918775" y="3338397"/>
              <a:ext cx="1334707" cy="160153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none" w="med" len="med"/>
            </a:ln>
            <a:effectLst/>
          </p:spPr>
        </p:cxnSp>
        <p:cxnSp>
          <p:nvCxnSpPr>
            <p:cNvPr id="129" name="直接箭头连接符 128"/>
            <p:cNvCxnSpPr/>
            <p:nvPr/>
          </p:nvCxnSpPr>
          <p:spPr>
            <a:xfrm>
              <a:off x="9097903" y="3055354"/>
              <a:ext cx="220753" cy="2350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41" name="文本框 140"/>
            <p:cNvSpPr txBox="1"/>
            <p:nvPr/>
          </p:nvSpPr>
          <p:spPr bwMode="auto">
            <a:xfrm>
              <a:off x="9003927" y="2853267"/>
              <a:ext cx="394205" cy="415254"/>
            </a:xfrm>
            <a:prstGeom prst="rect">
              <a:avLst/>
            </a:prstGeom>
            <a:noFill/>
            <a:ln w="34925"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直接箭头连接符 142"/>
            <p:cNvCxnSpPr/>
            <p:nvPr/>
          </p:nvCxnSpPr>
          <p:spPr>
            <a:xfrm>
              <a:off x="10456764" y="3712958"/>
              <a:ext cx="32360" cy="2795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45" name="文本框 144"/>
            <p:cNvSpPr txBox="1"/>
            <p:nvPr/>
          </p:nvSpPr>
          <p:spPr bwMode="auto">
            <a:xfrm>
              <a:off x="10304950" y="3499380"/>
              <a:ext cx="394205" cy="415254"/>
            </a:xfrm>
            <a:prstGeom prst="rect">
              <a:avLst/>
            </a:prstGeom>
            <a:noFill/>
            <a:ln w="34925"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/>
            <p:cNvCxnSpPr/>
            <p:nvPr/>
          </p:nvCxnSpPr>
          <p:spPr>
            <a:xfrm flipV="1">
              <a:off x="9253486" y="4735352"/>
              <a:ext cx="298376" cy="20623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49" name="文本框 148"/>
            <p:cNvSpPr txBox="1"/>
            <p:nvPr/>
          </p:nvSpPr>
          <p:spPr bwMode="auto">
            <a:xfrm>
              <a:off x="9121426" y="4719687"/>
              <a:ext cx="394205" cy="415254"/>
            </a:xfrm>
            <a:prstGeom prst="rect">
              <a:avLst/>
            </a:prstGeom>
            <a:noFill/>
            <a:ln w="34925"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箭头: 燕尾形 63"/>
          <p:cNvSpPr/>
          <p:nvPr/>
        </p:nvSpPr>
        <p:spPr bwMode="auto">
          <a:xfrm>
            <a:off x="5804396" y="3762592"/>
            <a:ext cx="577871" cy="307777"/>
          </a:xfrm>
          <a:prstGeom prst="notchedRightArrow">
            <a:avLst/>
          </a:prstGeom>
          <a:solidFill>
            <a:srgbClr val="97BF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466568" y="5333146"/>
            <a:ext cx="184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Sub-6G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系统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7941202" y="5319244"/>
            <a:ext cx="21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mmWave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系统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核心机理与技术挑战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4798576" y="2315154"/>
          <a:ext cx="6531240" cy="310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7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12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3B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通信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3B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感知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3B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293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kumimoji="1" lang="zh-CN" altLang="en-US" sz="2000" b="1" kern="12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稀疏信道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kumimoji="1" lang="zh-CN" altLang="en-US" sz="1800" b="1" kern="1200" dirty="0">
                          <a:solidFill>
                            <a:srgbClr val="053B5F"/>
                          </a:solidFill>
                          <a:latin typeface="+mj-ea"/>
                          <a:ea typeface="+mj-ea"/>
                          <a:cs typeface="+mn-cs"/>
                        </a:rPr>
                        <a:t>自由度损失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kumimoji="1" lang="zh-CN" altLang="en-US" sz="1800" b="1" kern="1200" dirty="0">
                          <a:solidFill>
                            <a:srgbClr val="053B5F"/>
                          </a:solidFill>
                          <a:latin typeface="+mj-ea"/>
                          <a:ea typeface="+mj-ea"/>
                          <a:cs typeface="+mn-cs"/>
                        </a:rPr>
                        <a:t>感知精度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293">
                <a:tc rowSpan="2"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kumimoji="1" lang="zh-CN" altLang="en-US" sz="2000" b="1" kern="12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稀疏阵列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kern="1200" dirty="0">
                          <a:solidFill>
                            <a:srgbClr val="053B5F"/>
                          </a:solidFill>
                          <a:latin typeface="+mj-ea"/>
                          <a:ea typeface="+mj-ea"/>
                          <a:cs typeface="+mn-cs"/>
                        </a:rPr>
                        <a:t>波束分辨率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29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kumimoji="1" lang="zh-CN" altLang="en-US" sz="1800" b="1" kern="1200" dirty="0">
                          <a:solidFill>
                            <a:srgbClr val="053B5F"/>
                          </a:solidFill>
                          <a:latin typeface="+mj-ea"/>
                          <a:ea typeface="+mj-ea"/>
                          <a:cs typeface="+mn-cs"/>
                        </a:rPr>
                        <a:t> 用户间干扰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kumimoji="1" lang="zh-CN" altLang="en-US" sz="1800" b="1" kern="1200" dirty="0">
                          <a:solidFill>
                            <a:srgbClr val="053B5F"/>
                          </a:solidFill>
                          <a:latin typeface="+mj-ea"/>
                          <a:ea typeface="+mj-ea"/>
                          <a:cs typeface="+mn-cs"/>
                        </a:rPr>
                        <a:t> 感知自由度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946071" y="2829601"/>
            <a:ext cx="3449885" cy="2336685"/>
            <a:chOff x="590819" y="3011756"/>
            <a:chExt cx="3480439" cy="2236566"/>
          </a:xfrm>
        </p:grpSpPr>
        <p:grpSp>
          <p:nvGrpSpPr>
            <p:cNvPr id="5" name="组合 4"/>
            <p:cNvGrpSpPr/>
            <p:nvPr/>
          </p:nvGrpSpPr>
          <p:grpSpPr>
            <a:xfrm>
              <a:off x="590819" y="3011756"/>
              <a:ext cx="3480439" cy="1746539"/>
              <a:chOff x="1800270" y="2161350"/>
              <a:chExt cx="3480439" cy="1746539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270" y="2161350"/>
                <a:ext cx="3231654" cy="1746539"/>
              </a:xfrm>
              <a:prstGeom prst="rect">
                <a:avLst/>
              </a:prstGeom>
            </p:spPr>
          </p:pic>
          <p:pic>
            <p:nvPicPr>
              <p:cNvPr id="19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508" b="90000" l="10000" r="90000">
                            <a14:foregroundMark x1="33115" y1="29672" x2="33115" y2="29672"/>
                            <a14:foregroundMark x1="54754" y1="23115" x2="54754" y2="23115"/>
                            <a14:foregroundMark x1="52787" y1="9508" x2="52787" y2="9508"/>
                            <a14:foregroundMark x1="64918" y1="76885" x2="64918" y2="76885"/>
                            <a14:foregroundMark x1="57213" y1="77705" x2="57213" y2="77705"/>
                            <a14:foregroundMark x1="47541" y1="80492" x2="47541" y2="804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499" y="3078440"/>
                <a:ext cx="768210" cy="656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559481">
              <a:off x="2011340" y="4858041"/>
              <a:ext cx="669885" cy="390281"/>
            </a:xfrm>
            <a:prstGeom prst="rect">
              <a:avLst/>
            </a:prstGeom>
          </p:spPr>
        </p:pic>
        <p:cxnSp>
          <p:nvCxnSpPr>
            <p:cNvPr id="9" name="直接箭头连接符 8"/>
            <p:cNvCxnSpPr/>
            <p:nvPr/>
          </p:nvCxnSpPr>
          <p:spPr bwMode="auto">
            <a:xfrm>
              <a:off x="1382907" y="3629254"/>
              <a:ext cx="968677" cy="14191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53B5F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2351584" y="4342081"/>
              <a:ext cx="1119555" cy="7012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53B5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矩形 46"/>
            <p:cNvSpPr/>
            <p:nvPr/>
          </p:nvSpPr>
          <p:spPr>
            <a:xfrm rot="19691121">
              <a:off x="2690133" y="4703533"/>
              <a:ext cx="752322" cy="319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dirty="0">
                  <a:solidFill>
                    <a:srgbClr val="7979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栅瓣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933" y="3161495"/>
            <a:ext cx="493996" cy="378632"/>
          </a:xfrm>
          <a:prstGeom prst="rect">
            <a:avLst/>
          </a:prstGeom>
          <a:noFill/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27" y="3104001"/>
            <a:ext cx="493620" cy="49362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47" y="3997944"/>
            <a:ext cx="493996" cy="378632"/>
          </a:xfrm>
          <a:prstGeom prst="rect">
            <a:avLst/>
          </a:prstGeom>
          <a:noFill/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16" y="4831356"/>
            <a:ext cx="493620" cy="49362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196" y="4831697"/>
            <a:ext cx="493620" cy="49362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 bwMode="auto">
          <a:xfrm>
            <a:off x="727232" y="5946921"/>
            <a:ext cx="10693188" cy="494989"/>
          </a:xfrm>
          <a:prstGeom prst="rect">
            <a:avLst/>
          </a:prstGeom>
          <a:solidFill>
            <a:srgbClr val="FFFFFF"/>
          </a:solidFill>
          <a:ln w="9525">
            <a:solidFill>
              <a:srgbClr val="053B5F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 anchorCtr="1"/>
          <a:lstStyle>
            <a:defPPr>
              <a:defRPr lang="zh-CN"/>
            </a:defPPr>
            <a:lvl1pPr algn="ctr">
              <a:lnSpc>
                <a:spcPct val="125000"/>
              </a:lnSpc>
              <a:defRPr sz="2000" b="1">
                <a:solidFill>
                  <a:srgbClr val="053B5F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应对双稀疏特征的异构性，构建协同互补机制，实现大规模双稀疏</a:t>
            </a:r>
            <a:r>
              <a:rPr lang="en-US" altLang="zh-CN" dirty="0"/>
              <a:t>MIMO</a:t>
            </a:r>
            <a:r>
              <a:rPr lang="zh-CN" altLang="en-US" dirty="0"/>
              <a:t>通感系统优化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86B8B0-B5F0-4D4A-BAE3-C2277A64238B}"/>
              </a:ext>
            </a:extLst>
          </p:cNvPr>
          <p:cNvSpPr/>
          <p:nvPr/>
        </p:nvSpPr>
        <p:spPr bwMode="auto">
          <a:xfrm>
            <a:off x="0" y="1295417"/>
            <a:ext cx="12192000" cy="696811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/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高频大规模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MIMO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的双稀疏性对通信、感知功能产生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异构影响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，导致系统设计存在根本差异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15617"/>
            <a:ext cx="9972082" cy="533400"/>
          </a:xfrm>
        </p:spPr>
        <p:txBody>
          <a:bodyPr/>
          <a:lstStyle/>
          <a:p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项目研究内容：</a:t>
            </a:r>
            <a:r>
              <a:rPr lang="zh-CN" altLang="en-US" sz="2800" dirty="0">
                <a:solidFill>
                  <a:srgbClr val="C00000"/>
                </a:solidFill>
                <a:latin typeface="Arial Black" panose="020B0A04020102020204"/>
                <a:ea typeface="微软雅黑" panose="020B0503020204020204" pitchFamily="34" charset="-122"/>
              </a:rPr>
              <a:t>理论分析与传输优化</a:t>
            </a:r>
          </a:p>
        </p:txBody>
      </p:sp>
      <p:sp>
        <p:nvSpPr>
          <p:cNvPr id="65" name="矩形: 圆角 64"/>
          <p:cNvSpPr/>
          <p:nvPr/>
        </p:nvSpPr>
        <p:spPr>
          <a:xfrm>
            <a:off x="4660488" y="2214392"/>
            <a:ext cx="3055023" cy="772474"/>
          </a:xfrm>
          <a:prstGeom prst="roundRect">
            <a:avLst>
              <a:gd name="adj" fmla="val 2127"/>
            </a:avLst>
          </a:prstGeom>
          <a:solidFill>
            <a:srgbClr val="E6F5FF"/>
          </a:solidFill>
          <a:ln>
            <a:noFill/>
          </a:ln>
          <a:effectLst>
            <a:outerShdw blurRad="177800" dist="38100" dir="5400000" algn="t" rotWithShape="0">
              <a:srgbClr val="BCCBE9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波形设计</a:t>
            </a:r>
            <a:r>
              <a:rPr lang="zh-CN" altLang="en-US" sz="16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1600" b="1" dirty="0">
                <a:solidFill>
                  <a:srgbClr val="053B5F"/>
                </a:solidFill>
                <a:latin typeface="+mj-ea"/>
                <a:ea typeface="+mj-ea"/>
              </a:rPr>
              <a:t>逼近性能边界的双稀疏</a:t>
            </a:r>
            <a:r>
              <a:rPr lang="en-US" altLang="zh-CN" sz="1600" b="1" dirty="0">
                <a:solidFill>
                  <a:srgbClr val="053B5F"/>
                </a:solidFill>
                <a:latin typeface="+mj-ea"/>
                <a:ea typeface="+mj-ea"/>
              </a:rPr>
              <a:t>MIMO</a:t>
            </a:r>
            <a:r>
              <a:rPr lang="zh-CN" altLang="en-US" sz="1600" b="1" dirty="0">
                <a:solidFill>
                  <a:srgbClr val="053B5F"/>
                </a:solidFill>
                <a:latin typeface="+mj-ea"/>
                <a:ea typeface="+mj-ea"/>
              </a:rPr>
              <a:t>通感波形设计</a:t>
            </a:r>
            <a:endParaRPr lang="en-US" altLang="zh-CN" sz="1600" b="1" dirty="0">
              <a:solidFill>
                <a:srgbClr val="053B5F"/>
              </a:solidFill>
              <a:latin typeface="+mj-ea"/>
              <a:ea typeface="+mj-ea"/>
            </a:endParaRPr>
          </a:p>
        </p:txBody>
      </p:sp>
      <p:sp>
        <p:nvSpPr>
          <p:cNvPr id="78" name="矩形: 圆角 77"/>
          <p:cNvSpPr/>
          <p:nvPr/>
        </p:nvSpPr>
        <p:spPr>
          <a:xfrm>
            <a:off x="710836" y="2206302"/>
            <a:ext cx="3084118" cy="789950"/>
          </a:xfrm>
          <a:prstGeom prst="roundRect">
            <a:avLst>
              <a:gd name="adj" fmla="val 2127"/>
            </a:avLst>
          </a:prstGeom>
          <a:solidFill>
            <a:srgbClr val="E6F5FF"/>
          </a:solidFill>
          <a:ln>
            <a:noFill/>
          </a:ln>
          <a:effectLst>
            <a:outerShdw blurRad="177800" dist="38100" dir="5400000" algn="t" rotWithShape="0">
              <a:srgbClr val="BCCBE9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理论性能</a:t>
            </a:r>
            <a:r>
              <a:rPr lang="zh-CN" altLang="en-US" sz="1600" b="1" dirty="0">
                <a:solidFill>
                  <a:srgbClr val="C00000"/>
                </a:solidFill>
                <a:latin typeface="+mj-ea"/>
                <a:ea typeface="+mj-ea"/>
              </a:rPr>
              <a:t>：</a:t>
            </a:r>
            <a:r>
              <a:rPr lang="zh-CN" altLang="en-US" sz="1600" b="1" dirty="0">
                <a:solidFill>
                  <a:srgbClr val="053B5F"/>
                </a:solidFill>
                <a:latin typeface="+mj-ea"/>
                <a:ea typeface="+mj-ea"/>
              </a:rPr>
              <a:t>探索双稀疏</a:t>
            </a:r>
            <a:r>
              <a:rPr lang="en-US" altLang="zh-CN" sz="1600" b="1" dirty="0">
                <a:solidFill>
                  <a:srgbClr val="053B5F"/>
                </a:solidFill>
                <a:latin typeface="+mj-ea"/>
                <a:ea typeface="+mj-ea"/>
              </a:rPr>
              <a:t>MIMO</a:t>
            </a:r>
            <a:r>
              <a:rPr lang="zh-CN" altLang="en-US" sz="1600" b="1" dirty="0">
                <a:solidFill>
                  <a:srgbClr val="053B5F"/>
                </a:solidFill>
                <a:latin typeface="+mj-ea"/>
                <a:ea typeface="+mj-ea"/>
              </a:rPr>
              <a:t>下的通感</a:t>
            </a:r>
            <a:r>
              <a:rPr lang="en-US" altLang="zh-CN" sz="1600" b="1" dirty="0">
                <a:solidFill>
                  <a:srgbClr val="053B5F"/>
                </a:solidFill>
                <a:latin typeface="+mj-ea"/>
                <a:ea typeface="+mj-ea"/>
              </a:rPr>
              <a:t>Pareto</a:t>
            </a:r>
            <a:r>
              <a:rPr lang="zh-CN" altLang="en-US" sz="1600" b="1" dirty="0">
                <a:solidFill>
                  <a:srgbClr val="053B5F"/>
                </a:solidFill>
                <a:latin typeface="+mj-ea"/>
                <a:ea typeface="+mj-ea"/>
              </a:rPr>
              <a:t>性能边界</a:t>
            </a:r>
            <a:endParaRPr lang="zh-CN" altLang="en-US" sz="2000" b="1" dirty="0">
              <a:solidFill>
                <a:srgbClr val="053B5F"/>
              </a:solidFill>
              <a:latin typeface="+mj-ea"/>
              <a:ea typeface="+mj-ea"/>
            </a:endParaRPr>
          </a:p>
        </p:txBody>
      </p:sp>
      <p:sp>
        <p:nvSpPr>
          <p:cNvPr id="76" name="矩形: 圆角 75"/>
          <p:cNvSpPr/>
          <p:nvPr/>
        </p:nvSpPr>
        <p:spPr>
          <a:xfrm>
            <a:off x="588203" y="2060271"/>
            <a:ext cx="3301326" cy="4537081"/>
          </a:xfrm>
          <a:prstGeom prst="roundRect">
            <a:avLst>
              <a:gd name="adj" fmla="val 2534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: 圆角 83"/>
          <p:cNvSpPr/>
          <p:nvPr/>
        </p:nvSpPr>
        <p:spPr>
          <a:xfrm>
            <a:off x="8526645" y="2210841"/>
            <a:ext cx="3077152" cy="777229"/>
          </a:xfrm>
          <a:prstGeom prst="roundRect">
            <a:avLst>
              <a:gd name="adj" fmla="val 2127"/>
            </a:avLst>
          </a:prstGeom>
          <a:solidFill>
            <a:srgbClr val="E6F5FF"/>
          </a:solidFill>
          <a:ln>
            <a:noFill/>
          </a:ln>
          <a:effectLst>
            <a:outerShdw blurRad="177800" dist="38100" dir="5400000" algn="t" rotWithShape="0">
              <a:srgbClr val="BCCBE9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+mj-ea"/>
                <a:ea typeface="+mj-ea"/>
              </a:rPr>
              <a:t>多站协作传输：</a:t>
            </a:r>
            <a:r>
              <a:rPr lang="zh-CN" altLang="en-US" sz="1600" b="1" dirty="0">
                <a:solidFill>
                  <a:srgbClr val="053B5F"/>
                </a:solidFill>
                <a:latin typeface="+mj-ea"/>
                <a:ea typeface="+mj-ea"/>
              </a:rPr>
              <a:t>研究双稀疏性多站互补协作的通感传输方法</a:t>
            </a:r>
            <a:endParaRPr lang="en-US" altLang="zh-CN" sz="1600" b="1" dirty="0">
              <a:solidFill>
                <a:srgbClr val="053B5F"/>
              </a:solidFill>
              <a:latin typeface="+mj-ea"/>
              <a:ea typeface="+mj-ea"/>
            </a:endParaRPr>
          </a:p>
        </p:txBody>
      </p:sp>
      <p:cxnSp>
        <p:nvCxnSpPr>
          <p:cNvPr id="94" name="直接连接符 93"/>
          <p:cNvCxnSpPr>
            <a:cxnSpLocks/>
          </p:cNvCxnSpPr>
          <p:nvPr/>
        </p:nvCxnSpPr>
        <p:spPr>
          <a:xfrm flipV="1">
            <a:off x="4660489" y="3114770"/>
            <a:ext cx="3098240" cy="2615"/>
          </a:xfrm>
          <a:prstGeom prst="line">
            <a:avLst/>
          </a:prstGeom>
          <a:ln w="19050">
            <a:solidFill>
              <a:srgbClr val="77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596416" y="3059835"/>
            <a:ext cx="129889" cy="132343"/>
          </a:xfrm>
          <a:prstGeom prst="ellipse">
            <a:avLst/>
          </a:prstGeom>
          <a:solidFill>
            <a:srgbClr val="FFFFFF"/>
          </a:solidFill>
          <a:ln>
            <a:solidFill>
              <a:srgbClr val="7792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9" name="图片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57" y="3356992"/>
            <a:ext cx="3466055" cy="2505435"/>
          </a:xfrm>
          <a:prstGeom prst="rect">
            <a:avLst/>
          </a:prstGeom>
        </p:spPr>
      </p:pic>
      <p:pic>
        <p:nvPicPr>
          <p:cNvPr id="195" name="图片 1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30" y="3371621"/>
            <a:ext cx="487269" cy="898068"/>
          </a:xfrm>
          <a:prstGeom prst="rect">
            <a:avLst/>
          </a:prstGeom>
        </p:spPr>
      </p:pic>
      <p:pic>
        <p:nvPicPr>
          <p:cNvPr id="201" name="图片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474051">
            <a:off x="5560266" y="3472063"/>
            <a:ext cx="1202790" cy="628023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730667">
            <a:off x="5975570" y="2952151"/>
            <a:ext cx="420438" cy="1228407"/>
          </a:xfrm>
          <a:prstGeom prst="rect">
            <a:avLst/>
          </a:prstGeom>
        </p:spPr>
      </p:pic>
      <p:pic>
        <p:nvPicPr>
          <p:cNvPr id="203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08" b="90000" l="10000" r="90000">
                        <a14:foregroundMark x1="33115" y1="29672" x2="33115" y2="29672"/>
                        <a14:foregroundMark x1="54754" y1="23115" x2="54754" y2="23115"/>
                        <a14:foregroundMark x1="52787" y1="9508" x2="52787" y2="9508"/>
                        <a14:foregroundMark x1="64918" y1="76885" x2="64918" y2="76885"/>
                        <a14:foregroundMark x1="57213" y1="77705" x2="57213" y2="77705"/>
                        <a14:foregroundMark x1="47541" y1="80492" x2="47541" y2="80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15" y="3949268"/>
            <a:ext cx="412687" cy="41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图片 203"/>
          <p:cNvPicPr>
            <a:picLocks noChangeAspect="1"/>
          </p:cNvPicPr>
          <p:nvPr/>
        </p:nvPicPr>
        <p:blipFill>
          <a:blip r:embed="rId9"/>
          <a:srcRect l="82956" t="67420" r="87" b="7914"/>
          <a:stretch>
            <a:fillRect/>
          </a:stretch>
        </p:blipFill>
        <p:spPr>
          <a:xfrm rot="216818">
            <a:off x="6957278" y="3394881"/>
            <a:ext cx="514907" cy="443196"/>
          </a:xfrm>
          <a:prstGeom prst="rect">
            <a:avLst/>
          </a:prstGeom>
        </p:spPr>
      </p:pic>
      <p:pic>
        <p:nvPicPr>
          <p:cNvPr id="205" name="图片 2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965213" y="4648671"/>
            <a:ext cx="829041" cy="1228465"/>
          </a:xfrm>
          <a:prstGeom prst="rect">
            <a:avLst/>
          </a:prstGeom>
        </p:spPr>
      </p:pic>
      <p:sp>
        <p:nvSpPr>
          <p:cNvPr id="206" name="矩形 205"/>
          <p:cNvSpPr/>
          <p:nvPr/>
        </p:nvSpPr>
        <p:spPr>
          <a:xfrm rot="186413">
            <a:off x="5879194" y="3238699"/>
            <a:ext cx="9566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栅瓣感知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" name="矩形 206"/>
          <p:cNvSpPr/>
          <p:nvPr/>
        </p:nvSpPr>
        <p:spPr>
          <a:xfrm rot="1483406">
            <a:off x="5583082" y="3874655"/>
            <a:ext cx="9230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主瓣通信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4625101" y="4564093"/>
            <a:ext cx="62800" cy="659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E3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0" name="等腰三角形 209"/>
          <p:cNvSpPr/>
          <p:nvPr/>
        </p:nvSpPr>
        <p:spPr>
          <a:xfrm>
            <a:off x="6061064" y="4925370"/>
            <a:ext cx="72918" cy="6244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文本框 211"/>
          <p:cNvSpPr txBox="1"/>
          <p:nvPr/>
        </p:nvSpPr>
        <p:spPr>
          <a:xfrm>
            <a:off x="5179348" y="4802703"/>
            <a:ext cx="94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感知目标</a:t>
            </a:r>
          </a:p>
        </p:txBody>
      </p:sp>
      <p:sp>
        <p:nvSpPr>
          <p:cNvPr id="213" name="文本框 212"/>
          <p:cNvSpPr txBox="1"/>
          <p:nvPr/>
        </p:nvSpPr>
        <p:spPr>
          <a:xfrm>
            <a:off x="4694202" y="4432831"/>
            <a:ext cx="98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通信用户</a:t>
            </a:r>
          </a:p>
        </p:txBody>
      </p:sp>
      <p:pic>
        <p:nvPicPr>
          <p:cNvPr id="235" name="图片 2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07944">
            <a:off x="10588720" y="3161699"/>
            <a:ext cx="700099" cy="407885"/>
          </a:xfrm>
          <a:prstGeom prst="rect">
            <a:avLst/>
          </a:prstGeom>
        </p:spPr>
      </p:pic>
      <p:pic>
        <p:nvPicPr>
          <p:cNvPr id="246" name="图片 2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319217">
            <a:off x="8793810" y="5083175"/>
            <a:ext cx="565510" cy="329471"/>
          </a:xfrm>
          <a:prstGeom prst="rect">
            <a:avLst/>
          </a:prstGeom>
        </p:spPr>
      </p:pic>
      <p:sp>
        <p:nvSpPr>
          <p:cNvPr id="249" name="矩形 248"/>
          <p:cNvSpPr/>
          <p:nvPr/>
        </p:nvSpPr>
        <p:spPr>
          <a:xfrm rot="159519">
            <a:off x="10109962" y="5085640"/>
            <a:ext cx="9033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栅瓣通信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0" name="矩形 249"/>
          <p:cNvSpPr/>
          <p:nvPr/>
        </p:nvSpPr>
        <p:spPr>
          <a:xfrm rot="2984109">
            <a:off x="9151755" y="3897479"/>
            <a:ext cx="10165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主瓣通信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3" name="图片 252"/>
          <p:cNvPicPr>
            <a:picLocks noChangeAspect="1"/>
          </p:cNvPicPr>
          <p:nvPr/>
        </p:nvPicPr>
        <p:blipFill>
          <a:blip r:embed="rId9"/>
          <a:srcRect l="82956" t="67420" r="87" b="7914"/>
          <a:stretch>
            <a:fillRect/>
          </a:stretch>
        </p:blipFill>
        <p:spPr>
          <a:xfrm rot="216818">
            <a:off x="10182873" y="3974155"/>
            <a:ext cx="536692" cy="461947"/>
          </a:xfrm>
          <a:prstGeom prst="rect">
            <a:avLst/>
          </a:prstGeom>
        </p:spPr>
      </p:pic>
      <p:cxnSp>
        <p:nvCxnSpPr>
          <p:cNvPr id="259" name="直接箭头连接符 258"/>
          <p:cNvCxnSpPr/>
          <p:nvPr/>
        </p:nvCxnSpPr>
        <p:spPr bwMode="auto">
          <a:xfrm>
            <a:off x="9123180" y="3402066"/>
            <a:ext cx="1232474" cy="494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1" name="直接箭头连接符 260"/>
          <p:cNvCxnSpPr/>
          <p:nvPr/>
        </p:nvCxnSpPr>
        <p:spPr bwMode="auto">
          <a:xfrm>
            <a:off x="9090746" y="3468033"/>
            <a:ext cx="1200432" cy="4964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8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08" b="90000" l="10000" r="90000">
                        <a14:foregroundMark x1="33115" y1="29672" x2="33115" y2="29672"/>
                        <a14:foregroundMark x1="54754" y1="23115" x2="54754" y2="23115"/>
                        <a14:foregroundMark x1="52787" y1="9508" x2="52787" y2="9508"/>
                        <a14:foregroundMark x1="64918" y1="76885" x2="64918" y2="76885"/>
                        <a14:foregroundMark x1="57213" y1="77705" x2="57213" y2="77705"/>
                        <a14:foregroundMark x1="47541" y1="80492" x2="47541" y2="80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624" y="4699422"/>
            <a:ext cx="430147" cy="43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0" name="直接连接符 299"/>
          <p:cNvCxnSpPr>
            <a:cxnSpLocks/>
          </p:cNvCxnSpPr>
          <p:nvPr/>
        </p:nvCxnSpPr>
        <p:spPr bwMode="auto">
          <a:xfrm>
            <a:off x="11012011" y="3365624"/>
            <a:ext cx="300244" cy="1548871"/>
          </a:xfrm>
          <a:prstGeom prst="line">
            <a:avLst/>
          </a:prstGeom>
          <a:ln w="25400">
            <a:solidFill>
              <a:srgbClr val="4282B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 bwMode="auto">
          <a:xfrm flipH="1">
            <a:off x="10649243" y="3378922"/>
            <a:ext cx="358303" cy="618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" name="直接箭头连接符 306"/>
          <p:cNvCxnSpPr/>
          <p:nvPr/>
        </p:nvCxnSpPr>
        <p:spPr bwMode="auto">
          <a:xfrm flipH="1" flipV="1">
            <a:off x="10554271" y="4249040"/>
            <a:ext cx="470805" cy="6704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" name="直接箭头连接符 307"/>
          <p:cNvCxnSpPr/>
          <p:nvPr/>
        </p:nvCxnSpPr>
        <p:spPr bwMode="auto">
          <a:xfrm flipH="1" flipV="1">
            <a:off x="10501433" y="4321660"/>
            <a:ext cx="453704" cy="6302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" name="直接箭头连接符 317"/>
          <p:cNvCxnSpPr/>
          <p:nvPr/>
        </p:nvCxnSpPr>
        <p:spPr bwMode="auto">
          <a:xfrm>
            <a:off x="9064343" y="3535276"/>
            <a:ext cx="841872" cy="10413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6" name="直接连接符 335"/>
          <p:cNvCxnSpPr/>
          <p:nvPr/>
        </p:nvCxnSpPr>
        <p:spPr bwMode="auto">
          <a:xfrm>
            <a:off x="9027932" y="3572221"/>
            <a:ext cx="65180" cy="1675294"/>
          </a:xfrm>
          <a:prstGeom prst="line">
            <a:avLst/>
          </a:prstGeom>
          <a:ln w="25400">
            <a:solidFill>
              <a:srgbClr val="4282B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 bwMode="auto">
          <a:xfrm flipV="1">
            <a:off x="9110641" y="5064132"/>
            <a:ext cx="544146" cy="1726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" name="直接箭头连接符 352"/>
          <p:cNvCxnSpPr/>
          <p:nvPr/>
        </p:nvCxnSpPr>
        <p:spPr bwMode="auto">
          <a:xfrm flipH="1" flipV="1">
            <a:off x="10014083" y="5008191"/>
            <a:ext cx="900332" cy="599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7" name="矩形 356"/>
          <p:cNvSpPr/>
          <p:nvPr/>
        </p:nvSpPr>
        <p:spPr>
          <a:xfrm rot="3198994">
            <a:off x="10489214" y="4496140"/>
            <a:ext cx="10332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主瓣感知</a:t>
            </a:r>
            <a:endParaRPr kumimoji="0" lang="zh-CN" altLang="en-US" sz="11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8" name="文本框 357"/>
          <p:cNvSpPr txBox="1"/>
          <p:nvPr/>
        </p:nvSpPr>
        <p:spPr bwMode="auto">
          <a:xfrm rot="21410832">
            <a:off x="8712557" y="4145289"/>
            <a:ext cx="369332" cy="898069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栅瓣通信</a:t>
            </a:r>
          </a:p>
        </p:txBody>
      </p:sp>
      <p:sp>
        <p:nvSpPr>
          <p:cNvPr id="359" name="矩形 358"/>
          <p:cNvSpPr/>
          <p:nvPr/>
        </p:nvSpPr>
        <p:spPr>
          <a:xfrm rot="1294659">
            <a:off x="9221219" y="3372562"/>
            <a:ext cx="920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栅瓣感知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62" name="直接箭头连接符 361"/>
          <p:cNvCxnSpPr/>
          <p:nvPr/>
        </p:nvCxnSpPr>
        <p:spPr bwMode="auto">
          <a:xfrm flipH="1">
            <a:off x="10646846" y="3261110"/>
            <a:ext cx="378230" cy="6259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6" name="直接箭头连接符 365"/>
          <p:cNvCxnSpPr/>
          <p:nvPr/>
        </p:nvCxnSpPr>
        <p:spPr bwMode="auto">
          <a:xfrm flipH="1" flipV="1">
            <a:off x="11038299" y="3249009"/>
            <a:ext cx="340784" cy="16869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4" name="文本框 383"/>
          <p:cNvSpPr txBox="1"/>
          <p:nvPr/>
        </p:nvSpPr>
        <p:spPr bwMode="auto">
          <a:xfrm rot="20878799">
            <a:off x="11265768" y="3660319"/>
            <a:ext cx="369332" cy="961853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栅瓣感知</a:t>
            </a:r>
          </a:p>
        </p:txBody>
      </p:sp>
      <p:pic>
        <p:nvPicPr>
          <p:cNvPr id="390" name="图片 38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61972" y="4640887"/>
            <a:ext cx="1363702" cy="1114531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441528" y="5805264"/>
            <a:ext cx="3424885" cy="74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双稀疏特征下的通感统计信道分析；</a:t>
            </a:r>
          </a:p>
          <a:p>
            <a:pPr marL="285750" indent="-18000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双稀疏特征下的通感可达性能界分析；</a:t>
            </a:r>
            <a:endParaRPr kumimoji="0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54247" y="5805264"/>
            <a:ext cx="3515762" cy="74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信道稀疏特征下的阵元位置波形设计；</a:t>
            </a:r>
            <a:endParaRPr kumimoji="0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18000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双稀疏特征下的通感融合空域波形设计；</a:t>
            </a:r>
            <a:endParaRPr kumimoji="0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256240" y="5805264"/>
            <a:ext cx="3348215" cy="74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多站双稀疏的通感融合传输优化设计；</a:t>
            </a:r>
            <a:endParaRPr kumimoji="0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18000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多站双稀疏的通感资源优化与配置；</a:t>
            </a:r>
          </a:p>
        </p:txBody>
      </p:sp>
      <p:cxnSp>
        <p:nvCxnSpPr>
          <p:cNvPr id="69" name="直接连接符 68"/>
          <p:cNvCxnSpPr>
            <a:cxnSpLocks/>
          </p:cNvCxnSpPr>
          <p:nvPr/>
        </p:nvCxnSpPr>
        <p:spPr>
          <a:xfrm>
            <a:off x="8526645" y="3126240"/>
            <a:ext cx="3077152" cy="13597"/>
          </a:xfrm>
          <a:prstGeom prst="line">
            <a:avLst/>
          </a:prstGeom>
          <a:ln w="19050">
            <a:solidFill>
              <a:srgbClr val="77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8461700" y="3068689"/>
            <a:ext cx="129889" cy="132343"/>
          </a:xfrm>
          <a:prstGeom prst="ellipse">
            <a:avLst/>
          </a:prstGeom>
          <a:solidFill>
            <a:srgbClr val="FFFFFF"/>
          </a:solidFill>
          <a:ln>
            <a:solidFill>
              <a:srgbClr val="7792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2" name="直接连接符 71"/>
          <p:cNvCxnSpPr>
            <a:cxnSpLocks/>
          </p:cNvCxnSpPr>
          <p:nvPr/>
        </p:nvCxnSpPr>
        <p:spPr>
          <a:xfrm>
            <a:off x="710836" y="3124093"/>
            <a:ext cx="3074213" cy="0"/>
          </a:xfrm>
          <a:prstGeom prst="line">
            <a:avLst/>
          </a:prstGeom>
          <a:ln w="19050">
            <a:solidFill>
              <a:srgbClr val="77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46763" y="3066543"/>
            <a:ext cx="129889" cy="132343"/>
          </a:xfrm>
          <a:prstGeom prst="ellipse">
            <a:avLst/>
          </a:prstGeom>
          <a:solidFill>
            <a:srgbClr val="FFFFFF"/>
          </a:solidFill>
          <a:ln>
            <a:solidFill>
              <a:srgbClr val="7792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9DDAA88-78C3-4344-A29B-90662C521EAD}"/>
              </a:ext>
            </a:extLst>
          </p:cNvPr>
          <p:cNvSpPr/>
          <p:nvPr/>
        </p:nvSpPr>
        <p:spPr bwMode="auto">
          <a:xfrm>
            <a:off x="-7074" y="1250541"/>
            <a:ext cx="12192000" cy="696811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/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项目拟针对针对大规模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MIMO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的双稀疏特征从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理论性能、波形设计、多站协作传输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开展研究</a:t>
            </a: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9E15440D-DC5A-4F39-A51E-585B34E10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635" y="3251054"/>
            <a:ext cx="487269" cy="898068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0F5A35EA-89F9-470C-8CDB-1C038AD79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57" y="4946889"/>
            <a:ext cx="487269" cy="898068"/>
          </a:xfrm>
          <a:prstGeom prst="rect">
            <a:avLst/>
          </a:prstGeom>
        </p:spPr>
      </p:pic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11F81F7A-648B-41A3-A108-01F6F20F2B75}"/>
              </a:ext>
            </a:extLst>
          </p:cNvPr>
          <p:cNvSpPr/>
          <p:nvPr/>
        </p:nvSpPr>
        <p:spPr>
          <a:xfrm>
            <a:off x="4518196" y="2060271"/>
            <a:ext cx="3301326" cy="4537081"/>
          </a:xfrm>
          <a:prstGeom prst="roundRect">
            <a:avLst>
              <a:gd name="adj" fmla="val 2534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C888B0C3-3E49-4913-B42D-9A2D5568C8F6}"/>
              </a:ext>
            </a:extLst>
          </p:cNvPr>
          <p:cNvSpPr/>
          <p:nvPr/>
        </p:nvSpPr>
        <p:spPr>
          <a:xfrm>
            <a:off x="8391140" y="2060271"/>
            <a:ext cx="3301326" cy="4537081"/>
          </a:xfrm>
          <a:prstGeom prst="roundRect">
            <a:avLst>
              <a:gd name="adj" fmla="val 2534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16189" y="980728"/>
            <a:ext cx="9793088" cy="513266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latin typeface="Arial Black" panose="020B0A04020102020204"/>
                <a:ea typeface="微软雅黑" panose="020B0503020204020204" pitchFamily="34" charset="-122"/>
              </a:rPr>
              <a:t>已有基础与研究计划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: 圆角 35"/>
          <p:cNvSpPr/>
          <p:nvPr/>
        </p:nvSpPr>
        <p:spPr bwMode="auto">
          <a:xfrm>
            <a:off x="598238" y="1248664"/>
            <a:ext cx="745234" cy="5132664"/>
          </a:xfrm>
          <a:prstGeom prst="roundRect">
            <a:avLst>
              <a:gd name="adj" fmla="val 17042"/>
            </a:avLst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 bwMode="auto">
          <a:xfrm>
            <a:off x="724272" y="1327151"/>
            <a:ext cx="569387" cy="4971828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资源受限的高频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MIMO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通感融合理论方法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050825" y="5372180"/>
            <a:ext cx="7039949" cy="926799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457200" indent="-4572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4"/>
              <a:defRPr/>
            </a:pPr>
            <a:r>
              <a:rPr kumimoji="0" lang="zh-CN" altLang="en-US" sz="19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面向资源受限高频通感融合理论方法的试验验证</a:t>
            </a:r>
          </a:p>
        </p:txBody>
      </p:sp>
      <p:sp>
        <p:nvSpPr>
          <p:cNvPr id="55" name="矩形 54"/>
          <p:cNvSpPr/>
          <p:nvPr/>
        </p:nvSpPr>
        <p:spPr>
          <a:xfrm>
            <a:off x="4046419" y="2036071"/>
            <a:ext cx="7016177" cy="936104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457200" indent="-4572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zh-CN" altLang="en-US" sz="19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面向高频信道与阵列双稀疏的通信感知融合理论研究</a:t>
            </a:r>
          </a:p>
        </p:txBody>
      </p:sp>
      <p:sp>
        <p:nvSpPr>
          <p:cNvPr id="44" name="矩形 43"/>
          <p:cNvSpPr/>
          <p:nvPr/>
        </p:nvSpPr>
        <p:spPr>
          <a:xfrm>
            <a:off x="4055917" y="3739899"/>
            <a:ext cx="3183202" cy="936104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457200" indent="-4572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kumimoji="0" lang="zh-CN" altLang="en-US" sz="19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硬件资源受限的双稀疏</a:t>
            </a:r>
            <a:r>
              <a:rPr kumimoji="0" lang="en-US" altLang="zh-CN" sz="19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kumimoji="0" lang="zh-CN" altLang="en-US" sz="19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通感传输方法</a:t>
            </a:r>
          </a:p>
        </p:txBody>
      </p:sp>
      <p:sp>
        <p:nvSpPr>
          <p:cNvPr id="57" name="矩形 56"/>
          <p:cNvSpPr/>
          <p:nvPr/>
        </p:nvSpPr>
        <p:spPr>
          <a:xfrm>
            <a:off x="7940070" y="3739088"/>
            <a:ext cx="3137376" cy="930567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457200" indent="-4572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kumimoji="0" lang="zh-CN" altLang="en-US" sz="19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基于双稀疏互补的新型通感一体信号设计</a:t>
            </a:r>
          </a:p>
        </p:txBody>
      </p:sp>
      <p:sp>
        <p:nvSpPr>
          <p:cNvPr id="63" name="矩形 62"/>
          <p:cNvSpPr/>
          <p:nvPr/>
        </p:nvSpPr>
        <p:spPr>
          <a:xfrm>
            <a:off x="7730750" y="2996715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</a:p>
        </p:txBody>
      </p:sp>
      <p:sp>
        <p:nvSpPr>
          <p:cNvPr id="64" name="箭头: 下 63"/>
          <p:cNvSpPr/>
          <p:nvPr/>
        </p:nvSpPr>
        <p:spPr bwMode="auto">
          <a:xfrm>
            <a:off x="6022036" y="4953706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86629" y="4972743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51" name="箭头: 下 50"/>
          <p:cNvSpPr/>
          <p:nvPr/>
        </p:nvSpPr>
        <p:spPr bwMode="auto">
          <a:xfrm>
            <a:off x="7390188" y="3005378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箭头: 燕尾形 59"/>
          <p:cNvSpPr/>
          <p:nvPr/>
        </p:nvSpPr>
        <p:spPr bwMode="auto">
          <a:xfrm>
            <a:off x="3547633" y="2434209"/>
            <a:ext cx="479134" cy="307777"/>
          </a:xfrm>
          <a:prstGeom prst="notchedRight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4" name="箭头: 下 33"/>
          <p:cNvSpPr/>
          <p:nvPr/>
        </p:nvSpPr>
        <p:spPr bwMode="auto">
          <a:xfrm rot="10800000">
            <a:off x="8729141" y="4933398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105048" y="4991693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</a:p>
        </p:txBody>
      </p:sp>
      <p:sp>
        <p:nvSpPr>
          <p:cNvPr id="37" name="矩形 36"/>
          <p:cNvSpPr/>
          <p:nvPr/>
        </p:nvSpPr>
        <p:spPr>
          <a:xfrm>
            <a:off x="4032323" y="1327152"/>
            <a:ext cx="7561439" cy="584007"/>
          </a:xfrm>
          <a:prstGeom prst="rect">
            <a:avLst/>
          </a:prstGeom>
          <a:solidFill>
            <a:srgbClr val="053B5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288000" tIns="0" rIns="288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FFFF00"/>
                </a:solidFill>
                <a:latin typeface="+mj-ea"/>
                <a:ea typeface="+mj-ea"/>
              </a:rPr>
              <a:t>研究计划</a:t>
            </a:r>
          </a:p>
        </p:txBody>
      </p:sp>
      <p:sp>
        <p:nvSpPr>
          <p:cNvPr id="41" name="矩形: 圆角 40"/>
          <p:cNvSpPr/>
          <p:nvPr/>
        </p:nvSpPr>
        <p:spPr bwMode="auto">
          <a:xfrm flipH="1">
            <a:off x="3959242" y="3495659"/>
            <a:ext cx="7614799" cy="1359086"/>
          </a:xfrm>
          <a:prstGeom prst="roundRect">
            <a:avLst>
              <a:gd name="adj" fmla="val 4652"/>
            </a:avLst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63926" y="1327152"/>
            <a:ext cx="1953750" cy="584008"/>
          </a:xfrm>
          <a:prstGeom prst="rect">
            <a:avLst/>
          </a:prstGeom>
          <a:solidFill>
            <a:srgbClr val="053B5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288000" tIns="0" rIns="288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FFFF00"/>
                </a:solidFill>
                <a:latin typeface="+mj-ea"/>
                <a:ea typeface="+mj-ea"/>
              </a:rPr>
              <a:t>已有基础</a:t>
            </a:r>
          </a:p>
        </p:txBody>
      </p:sp>
      <p:sp>
        <p:nvSpPr>
          <p:cNvPr id="5" name="文本框 4"/>
          <p:cNvSpPr txBox="1"/>
          <p:nvPr/>
        </p:nvSpPr>
        <p:spPr bwMode="auto">
          <a:xfrm>
            <a:off x="11081125" y="1941715"/>
            <a:ext cx="534249" cy="1224136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 anchor="ctr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0" lang="zh-CN" altLang="en-US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</p:txBody>
      </p:sp>
      <p:sp>
        <p:nvSpPr>
          <p:cNvPr id="43" name="文本框 42"/>
          <p:cNvSpPr txBox="1"/>
          <p:nvPr/>
        </p:nvSpPr>
        <p:spPr bwMode="auto">
          <a:xfrm>
            <a:off x="11077645" y="3645024"/>
            <a:ext cx="534249" cy="1224136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 anchor="ctr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kumimoji="0" sz="20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技术方法</a:t>
            </a:r>
          </a:p>
        </p:txBody>
      </p:sp>
      <p:sp>
        <p:nvSpPr>
          <p:cNvPr id="46" name="文本框 45"/>
          <p:cNvSpPr txBox="1"/>
          <p:nvPr/>
        </p:nvSpPr>
        <p:spPr bwMode="auto">
          <a:xfrm>
            <a:off x="11086729" y="5157192"/>
            <a:ext cx="534249" cy="1224136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 anchor="ctr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0" lang="zh-CN" altLang="en-US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演示验证</a:t>
            </a:r>
          </a:p>
        </p:txBody>
      </p:sp>
      <p:sp>
        <p:nvSpPr>
          <p:cNvPr id="47" name="矩形 46"/>
          <p:cNvSpPr/>
          <p:nvPr/>
        </p:nvSpPr>
        <p:spPr>
          <a:xfrm>
            <a:off x="1563925" y="2036071"/>
            <a:ext cx="1953749" cy="921743"/>
          </a:xfrm>
          <a:prstGeom prst="rect">
            <a:avLst/>
          </a:prstGeom>
          <a:solidFill>
            <a:srgbClr val="FFF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16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kumimoji="0" lang="en-US" altLang="zh-CN" sz="16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kumimoji="0" lang="zh-CN" altLang="en-US" sz="16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数模混合传输性能分析</a:t>
            </a:r>
          </a:p>
        </p:txBody>
      </p:sp>
      <p:sp>
        <p:nvSpPr>
          <p:cNvPr id="48" name="矩形 47"/>
          <p:cNvSpPr/>
          <p:nvPr/>
        </p:nvSpPr>
        <p:spPr>
          <a:xfrm>
            <a:off x="1564527" y="3752691"/>
            <a:ext cx="1953749" cy="929370"/>
          </a:xfrm>
          <a:prstGeom prst="rect">
            <a:avLst/>
          </a:prstGeom>
          <a:solidFill>
            <a:srgbClr val="FFF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kumimoji="0" lang="en-US" altLang="zh-CN" sz="16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kumimoji="0" lang="zh-CN" altLang="en-US" sz="16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数模混合传输方法</a:t>
            </a:r>
          </a:p>
        </p:txBody>
      </p:sp>
      <p:sp>
        <p:nvSpPr>
          <p:cNvPr id="53" name="矩形 52"/>
          <p:cNvSpPr/>
          <p:nvPr/>
        </p:nvSpPr>
        <p:spPr>
          <a:xfrm>
            <a:off x="1563925" y="5372180"/>
            <a:ext cx="1953749" cy="929370"/>
          </a:xfrm>
          <a:prstGeom prst="rect">
            <a:avLst/>
          </a:prstGeom>
          <a:solidFill>
            <a:srgbClr val="FFF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kumimoji="0" lang="en-US" altLang="zh-CN" sz="16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kumimoji="0" lang="zh-CN" altLang="en-US" sz="16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仿真实验平台</a:t>
            </a:r>
          </a:p>
        </p:txBody>
      </p:sp>
      <p:sp>
        <p:nvSpPr>
          <p:cNvPr id="66" name="箭头: 燕尾形 65"/>
          <p:cNvSpPr/>
          <p:nvPr/>
        </p:nvSpPr>
        <p:spPr bwMode="auto">
          <a:xfrm>
            <a:off x="3535545" y="4139039"/>
            <a:ext cx="423698" cy="307777"/>
          </a:xfrm>
          <a:prstGeom prst="notchedRight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73" name="箭头: 燕尾形 72"/>
          <p:cNvSpPr/>
          <p:nvPr/>
        </p:nvSpPr>
        <p:spPr bwMode="auto">
          <a:xfrm>
            <a:off x="3562717" y="5744746"/>
            <a:ext cx="479134" cy="307777"/>
          </a:xfrm>
          <a:prstGeom prst="notchedRight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76" name="箭头: 下 75"/>
          <p:cNvSpPr/>
          <p:nvPr/>
        </p:nvSpPr>
        <p:spPr bwMode="auto">
          <a:xfrm rot="16200000">
            <a:off x="7414418" y="4168464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325833" y="3928747"/>
            <a:ext cx="591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延申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依托平台及预期成果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3F6C0-D57C-4849-A431-9F020C07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4F04D0-E0EC-420F-8AB7-DE246CF91CE5}"/>
              </a:ext>
            </a:extLst>
          </p:cNvPr>
          <p:cNvSpPr/>
          <p:nvPr/>
        </p:nvSpPr>
        <p:spPr bwMode="auto">
          <a:xfrm>
            <a:off x="695402" y="1179661"/>
            <a:ext cx="10729192" cy="533400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647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◢ 依托平台与团队支撑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FE3EAC-84CB-4EBC-B228-595675EBE438}"/>
              </a:ext>
            </a:extLst>
          </p:cNvPr>
          <p:cNvSpPr/>
          <p:nvPr/>
        </p:nvSpPr>
        <p:spPr bwMode="auto">
          <a:xfrm>
            <a:off x="695400" y="4426418"/>
            <a:ext cx="10729192" cy="533400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647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◢ 预期成果</a:t>
            </a:r>
          </a:p>
        </p:txBody>
      </p:sp>
      <p:graphicFrame>
        <p:nvGraphicFramePr>
          <p:cNvPr id="11" name="表格 17">
            <a:extLst>
              <a:ext uri="{FF2B5EF4-FFF2-40B4-BE49-F238E27FC236}">
                <a16:creationId xmlns:a16="http://schemas.microsoft.com/office/drawing/2014/main" id="{0A746047-94DB-4D14-A05D-4CE3B074A080}"/>
              </a:ext>
            </a:extLst>
          </p:cNvPr>
          <p:cNvGraphicFramePr>
            <a:graphicFrameLocks noGrp="1"/>
          </p:cNvGraphicFramePr>
          <p:nvPr/>
        </p:nvGraphicFramePr>
        <p:xfrm>
          <a:off x="695402" y="1826575"/>
          <a:ext cx="10729190" cy="907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1038482905"/>
                    </a:ext>
                  </a:extLst>
                </a:gridCol>
                <a:gridCol w="5688630">
                  <a:extLst>
                    <a:ext uri="{9D8B030D-6E8A-4147-A177-3AD203B41FA5}">
                      <a16:colId xmlns:a16="http://schemas.microsoft.com/office/drawing/2014/main" val="4143314322"/>
                    </a:ext>
                  </a:extLst>
                </a:gridCol>
              </a:tblGrid>
              <a:tr h="453674">
                <a:tc>
                  <a:txBody>
                    <a:bodyPr/>
                    <a:lstStyle/>
                    <a:p>
                      <a:pPr marL="64800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移动通信全国重点实验室</a:t>
                      </a:r>
                      <a:endParaRPr lang="en-US" altLang="zh-CN" sz="1800" b="1" kern="1200" dirty="0">
                        <a:solidFill>
                          <a:srgbClr val="C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8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团队：尤肖虎院士、杰青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人、优青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60485"/>
                  </a:ext>
                </a:extLst>
              </a:tr>
              <a:tr h="453674">
                <a:tc>
                  <a:txBody>
                    <a:bodyPr/>
                    <a:lstStyle/>
                    <a:p>
                      <a:pPr marL="648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紫金山实验室（国家实验室基地）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8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“无线通信技术”教育部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2011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协同创新中心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562"/>
                  </a:ext>
                </a:extLst>
              </a:tr>
            </a:tbl>
          </a:graphicData>
        </a:graphic>
      </p:graphicFrame>
      <p:graphicFrame>
        <p:nvGraphicFramePr>
          <p:cNvPr id="14" name="表格 17">
            <a:extLst>
              <a:ext uri="{FF2B5EF4-FFF2-40B4-BE49-F238E27FC236}">
                <a16:creationId xmlns:a16="http://schemas.microsoft.com/office/drawing/2014/main" id="{7B874A7C-9EC0-4CD5-AA2C-148EA70828B0}"/>
              </a:ext>
            </a:extLst>
          </p:cNvPr>
          <p:cNvGraphicFramePr>
            <a:graphicFrameLocks noGrp="1"/>
          </p:cNvGraphicFramePr>
          <p:nvPr/>
        </p:nvGraphicFramePr>
        <p:xfrm>
          <a:off x="695400" y="4972074"/>
          <a:ext cx="10729192" cy="1608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9192">
                  <a:extLst>
                    <a:ext uri="{9D8B030D-6E8A-4147-A177-3AD203B41FA5}">
                      <a16:colId xmlns:a16="http://schemas.microsoft.com/office/drawing/2014/main" val="1038482905"/>
                    </a:ext>
                  </a:extLst>
                </a:gridCol>
              </a:tblGrid>
              <a:tr h="371695">
                <a:tc>
                  <a:txBody>
                    <a:bodyPr/>
                    <a:lstStyle/>
                    <a:p>
                      <a:pPr marL="705150" lvl="1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理论方法：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创新通感融合的基础理论与</a:t>
                      </a:r>
                      <a:r>
                        <a:rPr lang="en-US" altLang="zh-CN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MIMO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通感一体化传输方法，发表领域内高水平期刊论文</a:t>
                      </a:r>
                      <a:r>
                        <a:rPr lang="en-US" altLang="zh-CN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篇</a:t>
                      </a:r>
                      <a:endParaRPr lang="en-US" altLang="zh-CN" sz="1600" b="1" kern="1200" dirty="0">
                        <a:solidFill>
                          <a:srgbClr val="00206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60485"/>
                  </a:ext>
                </a:extLst>
              </a:tr>
              <a:tr h="699962">
                <a:tc>
                  <a:txBody>
                    <a:bodyPr/>
                    <a:lstStyle/>
                    <a:p>
                      <a:pPr marL="70515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演示验证：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搭建基于</a:t>
                      </a:r>
                      <a:r>
                        <a:rPr lang="en-US" altLang="zh-CN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MIMO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通信的无线通感一体融合演示系统，开展关键技术试验验证</a:t>
                      </a:r>
                    </a:p>
                    <a:p>
                      <a:pPr marL="70515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知识产权：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申请高质量国内外发明专利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项，向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CCSA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IMT-2030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等国内外标准化推进组织提交文稿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份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562"/>
                  </a:ext>
                </a:extLst>
              </a:tr>
              <a:tr h="371695">
                <a:tc>
                  <a:txBody>
                    <a:bodyPr/>
                    <a:lstStyle/>
                    <a:p>
                      <a:pPr marL="70515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科研生态：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培养青年科研技术人才，支撑国家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6G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新技术的研发与部署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93638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FFC11652-BC5D-403F-A9BC-9F450FB9CD8E}"/>
              </a:ext>
            </a:extLst>
          </p:cNvPr>
          <p:cNvGrpSpPr/>
          <p:nvPr/>
        </p:nvGrpSpPr>
        <p:grpSpPr>
          <a:xfrm>
            <a:off x="695400" y="2770963"/>
            <a:ext cx="10729192" cy="1516691"/>
            <a:chOff x="695400" y="2896006"/>
            <a:chExt cx="10729192" cy="1516691"/>
          </a:xfrm>
        </p:grpSpPr>
        <p:pic>
          <p:nvPicPr>
            <p:cNvPr id="17" name="图片 16" descr="D:\TIM17\1710893398\Image\C2C\6EEEEF8B49FDFF222A70A35A313C7082.JPG">
              <a:extLst>
                <a:ext uri="{FF2B5EF4-FFF2-40B4-BE49-F238E27FC236}">
                  <a16:creationId xmlns:a16="http://schemas.microsoft.com/office/drawing/2014/main" id="{BB1FEEB6-FD5D-4DCB-A8FF-A9CB9F3C32E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919" y="2898326"/>
              <a:ext cx="2213288" cy="15143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D2CBB7A-214F-4F9F-945D-CF269FDE6E0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95400" y="2896006"/>
              <a:ext cx="6015088" cy="1516691"/>
            </a:xfrm>
            <a:prstGeom prst="rect">
              <a:avLst/>
            </a:prstGeom>
            <a:noFill/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DED790-E222-4972-A6C6-E84AA1719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463" y="3804385"/>
              <a:ext cx="2281394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5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5000"/>
                </a:spcBef>
                <a:buChar char="–"/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5000"/>
                </a:spcBef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5000"/>
                </a:spcBef>
                <a:buChar char="–"/>
                <a:defRPr kumimoji="1" sz="1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分布式</a:t>
              </a:r>
              <a:r>
                <a:rPr kumimoji="0" lang="en-US" altLang="zh-CN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MIMO</a:t>
              </a: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通信平台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2169781-2707-41CF-B7FF-13ACA653E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14" y="3804385"/>
              <a:ext cx="3340979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5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5000"/>
                </a:spcBef>
                <a:buChar char="–"/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5000"/>
                </a:spcBef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5000"/>
                </a:spcBef>
                <a:buChar char="–"/>
                <a:defRPr kumimoji="1" sz="1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紫金山实验室</a:t>
              </a:r>
              <a:r>
                <a:rPr kumimoji="0" lang="en-US" altLang="zh-CN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6G</a:t>
              </a: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技术综合试验平台</a:t>
              </a:r>
            </a:p>
          </p:txBody>
        </p:sp>
        <p:pic>
          <p:nvPicPr>
            <p:cNvPr id="12" name="图片 1">
              <a:extLst>
                <a:ext uri="{FF2B5EF4-FFF2-40B4-BE49-F238E27FC236}">
                  <a16:creationId xmlns:a16="http://schemas.microsoft.com/office/drawing/2014/main" id="{D6ACEE6F-0559-4175-8DCD-72E74192C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6638" y="2896006"/>
              <a:ext cx="2297954" cy="1514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005B91-7BA7-4DC7-B122-2197FB532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9733" y="3804385"/>
              <a:ext cx="1620957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5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5000"/>
                </a:spcBef>
                <a:buChar char="–"/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5000"/>
                </a:spcBef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5000"/>
                </a:spcBef>
                <a:buChar char="–"/>
                <a:defRPr kumimoji="1" sz="1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通用云计算平台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1552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9999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AC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solidFill>
          <a:srgbClr val="FFFFFF"/>
        </a:solidFill>
        <a:ln w="34925">
          <a:solidFill>
            <a:schemeClr val="accent2"/>
          </a:solidFill>
        </a:ln>
      </a:spPr>
      <a:bodyPr anchor="ctr"/>
      <a:lstStyle>
        <a:defPPr algn="just">
          <a:lnSpc>
            <a:spcPct val="125000"/>
          </a:lnSpc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0F0E0B3C2F1A048A79614CBF57DA9A1" ma:contentTypeVersion="0" ma:contentTypeDescription="新建文档。" ma:contentTypeScope="" ma:versionID="d065386e7bda53e696d962ed83eb36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831234818fa9dac7879b5561de7b4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B4872A-B5D7-470A-8770-505610BF740C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8D782C-D66D-435F-9801-9A634115BA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15A2048-FC6C-401E-855B-3631CB2527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644279</TotalTime>
  <Words>1058</Words>
  <Application>Microsoft Office PowerPoint</Application>
  <PresentationFormat>宽屏</PresentationFormat>
  <Paragraphs>120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Söhne</vt:lpstr>
      <vt:lpstr>等线</vt:lpstr>
      <vt:lpstr>微软雅黑</vt:lpstr>
      <vt:lpstr>Arial</vt:lpstr>
      <vt:lpstr>Arial Black</vt:lpstr>
      <vt:lpstr>Times New Roman</vt:lpstr>
      <vt:lpstr>Wingdings</vt:lpstr>
      <vt:lpstr>默认设计模板</vt:lpstr>
      <vt:lpstr>汇报提纲</vt:lpstr>
      <vt:lpstr>立项依据</vt:lpstr>
      <vt:lpstr>项目研究内容：思路与目标</vt:lpstr>
      <vt:lpstr>项目研究内容：核心机理与技术挑战</vt:lpstr>
      <vt:lpstr>项目研究内容：理论分析与传输优化</vt:lpstr>
      <vt:lpstr>项目研究内容：已有基础与研究计划</vt:lpstr>
      <vt:lpstr>依托平台及预期成果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bjiang</dc:creator>
  <cp:lastModifiedBy>Meidong Xia</cp:lastModifiedBy>
  <cp:revision>6602</cp:revision>
  <cp:lastPrinted>2024-05-18T09:02:22Z</cp:lastPrinted>
  <dcterms:created xsi:type="dcterms:W3CDTF">2002-03-21T12:02:11Z</dcterms:created>
  <dcterms:modified xsi:type="dcterms:W3CDTF">2025-05-21T04:21:35Z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0x01010030F0E0B3C2F1A048A79614CBF57DA9A1</vt:lpwstr>
  </property>
</Properties>
</file>